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sldIdLst>
    <p:sldId id="256" r:id="rId2"/>
    <p:sldId id="258" r:id="rId3"/>
    <p:sldId id="324" r:id="rId4"/>
    <p:sldId id="295" r:id="rId5"/>
    <p:sldId id="257" r:id="rId6"/>
    <p:sldId id="259" r:id="rId7"/>
    <p:sldId id="261" r:id="rId8"/>
    <p:sldId id="265" r:id="rId9"/>
    <p:sldId id="266" r:id="rId10"/>
    <p:sldId id="298" r:id="rId11"/>
    <p:sldId id="267" r:id="rId12"/>
    <p:sldId id="293" r:id="rId13"/>
    <p:sldId id="268" r:id="rId14"/>
    <p:sldId id="299" r:id="rId15"/>
    <p:sldId id="311" r:id="rId16"/>
    <p:sldId id="312" r:id="rId17"/>
    <p:sldId id="313" r:id="rId18"/>
    <p:sldId id="314" r:id="rId19"/>
    <p:sldId id="315" r:id="rId20"/>
    <p:sldId id="316" r:id="rId21"/>
    <p:sldId id="289" r:id="rId22"/>
    <p:sldId id="279" r:id="rId23"/>
    <p:sldId id="317" r:id="rId24"/>
    <p:sldId id="318" r:id="rId25"/>
    <p:sldId id="319" r:id="rId26"/>
    <p:sldId id="320" r:id="rId27"/>
    <p:sldId id="321" r:id="rId28"/>
    <p:sldId id="306" r:id="rId29"/>
    <p:sldId id="283" r:id="rId30"/>
    <p:sldId id="322" r:id="rId31"/>
    <p:sldId id="323" r:id="rId32"/>
    <p:sldId id="301" r:id="rId33"/>
    <p:sldId id="286" r:id="rId34"/>
    <p:sldId id="302" r:id="rId35"/>
    <p:sldId id="288" r:id="rId36"/>
    <p:sldId id="303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48" d="100"/>
          <a:sy n="48" d="100"/>
        </p:scale>
        <p:origin x="6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31/01/2016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AF89C-88CD-4998-A4CC-F949010097A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9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AF89C-88CD-4998-A4CC-F949010097A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os.itcollege.ee/~jpoial/allalaadimised/AndroidSD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1.2 Building up an Android 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5"/>
    </mc:Choice>
    <mc:Fallback xmlns="">
      <p:transition spd="slow" advTm="166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</a:p>
          <a:p>
            <a:r>
              <a:rPr lang="en-GB" dirty="0" smtClean="0"/>
              <a:t>Android SDK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Create an Android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Android SDK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001000" cy="5254752"/>
          </a:xfrm>
        </p:spPr>
        <p:txBody>
          <a:bodyPr>
            <a:normAutofit/>
          </a:bodyPr>
          <a:lstStyle/>
          <a:p>
            <a:r>
              <a:rPr lang="en-GB" dirty="0" smtClean="0"/>
              <a:t>What does SDK provide?</a:t>
            </a:r>
          </a:p>
          <a:p>
            <a:pPr lvl="1"/>
            <a:r>
              <a:rPr lang="en-GB" dirty="0" smtClean="0"/>
              <a:t>It provides the Application Programming Interface (API) libraries and developer tools.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8499"/>
            <a:ext cx="6745224" cy="43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Android SDK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772400" cy="4797552"/>
          </a:xfrm>
        </p:spPr>
        <p:txBody>
          <a:bodyPr>
            <a:normAutofit/>
          </a:bodyPr>
          <a:lstStyle/>
          <a:p>
            <a:r>
              <a:rPr lang="en-GB" dirty="0" smtClean="0"/>
              <a:t>Android Studio Bundle includes </a:t>
            </a:r>
            <a:r>
              <a:rPr lang="en-GB" dirty="0"/>
              <a:t>everything </a:t>
            </a:r>
            <a:r>
              <a:rPr lang="en-GB" dirty="0" smtClean="0"/>
              <a:t>that we </a:t>
            </a:r>
            <a:r>
              <a:rPr lang="en-GB" dirty="0"/>
              <a:t>need </a:t>
            </a:r>
            <a:r>
              <a:rPr lang="en-GB" dirty="0" smtClean="0"/>
              <a:t>in order to develop an application: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developer.android.com/sdk/index.html</a:t>
            </a:r>
            <a:r>
              <a:rPr lang="en-GB" dirty="0" smtClean="0"/>
              <a:t>  </a:t>
            </a:r>
            <a:endParaRPr lang="en-GB" dirty="0"/>
          </a:p>
          <a:p>
            <a:pPr lvl="1"/>
            <a:r>
              <a:rPr lang="en-US" altLang="zh-CN" dirty="0"/>
              <a:t>Android Studio </a:t>
            </a:r>
            <a:r>
              <a:rPr lang="en-US" altLang="zh-CN" dirty="0" smtClean="0"/>
              <a:t>IDE.</a:t>
            </a:r>
            <a:endParaRPr lang="en-US" altLang="zh-CN" dirty="0"/>
          </a:p>
          <a:p>
            <a:pPr lvl="1"/>
            <a:r>
              <a:rPr lang="en-US" altLang="zh-CN" dirty="0"/>
              <a:t>Android Software Developer's Kit (SDK) </a:t>
            </a:r>
            <a:r>
              <a:rPr lang="en-US" altLang="zh-CN" dirty="0" smtClean="0"/>
              <a:t>tools.</a:t>
            </a:r>
            <a:endParaRPr lang="en-US" altLang="zh-CN" dirty="0"/>
          </a:p>
          <a:p>
            <a:pPr lvl="1"/>
            <a:r>
              <a:rPr lang="en-US" altLang="zh-CN" dirty="0"/>
              <a:t>Android 6.0 (Marshmallow) </a:t>
            </a:r>
            <a:r>
              <a:rPr lang="en-US" altLang="zh-CN" dirty="0" smtClean="0"/>
              <a:t>Platform.</a:t>
            </a:r>
            <a:endParaRPr lang="en-US" altLang="zh-CN" dirty="0"/>
          </a:p>
          <a:p>
            <a:pPr lvl="1"/>
            <a:r>
              <a:rPr lang="en-US" altLang="zh-CN" dirty="0"/>
              <a:t>Android 6.0 emulator system image with Google </a:t>
            </a:r>
            <a:r>
              <a:rPr lang="en-US" altLang="zh-CN" dirty="0" smtClean="0"/>
              <a:t>APIs.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To install </a:t>
            </a:r>
            <a:r>
              <a:rPr lang="en-GB" dirty="0" smtClean="0"/>
              <a:t>SDK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949952"/>
          </a:xfrm>
        </p:spPr>
        <p:txBody>
          <a:bodyPr>
            <a:normAutofit/>
          </a:bodyPr>
          <a:lstStyle/>
          <a:p>
            <a:r>
              <a:rPr lang="en-GB" dirty="0" smtClean="0"/>
              <a:t>Two ways to install SDK.</a:t>
            </a:r>
          </a:p>
          <a:p>
            <a:r>
              <a:rPr lang="en-GB" dirty="0" smtClean="0"/>
              <a:t>Download </a:t>
            </a:r>
            <a:r>
              <a:rPr lang="en-GB" dirty="0" smtClean="0"/>
              <a:t>the Bundle to a local drive</a:t>
            </a:r>
            <a:r>
              <a:rPr lang="en-GB" dirty="0"/>
              <a:t>, e.g. </a:t>
            </a:r>
            <a:r>
              <a:rPr lang="en-GB" dirty="0" smtClean="0"/>
              <a:t>android-studio-bundle-141.2456560-windows.exe.</a:t>
            </a:r>
          </a:p>
          <a:p>
            <a:r>
              <a:rPr lang="en-GB" dirty="0" smtClean="0"/>
              <a:t>Double-click the </a:t>
            </a:r>
            <a:r>
              <a:rPr lang="en-GB" i="1" dirty="0" smtClean="0"/>
              <a:t>.exe </a:t>
            </a:r>
            <a:r>
              <a:rPr lang="en-GB" dirty="0" smtClean="0"/>
              <a:t>file and follow the setup wizard to install Android Studio.</a:t>
            </a:r>
          </a:p>
          <a:p>
            <a:r>
              <a:rPr lang="en-GB" dirty="0" smtClean="0"/>
              <a:t>Once Android Studio has been installed, then we can double-click “Program Files\Android\Android Studio\bin\studio64” to launch the IDE in the next time.</a:t>
            </a:r>
          </a:p>
          <a:p>
            <a:r>
              <a:rPr lang="en-GB" dirty="0" smtClean="0"/>
              <a:t>Remember: to update Android SDK if necessary.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84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Android SDK</a:t>
            </a:r>
          </a:p>
          <a:p>
            <a:r>
              <a:rPr lang="en-GB" dirty="0" smtClean="0"/>
              <a:t>Create an Android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 new project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7165"/>
            <a:ext cx="7290816" cy="56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Configure new project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" y="990600"/>
            <a:ext cx="7848600" cy="56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What platform to run your app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976616" cy="56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Activity option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7" y="990600"/>
            <a:ext cx="8077200" cy="56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Activity name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" y="987287"/>
            <a:ext cx="81534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“Graphical text adventure”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4361688" cy="5026152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A videogame publisher intends to develop a novel piece of software to help promote its selling.</a:t>
            </a:r>
          </a:p>
          <a:p>
            <a:r>
              <a:rPr lang="en-GB" sz="2800" dirty="0" smtClean="0"/>
              <a:t>A set of games are used to resemble interactive books with static images of locations and events, supported by music and sound effects.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1414664"/>
            <a:ext cx="3505200" cy="5010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75"/>
    </mc:Choice>
    <mc:Fallback xmlns="">
      <p:transition spd="slow" advTm="81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Ide Interface for “</a:t>
            </a:r>
            <a:r>
              <a:rPr lang="en-GB" dirty="0" err="1" smtClean="0"/>
              <a:t>helloworld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6" y="990599"/>
            <a:ext cx="8257624" cy="57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Running a project/application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79520"/>
            <a:ext cx="3200400" cy="365760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On an emulator</a:t>
            </a:r>
          </a:p>
          <a:p>
            <a:r>
              <a:rPr lang="en-GB" dirty="0" smtClean="0"/>
              <a:t>On a real device</a:t>
            </a:r>
          </a:p>
          <a:p>
            <a:r>
              <a:rPr lang="en-GB" dirty="0"/>
              <a:t>From a command line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6042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Launch android device monitor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039464" cy="56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show android device monitor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7226"/>
            <a:ext cx="8098536" cy="57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android virtual device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7" y="1143000"/>
            <a:ext cx="7675129" cy="5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/>
              <a:t>android virtual device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7570304" cy="54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/>
              <a:t>android virtual device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28" y="970722"/>
            <a:ext cx="4387344" cy="58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Run ‘app’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5" y="990600"/>
            <a:ext cx="8025132" cy="56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Show on the virtual device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7165"/>
            <a:ext cx="4267200" cy="56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91670" cy="944562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To run the application on a real device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1219200"/>
            <a:ext cx="7924800" cy="54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Basic concepts of applications </a:t>
            </a:r>
          </a:p>
          <a:p>
            <a:r>
              <a:rPr lang="en-GB" sz="2800" dirty="0" smtClean="0"/>
              <a:t>Categorisation of mobile devices </a:t>
            </a:r>
          </a:p>
          <a:p>
            <a:pPr lvl="1"/>
            <a:r>
              <a:rPr lang="en-GB" sz="2800" dirty="0" smtClean="0"/>
              <a:t>Some examples</a:t>
            </a:r>
          </a:p>
          <a:p>
            <a:r>
              <a:rPr lang="en-GB" sz="2800" dirty="0" smtClean="0"/>
              <a:t>Android system architecture </a:t>
            </a:r>
          </a:p>
          <a:p>
            <a:pPr lvl="1"/>
            <a:r>
              <a:rPr lang="en-GB" sz="2800" dirty="0" smtClean="0"/>
              <a:t>Key components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3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75"/>
    </mc:Choice>
    <mc:Fallback xmlns="">
      <p:transition spd="slow" advTm="81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Run ‘app’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4" y="1219200"/>
            <a:ext cx="8083362" cy="55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Done!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9261"/>
            <a:ext cx="8077200" cy="55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Android SDK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Create an Android project</a:t>
            </a:r>
          </a:p>
          <a:p>
            <a:r>
              <a:rPr lang="en-GB" dirty="0" smtClean="0"/>
              <a:t>Summary </a:t>
            </a:r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Established development environment for an application.</a:t>
            </a:r>
          </a:p>
          <a:p>
            <a:r>
              <a:rPr lang="en-GB" dirty="0" smtClean="0"/>
              <a:t>Created an Android project.</a:t>
            </a:r>
          </a:p>
          <a:p>
            <a:r>
              <a:rPr lang="en-GB" dirty="0" smtClean="0"/>
              <a:t>Run the Android project:</a:t>
            </a:r>
          </a:p>
          <a:p>
            <a:pPr lvl="1"/>
            <a:r>
              <a:rPr lang="en-GB" dirty="0" smtClean="0"/>
              <a:t>On the emulator </a:t>
            </a:r>
          </a:p>
          <a:p>
            <a:pPr lvl="1"/>
            <a:r>
              <a:rPr lang="en-GB" dirty="0" smtClean="0"/>
              <a:t>On real device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6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Android SDK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Create an Android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To learn how to build </a:t>
            </a:r>
            <a:r>
              <a:rPr lang="en-GB" dirty="0"/>
              <a:t>user </a:t>
            </a:r>
            <a:r>
              <a:rPr lang="en-GB" dirty="0" smtClean="0"/>
              <a:t>interface.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7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Development environment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Android SDK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Create an Android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7924800" cy="51816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http://developer.android.com/training/index.html</a:t>
            </a:r>
            <a:endParaRPr lang="en-GB" dirty="0"/>
          </a:p>
          <a:p>
            <a:pPr lvl="0"/>
            <a:r>
              <a:rPr lang="en-GB" dirty="0"/>
              <a:t>Android Application Development for Dummies, </a:t>
            </a:r>
            <a:r>
              <a:rPr lang="en-GB" dirty="0" err="1"/>
              <a:t>Donn</a:t>
            </a:r>
            <a:r>
              <a:rPr lang="en-GB" dirty="0"/>
              <a:t> </a:t>
            </a:r>
            <a:r>
              <a:rPr lang="en-GB" dirty="0" err="1"/>
              <a:t>Felker</a:t>
            </a:r>
            <a:r>
              <a:rPr lang="en-GB" dirty="0"/>
              <a:t>, Wiley Publishing, Inc., NJ, 2011.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should one prepare before developing an Android application?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kind of integrated development environment (IDE) is preferable?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to create an Android application, e.g. “Hello World”?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to execute an Android application on a virtual device or a real device?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"/>
    </mc:Choice>
    <mc:Fallback xmlns="">
      <p:transition spd="slow" advTm="14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/>
              <a:t>Development environment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Android SDK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Create an Android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1"/>
    </mc:Choice>
    <mc:Fallback xmlns="">
      <p:transition spd="slow" advTm="457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Development environment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 applications are developed in a host/target development environment:</a:t>
            </a:r>
          </a:p>
          <a:p>
            <a:pPr lvl="1"/>
            <a:r>
              <a:rPr lang="en-US" altLang="zh-CN" dirty="0" smtClean="0"/>
              <a:t>To develop an application software on a host computer. 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To execute the software on the </a:t>
            </a:r>
            <a:r>
              <a:rPr lang="en-US" altLang="zh-CN" dirty="0" smtClean="0"/>
              <a:t>target, e.g. emulator, mobile phone or tablet. </a:t>
            </a:r>
          </a:p>
          <a:p>
            <a:r>
              <a:rPr lang="en-US" altLang="zh-CN" dirty="0" smtClean="0"/>
              <a:t>Applications can be tested and/or debugged on a real Android device or an emulator.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Why do we use an emulator rather than a real device sometimes?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55"/>
    </mc:Choice>
    <mc:Fallback xmlns="">
      <p:transition spd="slow" advTm="109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Integrated development environments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A42B3-A31A-4F2F-819A-3319655A9DCC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543800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 Software Developer’s Kit (SDK) supports several different integrated development environments (IDEs):</a:t>
            </a:r>
          </a:p>
          <a:p>
            <a:pPr lvl="1"/>
            <a:r>
              <a:rPr lang="en-US" altLang="zh-CN" dirty="0" smtClean="0"/>
              <a:t>IntelliJ IDEA (Android Studio)</a:t>
            </a:r>
          </a:p>
          <a:p>
            <a:pPr lvl="1"/>
            <a:r>
              <a:rPr lang="en-US" altLang="zh-CN" dirty="0" err="1" smtClean="0"/>
              <a:t>Netbeans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 (Android Developer Tools – ADT)</a:t>
            </a:r>
          </a:p>
          <a:p>
            <a:pPr lvl="1"/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/>
              <a:t>More…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8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51"/>
    </mc:Choice>
    <mc:Fallback xmlns="">
      <p:transition spd="slow" advTm="48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33816" cy="715962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Why android studio instead of ADT bundle</a:t>
            </a:r>
            <a:endParaRPr lang="zh-CN" alt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AE46C9-3351-4291-9412-B9B5B21C2712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7543800" cy="2819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Pros: </a:t>
            </a:r>
          </a:p>
          <a:p>
            <a:pPr lvl="1"/>
            <a:r>
              <a:rPr lang="en-US" altLang="zh-CN" dirty="0" smtClean="0"/>
              <a:t>Smart design style.</a:t>
            </a:r>
          </a:p>
          <a:p>
            <a:pPr lvl="1"/>
            <a:r>
              <a:rPr lang="en-US" altLang="zh-CN" dirty="0" smtClean="0"/>
              <a:t>Eclipse plugin will not be further developed.</a:t>
            </a:r>
          </a:p>
          <a:p>
            <a:pPr lvl="1"/>
            <a:r>
              <a:rPr lang="en-US" altLang="zh-CN" dirty="0" smtClean="0"/>
              <a:t>IntelliJ is faster and lighter than Eclipse with more features.</a:t>
            </a:r>
          </a:p>
          <a:p>
            <a:r>
              <a:rPr lang="en-US" altLang="zh-CN" dirty="0" smtClean="0"/>
              <a:t>Cons:</a:t>
            </a:r>
          </a:p>
          <a:p>
            <a:pPr lvl="1"/>
            <a:r>
              <a:rPr lang="en-US" altLang="zh-CN" dirty="0" smtClean="0"/>
              <a:t>Still in early stage.</a:t>
            </a: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4600" y="5734050"/>
            <a:ext cx="3810000" cy="819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ADT </a:t>
            </a:r>
            <a:r>
              <a:rPr lang="en-US" altLang="zh-CN" sz="1600" dirty="0">
                <a:solidFill>
                  <a:srgbClr val="0070C0"/>
                </a:solidFill>
              </a:rPr>
              <a:t>– </a:t>
            </a:r>
            <a:r>
              <a:rPr lang="en-US" altLang="zh-CN" sz="1600" dirty="0" smtClean="0">
                <a:solidFill>
                  <a:srgbClr val="0070C0"/>
                </a:solidFill>
              </a:rPr>
              <a:t>Android Developer Tools.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72"/>
    </mc:Choice>
    <mc:Fallback xmlns="">
      <p:transition spd="slow" advTm="12577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System requirements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949952"/>
          </a:xfrm>
        </p:spPr>
        <p:txBody>
          <a:bodyPr>
            <a:normAutofit/>
          </a:bodyPr>
          <a:lstStyle/>
          <a:p>
            <a:r>
              <a:rPr lang="en-GB" dirty="0"/>
              <a:t>Windows </a:t>
            </a:r>
            <a:r>
              <a:rPr lang="en-GB" dirty="0" smtClean="0"/>
              <a:t>Vista, </a:t>
            </a:r>
            <a:r>
              <a:rPr lang="en-GB" dirty="0"/>
              <a:t>or Windows </a:t>
            </a:r>
            <a:r>
              <a:rPr lang="en-GB" dirty="0" smtClean="0"/>
              <a:t>7/8.</a:t>
            </a:r>
            <a:endParaRPr lang="en-GB" dirty="0"/>
          </a:p>
          <a:p>
            <a:r>
              <a:rPr lang="en-GB" dirty="0"/>
              <a:t>Mac OS X </a:t>
            </a:r>
            <a:r>
              <a:rPr lang="en-GB" dirty="0" smtClean="0"/>
              <a:t>10.8.5 </a:t>
            </a:r>
            <a:r>
              <a:rPr lang="en-GB" dirty="0"/>
              <a:t>or </a:t>
            </a:r>
            <a:r>
              <a:rPr lang="en-GB" dirty="0" smtClean="0"/>
              <a:t>higher.</a:t>
            </a:r>
            <a:endParaRPr lang="en-GB" dirty="0"/>
          </a:p>
          <a:p>
            <a:r>
              <a:rPr lang="en-GB" dirty="0" smtClean="0"/>
              <a:t>Linux: </a:t>
            </a:r>
            <a:endParaRPr lang="en-GB" dirty="0"/>
          </a:p>
          <a:p>
            <a:pPr lvl="1"/>
            <a:r>
              <a:rPr lang="en-GB" dirty="0" smtClean="0"/>
              <a:t>GNOME or KDE desktop.</a:t>
            </a:r>
          </a:p>
          <a:p>
            <a:pPr lvl="1"/>
            <a:r>
              <a:rPr lang="en-GB" dirty="0" smtClean="0"/>
              <a:t>GNU </a:t>
            </a:r>
            <a:r>
              <a:rPr lang="en-GB" dirty="0"/>
              <a:t>C Library (</a:t>
            </a:r>
            <a:r>
              <a:rPr lang="en-GB" dirty="0" err="1"/>
              <a:t>glibc</a:t>
            </a:r>
            <a:r>
              <a:rPr lang="en-GB" dirty="0"/>
              <a:t>) </a:t>
            </a:r>
            <a:r>
              <a:rPr lang="en-GB" dirty="0" smtClean="0"/>
              <a:t>2.15 </a:t>
            </a:r>
            <a:r>
              <a:rPr lang="en-GB" dirty="0"/>
              <a:t>or </a:t>
            </a:r>
            <a:r>
              <a:rPr lang="en-GB" dirty="0" smtClean="0"/>
              <a:t>later.</a:t>
            </a:r>
            <a:endParaRPr lang="en-GB" dirty="0"/>
          </a:p>
          <a:p>
            <a:pPr lvl="1"/>
            <a:r>
              <a:rPr lang="en-GB" dirty="0" smtClean="0"/>
              <a:t>Ubuntu </a:t>
            </a:r>
            <a:r>
              <a:rPr lang="en-GB" dirty="0"/>
              <a:t>Linux, version </a:t>
            </a:r>
            <a:r>
              <a:rPr lang="en-GB" dirty="0" smtClean="0"/>
              <a:t>14.04 </a:t>
            </a:r>
            <a:r>
              <a:rPr lang="en-GB" dirty="0"/>
              <a:t>or </a:t>
            </a:r>
            <a:r>
              <a:rPr lang="en-GB" dirty="0" smtClean="0"/>
              <a:t>later.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|2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|2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114891-DAE8-4B37-8719-C74AE78E878D}"/>
</file>

<file path=customXml/itemProps2.xml><?xml version="1.0" encoding="utf-8"?>
<ds:datastoreItem xmlns:ds="http://schemas.openxmlformats.org/officeDocument/2006/customXml" ds:itemID="{B49EE703-3460-498C-8993-1F4E5983A42D}"/>
</file>

<file path=customXml/itemProps3.xml><?xml version="1.0" encoding="utf-8"?>
<ds:datastoreItem xmlns:ds="http://schemas.openxmlformats.org/officeDocument/2006/customXml" ds:itemID="{DE72E989-34E0-48D2-884F-71ED3D50C01C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4841</TotalTime>
  <Words>873</Words>
  <Application>Microsoft Office PowerPoint</Application>
  <PresentationFormat>On-screen Show (4:3)</PresentationFormat>
  <Paragraphs>249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宋体</vt:lpstr>
      <vt:lpstr>Calibri</vt:lpstr>
      <vt:lpstr>Century Schoolbook</vt:lpstr>
      <vt:lpstr>华文楷体</vt:lpstr>
      <vt:lpstr>Wingdings</vt:lpstr>
      <vt:lpstr>Wingdings 2</vt:lpstr>
      <vt:lpstr>Oriel</vt:lpstr>
      <vt:lpstr>Web and mobile app development – csc3054/7054</vt:lpstr>
      <vt:lpstr>“Graphical text adventure” application</vt:lpstr>
      <vt:lpstr>What we discussed in the last lecture?</vt:lpstr>
      <vt:lpstr>Questions to be answered</vt:lpstr>
      <vt:lpstr>Content outline</vt:lpstr>
      <vt:lpstr>Development environment </vt:lpstr>
      <vt:lpstr>Integrated development environments</vt:lpstr>
      <vt:lpstr>Why android studio instead of ADT bundle</vt:lpstr>
      <vt:lpstr>System requirements </vt:lpstr>
      <vt:lpstr>Content outline</vt:lpstr>
      <vt:lpstr>Android SDK</vt:lpstr>
      <vt:lpstr>Android SDK</vt:lpstr>
      <vt:lpstr>To install SDK</vt:lpstr>
      <vt:lpstr>Content outline</vt:lpstr>
      <vt:lpstr>A new project</vt:lpstr>
      <vt:lpstr>Configure new project</vt:lpstr>
      <vt:lpstr>What platform to run your app</vt:lpstr>
      <vt:lpstr>Activity option</vt:lpstr>
      <vt:lpstr>Activity name</vt:lpstr>
      <vt:lpstr>Ide Interface for “helloworld”</vt:lpstr>
      <vt:lpstr>Running a project/application</vt:lpstr>
      <vt:lpstr>Launch android device monitor</vt:lpstr>
      <vt:lpstr>show android device monitor</vt:lpstr>
      <vt:lpstr>android virtual device</vt:lpstr>
      <vt:lpstr>android virtual device</vt:lpstr>
      <vt:lpstr>android virtual device</vt:lpstr>
      <vt:lpstr>Run ‘app’</vt:lpstr>
      <vt:lpstr>Show on the virtual device</vt:lpstr>
      <vt:lpstr>To run the application on a real device</vt:lpstr>
      <vt:lpstr>Run ‘app’</vt:lpstr>
      <vt:lpstr>Done!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271</cp:revision>
  <dcterms:created xsi:type="dcterms:W3CDTF">2006-08-16T00:00:00Z</dcterms:created>
  <dcterms:modified xsi:type="dcterms:W3CDTF">2016-01-31T23:59:49Z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