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6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8"/>
  </p:notesMasterIdLst>
  <p:sldIdLst>
    <p:sldId id="256" r:id="rId2"/>
    <p:sldId id="258" r:id="rId3"/>
    <p:sldId id="323" r:id="rId4"/>
    <p:sldId id="315" r:id="rId5"/>
    <p:sldId id="293" r:id="rId6"/>
    <p:sldId id="318" r:id="rId7"/>
    <p:sldId id="270" r:id="rId8"/>
    <p:sldId id="311" r:id="rId9"/>
    <p:sldId id="321" r:id="rId10"/>
    <p:sldId id="322" r:id="rId11"/>
    <p:sldId id="288" r:id="rId12"/>
    <p:sldId id="289" r:id="rId13"/>
    <p:sldId id="296" r:id="rId14"/>
    <p:sldId id="284" r:id="rId15"/>
    <p:sldId id="302" r:id="rId16"/>
    <p:sldId id="303" r:id="rId17"/>
    <p:sldId id="319" r:id="rId18"/>
    <p:sldId id="316" r:id="rId19"/>
    <p:sldId id="305" r:id="rId20"/>
    <p:sldId id="320" r:id="rId21"/>
    <p:sldId id="312" r:id="rId22"/>
    <p:sldId id="272" r:id="rId23"/>
    <p:sldId id="313" r:id="rId24"/>
    <p:sldId id="282" r:id="rId25"/>
    <p:sldId id="314" r:id="rId26"/>
    <p:sldId id="26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68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62387-01E7-4A7A-94A7-4B446D99DC59}" type="datetimeFigureOut">
              <a:rPr lang="en-GB" smtClean="0"/>
              <a:pPr/>
              <a:t>03/02/2016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AF89C-88CD-4998-A4CC-F949010097A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66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Android:text</a:t>
            </a:r>
            <a:r>
              <a:rPr lang="en-GB" baseline="0" dirty="0" smtClean="0"/>
              <a:t> – provides classes used to render or track texts on the screen.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AF89C-88CD-4998-A4CC-F949010097A3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884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resolution of</a:t>
            </a:r>
            <a:r>
              <a:rPr lang="en-GB" baseline="0" dirty="0" smtClean="0"/>
              <a:t> the images to be put in each folder?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AF89C-88CD-4998-A4CC-F949010097A3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23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824711B-F2A8-4A1D-B1DD-B75CF88B196D}" type="datetime1">
              <a:rPr lang="en-US" smtClean="0"/>
              <a:t>2/3/2016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3F82-A0E7-445C-8B7D-88305D49DD55}" type="datetime1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233-D1F5-4C97-8EAB-2674D5273286}" type="datetime1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071C4F0-C0E1-4510-8A25-CE5DEC2F8781}" type="datetime1">
              <a:rPr lang="en-US" smtClean="0"/>
              <a:t>2/3/2016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D0C4E71-7C66-499D-BE4E-A71C5B7BE6B7}" type="datetime1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EB24-305E-4CEC-8B11-E81EE3776E99}" type="datetime1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CCB9-C5FB-4151-A276-411106692545}" type="datetime1">
              <a:rPr lang="en-US" smtClean="0"/>
              <a:t>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E79BA14-0B26-424C-8FD1-6CEFAC78F386}" type="datetime1">
              <a:rPr lang="en-US" smtClean="0"/>
              <a:t>2/3/2016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B3D9-9B3F-4179-AB84-AC31732FD08D}" type="datetime1">
              <a:rPr lang="en-US" smtClean="0"/>
              <a:t>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141BBD-9949-4832-B723-60976C52B23B}" type="datetime1">
              <a:rPr lang="en-US" smtClean="0"/>
              <a:t>2/3/2016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B791118-C922-41DD-8D02-5E854EE8530F}" type="datetime1">
              <a:rPr lang="en-US" smtClean="0"/>
              <a:t>2/3/2016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25AD692-7F29-4465-9658-BF12CC0BCE45}" type="datetime1">
              <a:rPr lang="en-US" smtClean="0"/>
              <a:t>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lor-hex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training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Web and mobile app development – csc3054/7054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86400"/>
            <a:ext cx="6019800" cy="888522"/>
          </a:xfrm>
        </p:spPr>
        <p:txBody>
          <a:bodyPr>
            <a:normAutofit/>
          </a:bodyPr>
          <a:lstStyle/>
          <a:p>
            <a:r>
              <a:rPr lang="en-GB" sz="2400" dirty="0" smtClean="0"/>
              <a:t>2.1 User Interface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203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Class diagram example – make cookie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6D762C-ECF1-4F6B-A249-CCB9FD414373}" type="datetime1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71900" y="1066800"/>
            <a:ext cx="952500" cy="6858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S</a:t>
            </a:r>
            <a:r>
              <a:rPr lang="en-GB" sz="1400" dirty="0" smtClean="0">
                <a:solidFill>
                  <a:srgbClr val="FF0000"/>
                </a:solidFill>
              </a:rPr>
              <a:t>tart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56779" y="2088078"/>
            <a:ext cx="1066800" cy="692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Preheat</a:t>
            </a:r>
          </a:p>
          <a:p>
            <a:pPr algn="ctr"/>
            <a:r>
              <a:rPr lang="en-GB" dirty="0" smtClean="0"/>
              <a:t>oven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581400" y="2057400"/>
            <a:ext cx="1391828" cy="692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Blend salt, vanilla…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5329870" y="2057400"/>
            <a:ext cx="1066800" cy="692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Chop nuts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054285"/>
            <a:ext cx="1412220" cy="692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 sugar/flour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3356672" y="4056786"/>
            <a:ext cx="1905000" cy="692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Mix Chocolate/nuts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3588327" y="5074452"/>
            <a:ext cx="1412220" cy="692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Bake and cool</a:t>
            </a:r>
            <a:endParaRPr lang="en-GB" dirty="0"/>
          </a:p>
        </p:txBody>
      </p:sp>
      <p:sp>
        <p:nvSpPr>
          <p:cNvPr id="15" name="Oval 14"/>
          <p:cNvSpPr/>
          <p:nvPr/>
        </p:nvSpPr>
        <p:spPr>
          <a:xfrm>
            <a:off x="3774869" y="6019878"/>
            <a:ext cx="949531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Serve</a:t>
            </a:r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endCxn id="9" idx="0"/>
          </p:cNvCxnSpPr>
          <p:nvPr/>
        </p:nvCxnSpPr>
        <p:spPr>
          <a:xfrm flipH="1">
            <a:off x="2690179" y="1524000"/>
            <a:ext cx="1081721" cy="5640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1" idx="0"/>
          </p:cNvCxnSpPr>
          <p:nvPr/>
        </p:nvCxnSpPr>
        <p:spPr>
          <a:xfrm>
            <a:off x="4725389" y="1467297"/>
            <a:ext cx="1137881" cy="5901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248150" y="1762348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248150" y="2735482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248150" y="374637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248150" y="4769652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48150" y="5766537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2"/>
          </p:cNvCxnSpPr>
          <p:nvPr/>
        </p:nvCxnSpPr>
        <p:spPr>
          <a:xfrm>
            <a:off x="2690179" y="2780163"/>
            <a:ext cx="0" cy="26403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4" idx="1"/>
          </p:cNvCxnSpPr>
          <p:nvPr/>
        </p:nvCxnSpPr>
        <p:spPr>
          <a:xfrm>
            <a:off x="2690179" y="5420494"/>
            <a:ext cx="89814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863270" y="2749485"/>
            <a:ext cx="0" cy="1653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5261672" y="4402828"/>
            <a:ext cx="601598" cy="10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Target appearance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009151D-F670-4EE9-B463-DAE98151F863}" type="datetime1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143000"/>
            <a:ext cx="3063924" cy="524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6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use the xml layout file of “</a:t>
            </a:r>
            <a:r>
              <a:rPr lang="en-GB" dirty="0" err="1" smtClean="0"/>
              <a:t>helloworld</a:t>
            </a:r>
            <a:r>
              <a:rPr lang="en-GB" dirty="0" smtClean="0"/>
              <a:t>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153400" cy="2819400"/>
          </a:xfrm>
        </p:spPr>
        <p:txBody>
          <a:bodyPr>
            <a:normAutofit/>
          </a:bodyPr>
          <a:lstStyle/>
          <a:p>
            <a:r>
              <a:rPr lang="en-GB" sz="2800" b="1" dirty="0" smtClean="0"/>
              <a:t>activity_main.xml</a:t>
            </a:r>
            <a:r>
              <a:rPr lang="en-GB" sz="2800" dirty="0" smtClean="0"/>
              <a:t> in the res/layouts folder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8EB63F8-05A2-4C07-BD36-D4A1E03662A3}" type="datetime1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40600"/>
            <a:ext cx="7493910" cy="49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8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Xml layout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 err="1" smtClean="0"/>
              <a:t>RelativeLayout</a:t>
            </a:r>
            <a:r>
              <a:rPr lang="en-GB" dirty="0" smtClean="0"/>
              <a:t>: to specify the location of child objects relative to </a:t>
            </a:r>
            <a:r>
              <a:rPr lang="en-GB" dirty="0"/>
              <a:t>e</a:t>
            </a:r>
            <a:r>
              <a:rPr lang="en-GB" dirty="0" smtClean="0"/>
              <a:t>ach other.</a:t>
            </a:r>
          </a:p>
          <a:p>
            <a:r>
              <a:rPr lang="en-GB" b="1" dirty="0" err="1" smtClean="0"/>
              <a:t>xmlns:android</a:t>
            </a:r>
            <a:r>
              <a:rPr lang="en-GB" b="1" dirty="0" smtClean="0"/>
              <a:t>=“...”</a:t>
            </a:r>
            <a:r>
              <a:rPr lang="en-GB" dirty="0" smtClean="0"/>
              <a:t>: to define </a:t>
            </a:r>
            <a:r>
              <a:rPr lang="en-GB" dirty="0"/>
              <a:t>the XML namespace </a:t>
            </a:r>
            <a:r>
              <a:rPr lang="en-GB" dirty="0" smtClean="0"/>
              <a:t>to </a:t>
            </a:r>
            <a:r>
              <a:rPr lang="en-GB" dirty="0"/>
              <a:t>reference part of the Android </a:t>
            </a:r>
            <a:r>
              <a:rPr lang="en-GB" dirty="0" smtClean="0"/>
              <a:t>SDK.</a:t>
            </a:r>
          </a:p>
          <a:p>
            <a:r>
              <a:rPr lang="en-GB" b="1" dirty="0" err="1" smtClean="0"/>
              <a:t>android:layout_width</a:t>
            </a:r>
            <a:r>
              <a:rPr lang="en-GB" b="1" dirty="0"/>
              <a:t>="</a:t>
            </a:r>
            <a:r>
              <a:rPr lang="en-GB" b="1" dirty="0" err="1" smtClean="0"/>
              <a:t>match_parent</a:t>
            </a:r>
            <a:r>
              <a:rPr lang="en-GB" b="1" dirty="0" smtClean="0"/>
              <a:t>”</a:t>
            </a:r>
            <a:r>
              <a:rPr lang="en-GB" dirty="0" smtClean="0"/>
              <a:t>: to make </a:t>
            </a:r>
            <a:r>
              <a:rPr lang="en-GB" dirty="0"/>
              <a:t>the width </a:t>
            </a:r>
            <a:r>
              <a:rPr lang="en-GB" dirty="0" smtClean="0"/>
              <a:t>as wide </a:t>
            </a:r>
            <a:r>
              <a:rPr lang="en-GB" dirty="0"/>
              <a:t>as it can be within the </a:t>
            </a:r>
            <a:r>
              <a:rPr lang="en-GB" dirty="0" smtClean="0"/>
              <a:t>parent.</a:t>
            </a:r>
          </a:p>
          <a:p>
            <a:r>
              <a:rPr lang="en-GB" b="1" dirty="0" err="1"/>
              <a:t>android:layout_height</a:t>
            </a:r>
            <a:r>
              <a:rPr lang="en-GB" b="1" dirty="0"/>
              <a:t>="</a:t>
            </a:r>
            <a:r>
              <a:rPr lang="en-GB" b="1" dirty="0" err="1" smtClean="0"/>
              <a:t>match_parent</a:t>
            </a:r>
            <a:r>
              <a:rPr lang="en-GB" b="1" dirty="0" smtClean="0"/>
              <a:t>”</a:t>
            </a:r>
            <a:r>
              <a:rPr lang="en-GB" dirty="0" smtClean="0"/>
              <a:t>: </a:t>
            </a:r>
            <a:r>
              <a:rPr lang="en-GB" dirty="0"/>
              <a:t>to make the </a:t>
            </a:r>
            <a:r>
              <a:rPr lang="en-GB" dirty="0" smtClean="0"/>
              <a:t>height </a:t>
            </a:r>
            <a:r>
              <a:rPr lang="en-GB" dirty="0"/>
              <a:t>as </a:t>
            </a:r>
            <a:r>
              <a:rPr lang="en-GB" dirty="0" smtClean="0"/>
              <a:t>high </a:t>
            </a:r>
            <a:r>
              <a:rPr lang="en-GB" dirty="0"/>
              <a:t>as it can be within the </a:t>
            </a:r>
            <a:r>
              <a:rPr lang="en-GB" dirty="0" smtClean="0"/>
              <a:t>parent</a:t>
            </a:r>
          </a:p>
          <a:p>
            <a:r>
              <a:rPr lang="en-GB" b="1" dirty="0" err="1" smtClean="0"/>
              <a:t>android:paddingLeft</a:t>
            </a:r>
            <a:r>
              <a:rPr lang="en-GB" b="1" dirty="0" smtClean="0"/>
              <a:t>=“16dp”</a:t>
            </a:r>
            <a:r>
              <a:rPr lang="en-GB" dirty="0" smtClean="0"/>
              <a:t>: to set the padding, in pixels, of the left edge.</a:t>
            </a:r>
          </a:p>
          <a:p>
            <a:r>
              <a:rPr lang="en-GB" b="1" dirty="0" err="1" smtClean="0"/>
              <a:t>tools:context</a:t>
            </a:r>
            <a:r>
              <a:rPr lang="en-GB" b="1" dirty="0" smtClean="0"/>
              <a:t>=“.</a:t>
            </a:r>
            <a:r>
              <a:rPr lang="en-GB" b="1" dirty="0" err="1" smtClean="0"/>
              <a:t>MainActivity</a:t>
            </a:r>
            <a:r>
              <a:rPr lang="en-GB" b="1" dirty="0" smtClean="0"/>
              <a:t>”</a:t>
            </a:r>
            <a:r>
              <a:rPr lang="en-GB" dirty="0" smtClean="0"/>
              <a:t>: to find the right theme based on the activity.</a:t>
            </a:r>
          </a:p>
          <a:p>
            <a:r>
              <a:rPr lang="en-GB" b="1" dirty="0" err="1"/>
              <a:t>android:layout_height</a:t>
            </a:r>
            <a:r>
              <a:rPr lang="en-GB" b="1" dirty="0" smtClean="0"/>
              <a:t>=“</a:t>
            </a:r>
            <a:r>
              <a:rPr lang="en-GB" b="1" dirty="0" err="1" smtClean="0"/>
              <a:t>wrap_content</a:t>
            </a:r>
            <a:r>
              <a:rPr lang="en-GB" b="1" dirty="0" smtClean="0"/>
              <a:t>”</a:t>
            </a:r>
            <a:r>
              <a:rPr lang="en-GB" dirty="0" smtClean="0"/>
              <a:t>: to display the item high enough to enclose its content.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06787BC-BB30-4AD0-8CE8-50ECB721E185}" type="datetime1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6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place an image on the screen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C6EC262-A362-4B3C-A3BC-457E836B08EE}" type="datetime1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4267200" cy="5178552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How to put the </a:t>
            </a:r>
            <a:r>
              <a:rPr lang="en-GB" sz="2800" dirty="0">
                <a:solidFill>
                  <a:srgbClr val="FF0000"/>
                </a:solidFill>
              </a:rPr>
              <a:t>phone image into the </a:t>
            </a:r>
            <a:r>
              <a:rPr lang="en-GB" sz="2800" dirty="0" smtClean="0">
                <a:solidFill>
                  <a:srgbClr val="FF0000"/>
                </a:solidFill>
              </a:rPr>
              <a:t>res/</a:t>
            </a:r>
            <a:r>
              <a:rPr lang="en-GB" sz="2800" dirty="0" err="1" smtClean="0">
                <a:solidFill>
                  <a:srgbClr val="FF0000"/>
                </a:solidFill>
              </a:rPr>
              <a:t>drawable</a:t>
            </a:r>
            <a:r>
              <a:rPr lang="en-GB" sz="2800" dirty="0" smtClean="0">
                <a:solidFill>
                  <a:srgbClr val="FF0000"/>
                </a:solidFill>
              </a:rPr>
              <a:t> </a:t>
            </a:r>
            <a:r>
              <a:rPr lang="en-GB" sz="2800" dirty="0">
                <a:solidFill>
                  <a:srgbClr val="FF0000"/>
                </a:solidFill>
              </a:rPr>
              <a:t>folder in </a:t>
            </a:r>
            <a:r>
              <a:rPr lang="en-GB" sz="2800" dirty="0" smtClean="0">
                <a:solidFill>
                  <a:srgbClr val="FF0000"/>
                </a:solidFill>
              </a:rPr>
              <a:t>the project?</a:t>
            </a:r>
          </a:p>
          <a:p>
            <a:pPr lvl="1"/>
            <a:r>
              <a:rPr lang="en-GB" sz="2500" dirty="0"/>
              <a:t>p</a:t>
            </a:r>
            <a:r>
              <a:rPr lang="en-GB" sz="2500" dirty="0" smtClean="0"/>
              <a:t>hone_on.png</a:t>
            </a:r>
          </a:p>
          <a:p>
            <a:pPr lvl="1"/>
            <a:r>
              <a:rPr lang="en-GB" sz="2500" dirty="0" smtClean="0"/>
              <a:t>phone_off.png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336" y="1295400"/>
            <a:ext cx="2895600" cy="520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5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Change the layout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C6EC262-A362-4B3C-A3BC-457E836B08EE}" type="datetime1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7924800" cy="50261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800" dirty="0"/>
              <a:t>&lt;</a:t>
            </a:r>
            <a:r>
              <a:rPr lang="en-GB" sz="2800" dirty="0" err="1"/>
              <a:t>LinearLayout</a:t>
            </a:r>
            <a:r>
              <a:rPr lang="en-GB" sz="2800" dirty="0"/>
              <a:t> </a:t>
            </a:r>
            <a:r>
              <a:rPr lang="en-GB" sz="2800" dirty="0" err="1"/>
              <a:t>xmlns:android</a:t>
            </a:r>
            <a:r>
              <a:rPr lang="en-GB" sz="2800" dirty="0"/>
              <a:t>=</a:t>
            </a:r>
            <a:r>
              <a:rPr lang="en-GB" sz="2800" i="1" dirty="0"/>
              <a:t>"http://schemas.android.com/</a:t>
            </a:r>
            <a:r>
              <a:rPr lang="en-GB" sz="2800" i="1" dirty="0" err="1"/>
              <a:t>apk</a:t>
            </a:r>
            <a:r>
              <a:rPr lang="en-GB" sz="2800" i="1" dirty="0"/>
              <a:t>/res/android"</a:t>
            </a:r>
          </a:p>
          <a:p>
            <a:pPr marL="0" indent="0">
              <a:buNone/>
            </a:pPr>
            <a:r>
              <a:rPr lang="en-GB" sz="2800" dirty="0"/>
              <a:t>    </a:t>
            </a:r>
            <a:r>
              <a:rPr lang="en-GB" sz="2800" dirty="0" err="1"/>
              <a:t>xmlns:tools</a:t>
            </a:r>
            <a:r>
              <a:rPr lang="en-GB" sz="2800" dirty="0"/>
              <a:t>=</a:t>
            </a:r>
            <a:r>
              <a:rPr lang="en-GB" sz="2800" i="1" dirty="0"/>
              <a:t>"http://schemas.android.com/tools"</a:t>
            </a:r>
          </a:p>
          <a:p>
            <a:pPr marL="0" indent="0">
              <a:buNone/>
            </a:pPr>
            <a:r>
              <a:rPr lang="en-GB" sz="2800" dirty="0"/>
              <a:t>    </a:t>
            </a:r>
            <a:r>
              <a:rPr lang="en-GB" sz="2800" dirty="0" err="1"/>
              <a:t>android:orientation</a:t>
            </a:r>
            <a:r>
              <a:rPr lang="en-GB" sz="2800" dirty="0"/>
              <a:t>=</a:t>
            </a:r>
            <a:r>
              <a:rPr lang="en-GB" sz="2800" i="1" dirty="0"/>
              <a:t>"vertical"</a:t>
            </a:r>
          </a:p>
          <a:p>
            <a:pPr marL="0" indent="0">
              <a:buNone/>
            </a:pPr>
            <a:r>
              <a:rPr lang="en-GB" sz="2800" dirty="0"/>
              <a:t>    </a:t>
            </a:r>
            <a:r>
              <a:rPr lang="en-GB" sz="2800" dirty="0" err="1"/>
              <a:t>android:layout_width</a:t>
            </a:r>
            <a:r>
              <a:rPr lang="en-GB" sz="2800" dirty="0"/>
              <a:t>=</a:t>
            </a:r>
            <a:r>
              <a:rPr lang="en-GB" sz="2800" i="1" dirty="0"/>
              <a:t>"</a:t>
            </a:r>
            <a:r>
              <a:rPr lang="en-GB" sz="2800" i="1" dirty="0" err="1"/>
              <a:t>match_parent</a:t>
            </a:r>
            <a:r>
              <a:rPr lang="en-GB" sz="2800" i="1" dirty="0"/>
              <a:t>"</a:t>
            </a:r>
          </a:p>
          <a:p>
            <a:pPr marL="0" indent="0">
              <a:buNone/>
            </a:pPr>
            <a:r>
              <a:rPr lang="en-GB" sz="2800" dirty="0"/>
              <a:t>    </a:t>
            </a:r>
            <a:r>
              <a:rPr lang="en-GB" sz="2800" dirty="0" err="1"/>
              <a:t>android:layout_height</a:t>
            </a:r>
            <a:r>
              <a:rPr lang="en-GB" sz="2800" dirty="0"/>
              <a:t>=</a:t>
            </a:r>
            <a:r>
              <a:rPr lang="en-GB" sz="2800" i="1" dirty="0"/>
              <a:t>"</a:t>
            </a:r>
            <a:r>
              <a:rPr lang="en-GB" sz="2800" i="1" dirty="0" err="1"/>
              <a:t>match_parent</a:t>
            </a:r>
            <a:r>
              <a:rPr lang="en-GB" sz="2800" i="1" dirty="0"/>
              <a:t>"</a:t>
            </a:r>
          </a:p>
          <a:p>
            <a:pPr marL="0" indent="0">
              <a:buNone/>
            </a:pPr>
            <a:r>
              <a:rPr lang="en-GB" sz="2800" dirty="0"/>
              <a:t>    </a:t>
            </a:r>
            <a:r>
              <a:rPr lang="en-GB" sz="2800" dirty="0" err="1"/>
              <a:t>tools:context</a:t>
            </a:r>
            <a:r>
              <a:rPr lang="en-GB" sz="2800" dirty="0"/>
              <a:t>=</a:t>
            </a:r>
            <a:r>
              <a:rPr lang="en-GB" sz="2800" i="1" dirty="0"/>
              <a:t>".</a:t>
            </a:r>
            <a:r>
              <a:rPr lang="en-GB" sz="2800" i="1" dirty="0" err="1"/>
              <a:t>MainActivity</a:t>
            </a:r>
            <a:r>
              <a:rPr lang="en-GB" sz="2800" i="1" dirty="0"/>
              <a:t>" &gt;</a:t>
            </a:r>
          </a:p>
          <a:p>
            <a:pPr marL="0" indent="0">
              <a:buNone/>
            </a:pPr>
            <a:r>
              <a:rPr lang="en-GB" sz="2800" dirty="0"/>
              <a:t>    </a:t>
            </a:r>
            <a:r>
              <a:rPr lang="en-GB" sz="2800" u="sng" dirty="0"/>
              <a:t>&lt;</a:t>
            </a:r>
            <a:r>
              <a:rPr lang="en-GB" sz="2800" u="sng" dirty="0" err="1"/>
              <a:t>ImageView</a:t>
            </a:r>
            <a:r>
              <a:rPr lang="en-GB" sz="2800" u="sng" dirty="0"/>
              <a:t> </a:t>
            </a:r>
          </a:p>
          <a:p>
            <a:pPr marL="0" indent="0">
              <a:buNone/>
            </a:pPr>
            <a:r>
              <a:rPr lang="en-GB" sz="2800" dirty="0"/>
              <a:t>        </a:t>
            </a:r>
            <a:r>
              <a:rPr lang="en-GB" sz="2800" dirty="0" err="1"/>
              <a:t>android:id</a:t>
            </a:r>
            <a:r>
              <a:rPr lang="en-GB" sz="2800" dirty="0"/>
              <a:t>=</a:t>
            </a:r>
            <a:r>
              <a:rPr lang="en-GB" sz="2800" i="1" dirty="0"/>
              <a:t>"@+id/</a:t>
            </a:r>
            <a:r>
              <a:rPr lang="en-GB" sz="2800" i="1" dirty="0" err="1"/>
              <a:t>phone_icon</a:t>
            </a:r>
            <a:r>
              <a:rPr lang="en-GB" sz="2800" i="1" dirty="0"/>
              <a:t>"</a:t>
            </a:r>
          </a:p>
          <a:p>
            <a:pPr marL="0" indent="0">
              <a:buNone/>
            </a:pPr>
            <a:r>
              <a:rPr lang="en-GB" sz="2800" dirty="0"/>
              <a:t>        </a:t>
            </a:r>
            <a:r>
              <a:rPr lang="en-GB" sz="2800" dirty="0" err="1"/>
              <a:t>android:layout_width</a:t>
            </a:r>
            <a:r>
              <a:rPr lang="en-GB" sz="2800" dirty="0"/>
              <a:t>=</a:t>
            </a:r>
            <a:r>
              <a:rPr lang="en-GB" sz="2800" i="1" dirty="0"/>
              <a:t>"</a:t>
            </a:r>
            <a:r>
              <a:rPr lang="en-GB" sz="2800" i="1" dirty="0" err="1"/>
              <a:t>wrap_content</a:t>
            </a:r>
            <a:r>
              <a:rPr lang="en-GB" sz="2800" i="1" dirty="0"/>
              <a:t>"</a:t>
            </a:r>
          </a:p>
          <a:p>
            <a:pPr marL="0" indent="0">
              <a:buNone/>
            </a:pPr>
            <a:r>
              <a:rPr lang="en-GB" sz="2800" dirty="0"/>
              <a:t>        </a:t>
            </a:r>
            <a:r>
              <a:rPr lang="en-GB" sz="2800" dirty="0" err="1"/>
              <a:t>android:layout_height</a:t>
            </a:r>
            <a:r>
              <a:rPr lang="en-GB" sz="2800" dirty="0"/>
              <a:t>=</a:t>
            </a:r>
            <a:r>
              <a:rPr lang="en-GB" sz="2800" i="1" dirty="0"/>
              <a:t>"</a:t>
            </a:r>
            <a:r>
              <a:rPr lang="en-GB" sz="2800" i="1" dirty="0" err="1"/>
              <a:t>wrap_content</a:t>
            </a:r>
            <a:r>
              <a:rPr lang="en-GB" sz="2800" i="1" dirty="0"/>
              <a:t>"</a:t>
            </a:r>
          </a:p>
          <a:p>
            <a:pPr marL="0" indent="0">
              <a:buNone/>
            </a:pPr>
            <a:r>
              <a:rPr lang="en-GB" sz="2800" dirty="0"/>
              <a:t>        </a:t>
            </a:r>
            <a:r>
              <a:rPr lang="en-GB" sz="2800" dirty="0" err="1"/>
              <a:t>android:layout_gravity</a:t>
            </a:r>
            <a:r>
              <a:rPr lang="en-GB" sz="2800" dirty="0"/>
              <a:t>=</a:t>
            </a:r>
            <a:r>
              <a:rPr lang="en-GB" sz="2800" i="1" dirty="0"/>
              <a:t>"</a:t>
            </a:r>
            <a:r>
              <a:rPr lang="en-GB" sz="2800" i="1" dirty="0" err="1"/>
              <a:t>center_horizontal</a:t>
            </a:r>
            <a:r>
              <a:rPr lang="en-GB" sz="2800" i="1" dirty="0"/>
              <a:t>"</a:t>
            </a:r>
          </a:p>
          <a:p>
            <a:pPr marL="0" indent="0">
              <a:buNone/>
            </a:pPr>
            <a:r>
              <a:rPr lang="en-GB" sz="2800" dirty="0"/>
              <a:t>        </a:t>
            </a:r>
            <a:r>
              <a:rPr lang="en-GB" sz="2800" dirty="0" err="1"/>
              <a:t>android:src</a:t>
            </a:r>
            <a:r>
              <a:rPr lang="en-GB" sz="2800" dirty="0"/>
              <a:t>=</a:t>
            </a:r>
            <a:r>
              <a:rPr lang="en-GB" sz="2800" i="1" dirty="0"/>
              <a:t>"@</a:t>
            </a:r>
            <a:r>
              <a:rPr lang="en-GB" sz="2800" i="1" dirty="0" err="1"/>
              <a:t>drawable</a:t>
            </a:r>
            <a:r>
              <a:rPr lang="en-GB" sz="2800" i="1" dirty="0"/>
              <a:t>/</a:t>
            </a:r>
            <a:r>
              <a:rPr lang="en-GB" sz="2800" i="1" dirty="0" err="1"/>
              <a:t>phone_on</a:t>
            </a:r>
            <a:r>
              <a:rPr lang="en-GB" sz="2800" i="1" dirty="0"/>
              <a:t>"/&gt;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307546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Image properties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C6EC262-A362-4B3C-A3BC-457E836B08EE}" type="datetime1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7620000" cy="4797552"/>
          </a:xfrm>
        </p:spPr>
        <p:txBody>
          <a:bodyPr>
            <a:normAutofit fontScale="85000" lnSpcReduction="20000"/>
          </a:bodyPr>
          <a:lstStyle/>
          <a:p>
            <a:r>
              <a:rPr lang="en-GB" sz="2800" b="1" dirty="0" err="1" smtClean="0"/>
              <a:t>android:id</a:t>
            </a:r>
            <a:r>
              <a:rPr lang="en-GB" sz="2800" b="1" dirty="0" smtClean="0"/>
              <a:t>=“@+</a:t>
            </a:r>
            <a:r>
              <a:rPr lang="en-GB" sz="2800" b="1" dirty="0"/>
              <a:t>id/</a:t>
            </a:r>
            <a:r>
              <a:rPr lang="en-GB" sz="2800" b="1" dirty="0" err="1"/>
              <a:t>phone_icon</a:t>
            </a:r>
            <a:r>
              <a:rPr lang="en-GB" sz="2800" b="1" dirty="0"/>
              <a:t>” </a:t>
            </a:r>
            <a:r>
              <a:rPr lang="en-GB" sz="2800" b="1" dirty="0" smtClean="0"/>
              <a:t>: </a:t>
            </a:r>
            <a:r>
              <a:rPr lang="en-GB" sz="2800" dirty="0"/>
              <a:t>The id </a:t>
            </a:r>
            <a:r>
              <a:rPr lang="en-GB" sz="2800" dirty="0" smtClean="0"/>
              <a:t>attribute defines </a:t>
            </a:r>
            <a:r>
              <a:rPr lang="en-GB" sz="2800" dirty="0"/>
              <a:t>the unique identifier for the view in the Android </a:t>
            </a:r>
            <a:r>
              <a:rPr lang="en-GB" sz="2800" dirty="0" smtClean="0"/>
              <a:t>system.</a:t>
            </a:r>
          </a:p>
          <a:p>
            <a:r>
              <a:rPr lang="en-GB" sz="2800" b="1" dirty="0" err="1"/>
              <a:t>android:layout_width</a:t>
            </a:r>
            <a:r>
              <a:rPr lang="en-GB" sz="2800" b="1" dirty="0"/>
              <a:t>="</a:t>
            </a:r>
            <a:r>
              <a:rPr lang="en-GB" sz="2800" b="1" dirty="0" err="1"/>
              <a:t>wrap_content</a:t>
            </a:r>
            <a:r>
              <a:rPr lang="en-GB" sz="2800" b="1" dirty="0"/>
              <a:t>”: </a:t>
            </a:r>
            <a:r>
              <a:rPr lang="en-GB" sz="2800" dirty="0"/>
              <a:t>Informs the Android system to only take up as wide as needed to show the </a:t>
            </a:r>
            <a:r>
              <a:rPr lang="en-GB" sz="2800" dirty="0" smtClean="0"/>
              <a:t>view.</a:t>
            </a:r>
            <a:endParaRPr lang="en-GB" sz="2800" dirty="0"/>
          </a:p>
          <a:p>
            <a:r>
              <a:rPr lang="en-GB" sz="2800" b="1" dirty="0" err="1"/>
              <a:t>android:layout_height</a:t>
            </a:r>
            <a:r>
              <a:rPr lang="en-GB" sz="2800" b="1" dirty="0"/>
              <a:t>="</a:t>
            </a:r>
            <a:r>
              <a:rPr lang="en-GB" sz="2800" b="1" dirty="0" err="1"/>
              <a:t>wrap_content</a:t>
            </a:r>
            <a:r>
              <a:rPr lang="en-GB" sz="2800" b="1" dirty="0"/>
              <a:t>”: </a:t>
            </a:r>
            <a:r>
              <a:rPr lang="en-GB" sz="2800" dirty="0"/>
              <a:t>Informs the Android system to only take up as high as needed to show the </a:t>
            </a:r>
            <a:r>
              <a:rPr lang="en-GB" sz="2800" dirty="0" smtClean="0"/>
              <a:t>view.</a:t>
            </a:r>
            <a:endParaRPr lang="en-GB" sz="2800" dirty="0"/>
          </a:p>
          <a:p>
            <a:r>
              <a:rPr lang="en-GB" sz="2800" b="1" dirty="0" err="1"/>
              <a:t>android:layout_gravity</a:t>
            </a:r>
            <a:r>
              <a:rPr lang="en-GB" sz="2800" b="1" dirty="0" smtClean="0"/>
              <a:t>: </a:t>
            </a:r>
            <a:r>
              <a:rPr lang="en-GB" sz="2800" dirty="0"/>
              <a:t>This </a:t>
            </a:r>
            <a:r>
              <a:rPr lang="en-GB" sz="2800" dirty="0" smtClean="0"/>
              <a:t>defines </a:t>
            </a:r>
            <a:r>
              <a:rPr lang="en-GB" sz="2800" dirty="0"/>
              <a:t>how to </a:t>
            </a:r>
            <a:r>
              <a:rPr lang="en-GB" sz="2800" dirty="0" smtClean="0"/>
              <a:t>place the </a:t>
            </a:r>
            <a:r>
              <a:rPr lang="en-GB" sz="2800" dirty="0"/>
              <a:t>view, both its x- and y-axis, with its </a:t>
            </a:r>
            <a:r>
              <a:rPr lang="en-GB" sz="2800" dirty="0" smtClean="0"/>
              <a:t>parent.</a:t>
            </a:r>
          </a:p>
          <a:p>
            <a:r>
              <a:rPr lang="en-GB" sz="2800" b="1" dirty="0" err="1" smtClean="0"/>
              <a:t>android:src</a:t>
            </a:r>
            <a:r>
              <a:rPr lang="en-GB" sz="2800" b="1" dirty="0"/>
              <a:t>=”@</a:t>
            </a:r>
            <a:r>
              <a:rPr lang="en-GB" sz="2800" b="1" dirty="0" err="1"/>
              <a:t>drawable</a:t>
            </a:r>
            <a:r>
              <a:rPr lang="en-GB" sz="2800" b="1" dirty="0"/>
              <a:t>/</a:t>
            </a:r>
            <a:r>
              <a:rPr lang="en-GB" sz="2800" b="1" dirty="0" err="1"/>
              <a:t>phone_on</a:t>
            </a:r>
            <a:r>
              <a:rPr lang="en-GB" sz="2800" b="1" dirty="0" smtClean="0"/>
              <a:t>”: </a:t>
            </a:r>
            <a:r>
              <a:rPr lang="en-GB" sz="2800" dirty="0"/>
              <a:t>This </a:t>
            </a:r>
            <a:r>
              <a:rPr lang="en-GB" sz="2800" dirty="0" smtClean="0"/>
              <a:t>is </a:t>
            </a:r>
            <a:r>
              <a:rPr lang="en-GB" sz="2800" dirty="0"/>
              <a:t>a direct child of the </a:t>
            </a:r>
            <a:r>
              <a:rPr lang="en-GB" sz="2800" dirty="0" err="1"/>
              <a:t>ImageView</a:t>
            </a:r>
            <a:r>
              <a:rPr lang="en-GB" sz="2800" dirty="0"/>
              <a:t> </a:t>
            </a:r>
            <a:r>
              <a:rPr lang="en-GB" sz="2800" dirty="0" smtClean="0"/>
              <a:t>class.</a:t>
            </a:r>
          </a:p>
          <a:p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417244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Intermediate outcome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009151D-F670-4EE9-B463-DAE98151F863}" type="datetime1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842" y="1143000"/>
            <a:ext cx="3181800" cy="545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5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Add a toggle button on the bottom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C6EC262-A362-4B3C-A3BC-457E836B08EE}" type="datetime1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1"/>
            <a:ext cx="7848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&lt;</a:t>
            </a:r>
            <a:r>
              <a:rPr lang="en-GB" dirty="0"/>
              <a:t>Button 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android:id</a:t>
            </a:r>
            <a:r>
              <a:rPr lang="en-GB" dirty="0"/>
              <a:t>=</a:t>
            </a:r>
            <a:r>
              <a:rPr lang="en-GB" i="1" dirty="0"/>
              <a:t>"@+id/</a:t>
            </a:r>
            <a:r>
              <a:rPr lang="en-GB" i="1" dirty="0" err="1"/>
              <a:t>toggleButton</a:t>
            </a:r>
            <a:r>
              <a:rPr lang="en-GB" i="1" dirty="0"/>
              <a:t>"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android:layout_width</a:t>
            </a:r>
            <a:r>
              <a:rPr lang="en-GB" dirty="0"/>
              <a:t>=</a:t>
            </a:r>
            <a:r>
              <a:rPr lang="en-GB" i="1" dirty="0"/>
              <a:t>"</a:t>
            </a:r>
            <a:r>
              <a:rPr lang="en-GB" i="1" dirty="0" err="1"/>
              <a:t>wrap_content</a:t>
            </a:r>
            <a:r>
              <a:rPr lang="en-GB" i="1" dirty="0"/>
              <a:t>"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android:layout_height</a:t>
            </a:r>
            <a:r>
              <a:rPr lang="en-GB" dirty="0"/>
              <a:t>=</a:t>
            </a:r>
            <a:r>
              <a:rPr lang="en-GB" i="1" dirty="0"/>
              <a:t>"</a:t>
            </a:r>
            <a:r>
              <a:rPr lang="en-GB" i="1" dirty="0" err="1"/>
              <a:t>wrap_content</a:t>
            </a:r>
            <a:r>
              <a:rPr lang="en-GB" i="1" dirty="0"/>
              <a:t>"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 smtClean="0"/>
              <a:t>android:layout_gravity</a:t>
            </a:r>
            <a:r>
              <a:rPr lang="en-GB" dirty="0"/>
              <a:t>=</a:t>
            </a:r>
            <a:r>
              <a:rPr lang="en-GB" i="1" dirty="0"/>
              <a:t>"</a:t>
            </a:r>
            <a:r>
              <a:rPr lang="en-GB" i="1" dirty="0" err="1"/>
              <a:t>center_horizontal</a:t>
            </a:r>
            <a:r>
              <a:rPr lang="en-GB" i="1" dirty="0"/>
              <a:t>"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android:text</a:t>
            </a:r>
            <a:r>
              <a:rPr lang="en-GB" dirty="0" smtClean="0"/>
              <a:t>=</a:t>
            </a:r>
            <a:r>
              <a:rPr lang="en-GB" i="1" dirty="0"/>
              <a:t>"Silent Toggle Mode"/&gt;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3692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set the background colour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C6EC262-A362-4B3C-A3BC-457E836B08EE}" type="datetime1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077200" cy="502615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Select </a:t>
            </a:r>
            <a:r>
              <a:rPr lang="en-GB" sz="2800" dirty="0"/>
              <a:t>the </a:t>
            </a:r>
            <a:r>
              <a:rPr lang="en-GB" sz="2800" dirty="0" smtClean="0"/>
              <a:t>activity_main.xml tab.</a:t>
            </a:r>
            <a:endParaRPr lang="en-GB" sz="2800" dirty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Make the </a:t>
            </a:r>
            <a:r>
              <a:rPr lang="en-GB" sz="2800" dirty="0"/>
              <a:t>background </a:t>
            </a:r>
            <a:r>
              <a:rPr lang="en-GB" sz="2800" dirty="0" smtClean="0"/>
              <a:t>“white” </a:t>
            </a:r>
            <a:r>
              <a:rPr lang="en-GB" sz="2800" dirty="0"/>
              <a:t>to </a:t>
            </a:r>
            <a:r>
              <a:rPr lang="en-GB" sz="2800" dirty="0" smtClean="0"/>
              <a:t>the </a:t>
            </a:r>
            <a:r>
              <a:rPr lang="en-GB" sz="2800" b="1" dirty="0" err="1" smtClean="0"/>
              <a:t>LinearLayout</a:t>
            </a:r>
            <a:r>
              <a:rPr lang="en-GB" sz="2800" b="1" dirty="0" smtClean="0"/>
              <a:t>: </a:t>
            </a:r>
            <a:r>
              <a:rPr lang="en-GB" sz="2800" b="1" dirty="0" err="1" smtClean="0"/>
              <a:t>android:background</a:t>
            </a:r>
            <a:r>
              <a:rPr lang="en-GB" sz="2800" b="1" dirty="0" smtClean="0"/>
              <a:t>=“#</a:t>
            </a:r>
            <a:r>
              <a:rPr lang="en-GB" sz="2800" b="1" dirty="0" err="1"/>
              <a:t>ffffff</a:t>
            </a:r>
            <a:r>
              <a:rPr lang="en-GB" sz="2800" b="1" dirty="0" smtClean="0"/>
              <a:t>” </a:t>
            </a:r>
            <a:r>
              <a:rPr lang="en-GB" sz="2800" dirty="0"/>
              <a:t>(colour code: </a:t>
            </a:r>
            <a:r>
              <a:rPr lang="en-GB" sz="2800" dirty="0">
                <a:hlinkClick r:id="rId2"/>
              </a:rPr>
              <a:t>http://www.color-hex.com</a:t>
            </a:r>
            <a:r>
              <a:rPr lang="en-GB" sz="2800" dirty="0" smtClean="0">
                <a:hlinkClick r:id="rId2"/>
              </a:rPr>
              <a:t>/</a:t>
            </a:r>
            <a:r>
              <a:rPr lang="en-GB" sz="2800" dirty="0" smtClean="0"/>
              <a:t>). </a:t>
            </a:r>
            <a:endParaRPr lang="en-GB" sz="2800" dirty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It looks like this:</a:t>
            </a:r>
            <a:endParaRPr lang="en-GB" sz="2800" dirty="0"/>
          </a:p>
          <a:p>
            <a:pPr marL="640080" lvl="2" indent="0">
              <a:buNone/>
            </a:pPr>
            <a:r>
              <a:rPr lang="en-GB" sz="2200" dirty="0"/>
              <a:t>&lt;</a:t>
            </a:r>
            <a:r>
              <a:rPr lang="en-GB" sz="2200" dirty="0" err="1"/>
              <a:t>LinearLayout</a:t>
            </a:r>
            <a:r>
              <a:rPr lang="en-GB" sz="2200" dirty="0"/>
              <a:t> </a:t>
            </a:r>
            <a:r>
              <a:rPr lang="en-GB" sz="2200" dirty="0" err="1" smtClean="0"/>
              <a:t>xmlns:android</a:t>
            </a:r>
            <a:r>
              <a:rPr lang="en-GB" sz="2200" dirty="0" smtClean="0"/>
              <a:t>=“http</a:t>
            </a:r>
            <a:r>
              <a:rPr lang="en-GB" sz="2200" dirty="0"/>
              <a:t>://schemas.android.</a:t>
            </a:r>
          </a:p>
          <a:p>
            <a:pPr marL="640080" lvl="2" indent="0">
              <a:buNone/>
            </a:pPr>
            <a:r>
              <a:rPr lang="en-GB" sz="2200" dirty="0"/>
              <a:t>com/</a:t>
            </a:r>
            <a:r>
              <a:rPr lang="en-GB" sz="2200" dirty="0" err="1"/>
              <a:t>apk</a:t>
            </a:r>
            <a:r>
              <a:rPr lang="en-GB" sz="2200" dirty="0"/>
              <a:t>/res/android”</a:t>
            </a:r>
          </a:p>
          <a:p>
            <a:pPr marL="640080" lvl="2" indent="0">
              <a:buNone/>
            </a:pPr>
            <a:r>
              <a:rPr lang="en-GB" sz="2200" dirty="0" err="1" smtClean="0"/>
              <a:t>android:orientation</a:t>
            </a:r>
            <a:r>
              <a:rPr lang="en-GB" sz="2200" dirty="0" smtClean="0"/>
              <a:t>=“vertical</a:t>
            </a:r>
            <a:r>
              <a:rPr lang="en-GB" sz="2200" dirty="0"/>
              <a:t>”</a:t>
            </a:r>
          </a:p>
          <a:p>
            <a:pPr marL="640080" lvl="2" indent="0">
              <a:buNone/>
            </a:pPr>
            <a:r>
              <a:rPr lang="en-GB" sz="2200" dirty="0" err="1" smtClean="0"/>
              <a:t>android:layout_width</a:t>
            </a:r>
            <a:r>
              <a:rPr lang="en-GB" sz="2200" dirty="0" smtClean="0"/>
              <a:t>=“</a:t>
            </a:r>
            <a:r>
              <a:rPr lang="en-GB" sz="2200" dirty="0" err="1" smtClean="0"/>
              <a:t>fill_parent</a:t>
            </a:r>
            <a:r>
              <a:rPr lang="en-GB" sz="2200" dirty="0"/>
              <a:t>”</a:t>
            </a:r>
          </a:p>
          <a:p>
            <a:pPr marL="640080" lvl="2" indent="0">
              <a:buNone/>
            </a:pPr>
            <a:r>
              <a:rPr lang="en-GB" sz="2200" dirty="0" err="1" smtClean="0"/>
              <a:t>android:layout_height</a:t>
            </a:r>
            <a:r>
              <a:rPr lang="en-GB" sz="2200" dirty="0" smtClean="0"/>
              <a:t>=“</a:t>
            </a:r>
            <a:r>
              <a:rPr lang="en-GB" sz="2200" dirty="0" err="1" smtClean="0"/>
              <a:t>fill_parent</a:t>
            </a:r>
            <a:r>
              <a:rPr lang="en-GB" sz="2200" dirty="0"/>
              <a:t>”</a:t>
            </a:r>
          </a:p>
          <a:p>
            <a:pPr marL="640080" lvl="2" indent="0">
              <a:buNone/>
            </a:pPr>
            <a:r>
              <a:rPr lang="en-GB" sz="2200" dirty="0" err="1"/>
              <a:t>android:background</a:t>
            </a:r>
            <a:r>
              <a:rPr lang="en-GB" sz="2200" dirty="0" smtClean="0"/>
              <a:t>=“#</a:t>
            </a:r>
            <a:r>
              <a:rPr lang="en-GB" sz="2200" dirty="0" err="1"/>
              <a:t>ffffff</a:t>
            </a:r>
            <a:r>
              <a:rPr lang="en-GB" sz="2200" dirty="0"/>
              <a:t>”&gt;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Save it</a:t>
            </a:r>
            <a:r>
              <a:rPr lang="en-GB" sz="2800" dirty="0" smtClean="0"/>
              <a:t>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9428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Most downloaded applications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6B6C6DC-3156-4D34-909F-98B893D28264}" type="datetime1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01708"/>
              </p:ext>
            </p:extLst>
          </p:nvPr>
        </p:nvGraphicFramePr>
        <p:xfrm>
          <a:off x="228599" y="1219204"/>
          <a:ext cx="7900416" cy="5307091"/>
        </p:xfrm>
        <a:graphic>
          <a:graphicData uri="http://schemas.openxmlformats.org/drawingml/2006/table">
            <a:tbl>
              <a:tblPr/>
              <a:tblGrid>
                <a:gridCol w="2633472"/>
                <a:gridCol w="2633472"/>
                <a:gridCol w="2633472"/>
              </a:tblGrid>
              <a:tr h="365749"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effectLst/>
                        </a:rPr>
                        <a:t>App</a:t>
                      </a:r>
                    </a:p>
                  </a:txBody>
                  <a:tcPr marL="84028" marR="147049" marT="42014" marB="4201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Developer</a:t>
                      </a:r>
                    </a:p>
                  </a:txBody>
                  <a:tcPr marL="84028" marR="147049" marT="42014" marB="4201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Date Reached</a:t>
                      </a:r>
                    </a:p>
                  </a:txBody>
                  <a:tcPr marL="84028" marR="147049" marT="42014" marB="4201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65749">
                <a:tc>
                  <a:txBody>
                    <a:bodyPr/>
                    <a:lstStyle/>
                    <a:p>
                      <a:r>
                        <a:rPr lang="en-GB" sz="1700" u="none" strike="noStrike" dirty="0" smtClean="0">
                          <a:solidFill>
                            <a:srgbClr val="0B0080"/>
                          </a:solidFill>
                          <a:effectLst/>
                        </a:rPr>
                        <a:t>YouTube</a:t>
                      </a:r>
                      <a:endParaRPr lang="en-GB" sz="1700" dirty="0">
                        <a:effectLst/>
                      </a:endParaRPr>
                    </a:p>
                  </a:txBody>
                  <a:tcPr marL="84028" marR="84028" marT="42014" marB="4201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Google</a:t>
                      </a:r>
                      <a:endParaRPr lang="en-GB" sz="1700" dirty="0">
                        <a:effectLst/>
                      </a:endParaRPr>
                    </a:p>
                  </a:txBody>
                  <a:tcPr marL="84028" marR="84028" marT="42014" marB="4201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effectLst/>
                        </a:rPr>
                        <a:t>2014-07</a:t>
                      </a:r>
                      <a:endParaRPr lang="en-GB" sz="1700" dirty="0">
                        <a:effectLst/>
                      </a:endParaRPr>
                    </a:p>
                  </a:txBody>
                  <a:tcPr marL="84028" marR="84028" marT="42014" marB="4201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41926">
                <a:tc>
                  <a:txBody>
                    <a:bodyPr/>
                    <a:lstStyle/>
                    <a:p>
                      <a:r>
                        <a:rPr lang="en-GB" sz="17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WhatsApp </a:t>
                      </a:r>
                      <a:r>
                        <a:rPr lang="en-GB" sz="1700" u="none" strike="noStrike" dirty="0" smtClean="0">
                          <a:solidFill>
                            <a:srgbClr val="0B0080"/>
                          </a:solidFill>
                          <a:effectLst/>
                        </a:rPr>
                        <a:t>Messenger</a:t>
                      </a:r>
                      <a:endParaRPr lang="en-GB" sz="1700" dirty="0">
                        <a:effectLst/>
                      </a:endParaRPr>
                    </a:p>
                  </a:txBody>
                  <a:tcPr marL="84028" marR="84028" marT="42014" marB="4201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WhatsApp Inc.</a:t>
                      </a:r>
                      <a:endParaRPr lang="en-GB" sz="1700" dirty="0">
                        <a:effectLst/>
                      </a:endParaRPr>
                    </a:p>
                  </a:txBody>
                  <a:tcPr marL="84028" marR="84028" marT="42014" marB="4201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effectLst/>
                        </a:rPr>
                        <a:t>2015-03-04</a:t>
                      </a:r>
                      <a:endParaRPr lang="en-GB" sz="1700" dirty="0">
                        <a:effectLst/>
                      </a:endParaRPr>
                    </a:p>
                  </a:txBody>
                  <a:tcPr marL="84028" marR="84028" marT="42014" marB="4201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65749">
                <a:tc>
                  <a:txBody>
                    <a:bodyPr/>
                    <a:lstStyle/>
                    <a:p>
                      <a:r>
                        <a:rPr lang="en-GB" sz="1700" u="none" strike="noStrike" dirty="0" smtClean="0">
                          <a:solidFill>
                            <a:srgbClr val="0B0080"/>
                          </a:solidFill>
                          <a:effectLst/>
                        </a:rPr>
                        <a:t>Messenger</a:t>
                      </a:r>
                      <a:endParaRPr lang="en-GB" sz="1700" dirty="0">
                        <a:effectLst/>
                      </a:endParaRPr>
                    </a:p>
                  </a:txBody>
                  <a:tcPr marL="84028" marR="84028" marT="42014" marB="4201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Facebook</a:t>
                      </a:r>
                      <a:endParaRPr lang="en-GB" sz="1700" dirty="0">
                        <a:effectLst/>
                      </a:endParaRPr>
                    </a:p>
                  </a:txBody>
                  <a:tcPr marL="84028" marR="84028" marT="42014" marB="4201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effectLst/>
                        </a:rPr>
                        <a:t>2015-06-06</a:t>
                      </a:r>
                      <a:endParaRPr lang="en-GB" sz="1700" dirty="0">
                        <a:effectLst/>
                      </a:endParaRPr>
                    </a:p>
                  </a:txBody>
                  <a:tcPr marL="84028" marR="84028" marT="42014" marB="4201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65749">
                <a:tc>
                  <a:txBody>
                    <a:bodyPr/>
                    <a:lstStyle/>
                    <a:p>
                      <a:r>
                        <a:rPr lang="en-GB" sz="17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Google</a:t>
                      </a:r>
                      <a:r>
                        <a:rPr lang="en-GB" sz="1700" u="none" strike="noStrike" dirty="0" smtClean="0">
                          <a:solidFill>
                            <a:srgbClr val="0B0080"/>
                          </a:solidFill>
                          <a:effectLst/>
                        </a:rPr>
                        <a:t>+</a:t>
                      </a:r>
                      <a:endParaRPr lang="en-GB" sz="1700" dirty="0">
                        <a:effectLst/>
                      </a:endParaRPr>
                    </a:p>
                  </a:txBody>
                  <a:tcPr marL="84028" marR="84028" marT="42014" marB="4201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Google</a:t>
                      </a:r>
                      <a:endParaRPr lang="en-GB" sz="1700" dirty="0">
                        <a:effectLst/>
                      </a:endParaRPr>
                    </a:p>
                  </a:txBody>
                  <a:tcPr marL="84028" marR="84028" marT="42014" marB="4201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effectLst/>
                        </a:rPr>
                        <a:t>2015-01-06</a:t>
                      </a:r>
                      <a:endParaRPr lang="en-GB" sz="1700" dirty="0">
                        <a:effectLst/>
                      </a:endParaRPr>
                    </a:p>
                  </a:txBody>
                  <a:tcPr marL="84028" marR="84028" marT="42014" marB="4201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41926">
                <a:tc>
                  <a:txBody>
                    <a:bodyPr/>
                    <a:lstStyle/>
                    <a:p>
                      <a:r>
                        <a:rPr lang="en-GB" sz="17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Google </a:t>
                      </a:r>
                      <a:r>
                        <a:rPr lang="en-GB" sz="1700" u="none" strike="noStrike" dirty="0" smtClean="0">
                          <a:solidFill>
                            <a:srgbClr val="0B0080"/>
                          </a:solidFill>
                          <a:effectLst/>
                        </a:rPr>
                        <a:t>Text-to-Speech</a:t>
                      </a:r>
                      <a:endParaRPr lang="en-GB" sz="1700" dirty="0">
                        <a:effectLst/>
                      </a:endParaRPr>
                    </a:p>
                  </a:txBody>
                  <a:tcPr marL="84028" marR="84028" marT="42014" marB="4201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Google</a:t>
                      </a:r>
                      <a:endParaRPr lang="en-GB" sz="1700" dirty="0">
                        <a:effectLst/>
                      </a:endParaRPr>
                    </a:p>
                  </a:txBody>
                  <a:tcPr marL="84028" marR="84028" marT="42014" marB="4201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effectLst/>
                        </a:rPr>
                        <a:t>2015-03-27</a:t>
                      </a:r>
                      <a:endParaRPr lang="en-GB" sz="1700" dirty="0">
                        <a:effectLst/>
                      </a:endParaRPr>
                    </a:p>
                  </a:txBody>
                  <a:tcPr marL="84028" marR="84028" marT="42014" marB="4201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65749">
                <a:tc>
                  <a:txBody>
                    <a:bodyPr/>
                    <a:lstStyle/>
                    <a:p>
                      <a:r>
                        <a:rPr lang="en-GB" sz="17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Google </a:t>
                      </a:r>
                      <a:r>
                        <a:rPr lang="en-GB" sz="1700" u="none" strike="noStrike" dirty="0" smtClean="0">
                          <a:solidFill>
                            <a:srgbClr val="0B0080"/>
                          </a:solidFill>
                          <a:effectLst/>
                        </a:rPr>
                        <a:t>Search</a:t>
                      </a:r>
                      <a:endParaRPr lang="en-GB" sz="1700" dirty="0">
                        <a:effectLst/>
                      </a:endParaRPr>
                    </a:p>
                  </a:txBody>
                  <a:tcPr marL="84028" marR="84028" marT="42014" marB="4201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Google</a:t>
                      </a:r>
                      <a:endParaRPr lang="en-GB" sz="1700" dirty="0">
                        <a:effectLst/>
                      </a:endParaRPr>
                    </a:p>
                  </a:txBody>
                  <a:tcPr marL="84028" marR="84028" marT="42014" marB="4201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effectLst/>
                        </a:rPr>
                        <a:t>2014-12-08</a:t>
                      </a:r>
                      <a:endParaRPr lang="en-GB" sz="1700" dirty="0">
                        <a:effectLst/>
                      </a:endParaRPr>
                    </a:p>
                  </a:txBody>
                  <a:tcPr marL="84028" marR="84028" marT="42014" marB="4201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65749">
                <a:tc>
                  <a:txBody>
                    <a:bodyPr/>
                    <a:lstStyle/>
                    <a:p>
                      <a:r>
                        <a:rPr lang="en-GB" sz="17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Google </a:t>
                      </a:r>
                      <a:r>
                        <a:rPr lang="en-GB" sz="1700" u="none" strike="noStrike" dirty="0" smtClean="0">
                          <a:solidFill>
                            <a:srgbClr val="0B0080"/>
                          </a:solidFill>
                          <a:effectLst/>
                        </a:rPr>
                        <a:t>Maps</a:t>
                      </a:r>
                      <a:endParaRPr lang="en-GB" sz="1700" dirty="0">
                        <a:effectLst/>
                      </a:endParaRPr>
                    </a:p>
                  </a:txBody>
                  <a:tcPr marL="84028" marR="84028" marT="42014" marB="4201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Google</a:t>
                      </a:r>
                      <a:endParaRPr lang="en-GB" sz="1700" dirty="0">
                        <a:effectLst/>
                      </a:endParaRPr>
                    </a:p>
                  </a:txBody>
                  <a:tcPr marL="84028" marR="84028" marT="42014" marB="4201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effectLst/>
                        </a:rPr>
                        <a:t>2014-05-28</a:t>
                      </a:r>
                      <a:endParaRPr lang="en-GB" sz="1700" dirty="0">
                        <a:effectLst/>
                      </a:endParaRPr>
                    </a:p>
                  </a:txBody>
                  <a:tcPr marL="84028" marR="84028" marT="42014" marB="4201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65749">
                <a:tc>
                  <a:txBody>
                    <a:bodyPr/>
                    <a:lstStyle/>
                    <a:p>
                      <a:r>
                        <a:rPr lang="en-GB" sz="17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Google </a:t>
                      </a:r>
                      <a:r>
                        <a:rPr lang="en-GB" sz="1700" u="none" strike="noStrike" dirty="0" smtClean="0">
                          <a:solidFill>
                            <a:srgbClr val="0B0080"/>
                          </a:solidFill>
                          <a:effectLst/>
                        </a:rPr>
                        <a:t>Hangouts</a:t>
                      </a:r>
                      <a:endParaRPr lang="en-GB" sz="1700" dirty="0">
                        <a:effectLst/>
                      </a:endParaRPr>
                    </a:p>
                  </a:txBody>
                  <a:tcPr marL="84028" marR="84028" marT="42014" marB="4201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Google</a:t>
                      </a:r>
                      <a:endParaRPr lang="en-GB" sz="1700" dirty="0">
                        <a:effectLst/>
                      </a:endParaRPr>
                    </a:p>
                  </a:txBody>
                  <a:tcPr marL="84028" marR="84028" marT="42014" marB="4201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effectLst/>
                        </a:rPr>
                        <a:t>2015-06-14</a:t>
                      </a:r>
                      <a:endParaRPr lang="en-GB" sz="1700" dirty="0">
                        <a:effectLst/>
                      </a:endParaRPr>
                    </a:p>
                  </a:txBody>
                  <a:tcPr marL="84028" marR="84028" marT="42014" marB="4201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65749">
                <a:tc>
                  <a:txBody>
                    <a:bodyPr/>
                    <a:lstStyle/>
                    <a:p>
                      <a:r>
                        <a:rPr lang="en-GB" sz="17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Google </a:t>
                      </a:r>
                      <a:r>
                        <a:rPr lang="en-GB" sz="1700" u="none" strike="noStrike" dirty="0" smtClean="0">
                          <a:solidFill>
                            <a:srgbClr val="0B0080"/>
                          </a:solidFill>
                          <a:effectLst/>
                        </a:rPr>
                        <a:t>Chrome</a:t>
                      </a:r>
                      <a:endParaRPr lang="en-GB" sz="1700" dirty="0">
                        <a:effectLst/>
                      </a:endParaRPr>
                    </a:p>
                  </a:txBody>
                  <a:tcPr marL="84028" marR="84028" marT="42014" marB="4201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Google</a:t>
                      </a:r>
                      <a:endParaRPr lang="en-GB" sz="1700" dirty="0">
                        <a:effectLst/>
                      </a:endParaRPr>
                    </a:p>
                  </a:txBody>
                  <a:tcPr marL="84028" marR="84028" marT="42014" marB="4201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effectLst/>
                        </a:rPr>
                        <a:t>2015-06-14</a:t>
                      </a:r>
                      <a:endParaRPr lang="en-GB" sz="1700" dirty="0">
                        <a:effectLst/>
                      </a:endParaRPr>
                    </a:p>
                  </a:txBody>
                  <a:tcPr marL="84028" marR="84028" marT="42014" marB="4201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65749">
                <a:tc>
                  <a:txBody>
                    <a:bodyPr/>
                    <a:lstStyle/>
                    <a:p>
                      <a:r>
                        <a:rPr lang="en-GB" sz="17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Google </a:t>
                      </a:r>
                      <a:r>
                        <a:rPr lang="en-GB" sz="1700" u="none" strike="noStrike" dirty="0" smtClean="0">
                          <a:solidFill>
                            <a:srgbClr val="0B0080"/>
                          </a:solidFill>
                          <a:effectLst/>
                        </a:rPr>
                        <a:t>Books</a:t>
                      </a:r>
                      <a:endParaRPr lang="en-GB" sz="1700" dirty="0">
                        <a:effectLst/>
                      </a:endParaRPr>
                    </a:p>
                  </a:txBody>
                  <a:tcPr marL="84028" marR="84028" marT="42014" marB="4201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Google</a:t>
                      </a:r>
                      <a:endParaRPr lang="en-GB" sz="1700" dirty="0">
                        <a:effectLst/>
                      </a:endParaRPr>
                    </a:p>
                  </a:txBody>
                  <a:tcPr marL="84028" marR="84028" marT="42014" marB="4201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effectLst/>
                        </a:rPr>
                        <a:t>2015-06-02</a:t>
                      </a:r>
                      <a:endParaRPr lang="en-GB" sz="1700" dirty="0">
                        <a:effectLst/>
                      </a:endParaRPr>
                    </a:p>
                  </a:txBody>
                  <a:tcPr marL="84028" marR="84028" marT="42014" marB="4201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65749">
                <a:tc>
                  <a:txBody>
                    <a:bodyPr/>
                    <a:lstStyle/>
                    <a:p>
                      <a:r>
                        <a:rPr lang="en-GB" sz="1700" u="none" strike="noStrike" dirty="0" smtClean="0">
                          <a:solidFill>
                            <a:srgbClr val="0B0080"/>
                          </a:solidFill>
                          <a:effectLst/>
                        </a:rPr>
                        <a:t>Gmail</a:t>
                      </a:r>
                      <a:endParaRPr lang="en-GB" sz="1700" dirty="0">
                        <a:effectLst/>
                      </a:endParaRPr>
                    </a:p>
                  </a:txBody>
                  <a:tcPr marL="84028" marR="84028" marT="42014" marB="4201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Google</a:t>
                      </a:r>
                      <a:endParaRPr lang="en-GB" sz="1700" dirty="0">
                        <a:effectLst/>
                      </a:endParaRPr>
                    </a:p>
                  </a:txBody>
                  <a:tcPr marL="84028" marR="84028" marT="42014" marB="4201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effectLst/>
                        </a:rPr>
                        <a:t>2014-05-06</a:t>
                      </a:r>
                      <a:endParaRPr lang="en-GB" sz="1700" dirty="0">
                        <a:effectLst/>
                      </a:endParaRPr>
                    </a:p>
                  </a:txBody>
                  <a:tcPr marL="84028" marR="84028" marT="42014" marB="4201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65749">
                <a:tc>
                  <a:txBody>
                    <a:bodyPr/>
                    <a:lstStyle/>
                    <a:p>
                      <a:r>
                        <a:rPr lang="en-GB" sz="1700" u="none" strike="noStrike" dirty="0" smtClean="0">
                          <a:solidFill>
                            <a:srgbClr val="0B0080"/>
                          </a:solidFill>
                          <a:effectLst/>
                        </a:rPr>
                        <a:t>Facebook</a:t>
                      </a:r>
                      <a:endParaRPr lang="en-GB" sz="1700" dirty="0">
                        <a:effectLst/>
                      </a:endParaRPr>
                    </a:p>
                  </a:txBody>
                  <a:tcPr marL="84028" marR="84028" marT="42014" marB="4201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Facebook</a:t>
                      </a:r>
                      <a:endParaRPr lang="en-GB" sz="1700" dirty="0">
                        <a:effectLst/>
                      </a:endParaRPr>
                    </a:p>
                  </a:txBody>
                  <a:tcPr marL="84028" marR="84028" marT="42014" marB="4201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effectLst/>
                        </a:rPr>
                        <a:t>2014-09-02</a:t>
                      </a:r>
                      <a:endParaRPr lang="en-GB" sz="1700" dirty="0">
                        <a:effectLst/>
                      </a:endParaRPr>
                    </a:p>
                  </a:txBody>
                  <a:tcPr marL="84028" marR="84028" marT="42014" marB="42014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51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Exercises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620000" cy="5029200"/>
          </a:xfrm>
        </p:spPr>
        <p:txBody>
          <a:bodyPr>
            <a:normAutofit/>
          </a:bodyPr>
          <a:lstStyle/>
          <a:p>
            <a:pPr lvl="0"/>
            <a:r>
              <a:rPr lang="en-GB" dirty="0" smtClean="0"/>
              <a:t>Can you place the button on top of the image?</a:t>
            </a:r>
          </a:p>
          <a:p>
            <a:pPr lvl="0"/>
            <a:r>
              <a:rPr lang="en-GB" dirty="0" smtClean="0"/>
              <a:t>Can you place the image and the button on the same row (horizontally)?</a:t>
            </a:r>
          </a:p>
          <a:p>
            <a:r>
              <a:rPr lang="en-GB" dirty="0" smtClean="0"/>
              <a:t>What about moving the image/button to the left or right?</a:t>
            </a:r>
          </a:p>
          <a:p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8EA980C-B204-467F-95EE-08B86A0B9D65}" type="datetime1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0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A silent toggle mode application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Build the UI</a:t>
            </a:r>
          </a:p>
          <a:p>
            <a:r>
              <a:rPr lang="en-GB" sz="2800" dirty="0" smtClean="0"/>
              <a:t>Summary </a:t>
            </a:r>
            <a:endParaRPr lang="en-GB" sz="2800" dirty="0"/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Next lecture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6D762C-ECF1-4F6B-A249-CCB9FD414373}" type="datetime1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9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620000" cy="5029200"/>
          </a:xfrm>
        </p:spPr>
        <p:txBody>
          <a:bodyPr>
            <a:normAutofit/>
          </a:bodyPr>
          <a:lstStyle/>
          <a:p>
            <a:pPr lvl="0"/>
            <a:r>
              <a:rPr lang="en-GB" dirty="0" smtClean="0"/>
              <a:t>Introduction of silent toggle mode app.</a:t>
            </a:r>
          </a:p>
          <a:p>
            <a:pPr lvl="0"/>
            <a:r>
              <a:rPr lang="en-GB" dirty="0" smtClean="0"/>
              <a:t>Locate an image and a button. </a:t>
            </a:r>
          </a:p>
          <a:p>
            <a:pPr lvl="0"/>
            <a:r>
              <a:rPr lang="en-GB" dirty="0" smtClean="0"/>
              <a:t>Link with an image and show it on the screen.</a:t>
            </a:r>
          </a:p>
          <a:p>
            <a:pPr lvl="0"/>
            <a:r>
              <a:rPr lang="en-GB" dirty="0" smtClean="0"/>
              <a:t>Create a button and then show it on the screen.</a:t>
            </a:r>
          </a:p>
          <a:p>
            <a:pPr lvl="0"/>
            <a:endParaRPr lang="en-GB" dirty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8EA980C-B204-467F-95EE-08B86A0B9D65}" type="datetime1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A silent toggle mode application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Build the UI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  <a:endParaRPr lang="en-GB" sz="2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800" dirty="0" smtClean="0"/>
              <a:t>Next lecture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6D762C-ECF1-4F6B-A249-CCB9FD414373}" type="datetime1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next lecture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7620000" cy="48768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To learn how to make an </a:t>
            </a:r>
            <a:r>
              <a:rPr lang="en-GB" sz="2800" smtClean="0"/>
              <a:t>event handler. </a:t>
            </a:r>
            <a:endParaRPr lang="en-GB" dirty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34EF100-1074-4F4D-8FAF-798678CE502B}" type="datetime1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A silent toggle mode app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Build the UI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  <a:endParaRPr lang="en-GB" sz="2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Next lecture</a:t>
            </a:r>
          </a:p>
          <a:p>
            <a:r>
              <a:rPr lang="en-GB" sz="2800" dirty="0" smtClean="0"/>
              <a:t>Further readings 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6D762C-ECF1-4F6B-A249-CCB9FD414373}" type="datetime1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Further readings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7696200" cy="5105400"/>
          </a:xfrm>
        </p:spPr>
        <p:txBody>
          <a:bodyPr>
            <a:normAutofit/>
          </a:bodyPr>
          <a:lstStyle/>
          <a:p>
            <a:pPr lvl="0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developer.android.com/training/index.html</a:t>
            </a:r>
            <a:endParaRPr lang="en-GB" dirty="0"/>
          </a:p>
          <a:p>
            <a:pPr lvl="0"/>
            <a:r>
              <a:rPr lang="en-GB" dirty="0" smtClean="0"/>
              <a:t>Android Application Development for Dummies, </a:t>
            </a:r>
            <a:r>
              <a:rPr lang="en-GB" dirty="0" err="1" smtClean="0"/>
              <a:t>Donn</a:t>
            </a:r>
            <a:r>
              <a:rPr lang="en-GB" dirty="0" smtClean="0"/>
              <a:t> </a:t>
            </a:r>
            <a:r>
              <a:rPr lang="en-GB" dirty="0" err="1" smtClean="0"/>
              <a:t>Felker</a:t>
            </a:r>
            <a:r>
              <a:rPr lang="en-GB" dirty="0" smtClean="0"/>
              <a:t>, Wiley Publishing, Inc., NJ, 2011.</a:t>
            </a:r>
          </a:p>
          <a:p>
            <a:pPr lvl="0"/>
            <a:endParaRPr lang="en-GB" dirty="0" smtClean="0"/>
          </a:p>
          <a:p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0BC0604-AFE6-427F-8789-C8D36817365A}" type="datetime1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What did we discuss previously?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752600"/>
            <a:ext cx="7543800" cy="47213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Android system architecture</a:t>
            </a:r>
          </a:p>
          <a:p>
            <a:r>
              <a:rPr lang="en-GB" sz="2800" dirty="0" smtClean="0"/>
              <a:t>Installation of Android SDK</a:t>
            </a:r>
          </a:p>
          <a:p>
            <a:r>
              <a:rPr lang="en-GB" sz="2800" dirty="0" smtClean="0"/>
              <a:t>Created an Android app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6B6C6DC-3156-4D34-909F-98B893D28264}" type="datetime1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0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Questions to be answered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7543800" cy="49499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What is silent toggle mode app about?</a:t>
            </a:r>
          </a:p>
          <a:p>
            <a:r>
              <a:rPr lang="en-GB" sz="2800" dirty="0" smtClean="0"/>
              <a:t>How to create an image or a button and show it on the screen?</a:t>
            </a:r>
          </a:p>
          <a:p>
            <a:r>
              <a:rPr lang="en-GB" sz="2800" dirty="0" smtClean="0"/>
              <a:t>How to define width/height of an image or button?</a:t>
            </a:r>
          </a:p>
          <a:p>
            <a:r>
              <a:rPr lang="en-GB" sz="2800" dirty="0"/>
              <a:t>How to define </a:t>
            </a:r>
            <a:r>
              <a:rPr lang="en-GB" sz="2800" dirty="0" smtClean="0"/>
              <a:t>the location </a:t>
            </a:r>
            <a:r>
              <a:rPr lang="en-GB" sz="2800" dirty="0"/>
              <a:t>of an image or button?</a:t>
            </a:r>
          </a:p>
          <a:p>
            <a:r>
              <a:rPr lang="en-GB" sz="2800" dirty="0" smtClean="0"/>
              <a:t>What is the difference between the layouts of using </a:t>
            </a:r>
            <a:r>
              <a:rPr lang="en-GB" sz="2800" dirty="0" err="1" smtClean="0"/>
              <a:t>linearlayout</a:t>
            </a:r>
            <a:r>
              <a:rPr lang="en-GB" sz="2800" dirty="0" smtClean="0"/>
              <a:t> and </a:t>
            </a:r>
            <a:r>
              <a:rPr lang="en-GB" sz="2800" dirty="0" err="1" smtClean="0"/>
              <a:t>relativelayout</a:t>
            </a:r>
            <a:r>
              <a:rPr lang="en-GB" sz="2800" dirty="0" smtClean="0"/>
              <a:t>?</a:t>
            </a:r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6B6C6DC-3156-4D34-909F-98B893D28264}" type="datetime1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9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A silent toggle mode application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Build the UI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  <a:endParaRPr lang="en-GB" sz="2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Next lecture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6D762C-ECF1-4F6B-A249-CCB9FD414373}" type="datetime1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6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basics – silent toggle mode application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What is it?</a:t>
            </a:r>
          </a:p>
          <a:p>
            <a:pPr lvl="1"/>
            <a:r>
              <a:rPr lang="en-GB" sz="2500" dirty="0" smtClean="0"/>
              <a:t>To switch phone from ring to silent mode or vice versa.</a:t>
            </a:r>
          </a:p>
          <a:p>
            <a:r>
              <a:rPr lang="en-GB" sz="2800" dirty="0" smtClean="0"/>
              <a:t>Why do we learn this application?</a:t>
            </a:r>
          </a:p>
          <a:p>
            <a:pPr lvl="1"/>
            <a:r>
              <a:rPr lang="en-GB" sz="2500" dirty="0" smtClean="0"/>
              <a:t>A good example of UI</a:t>
            </a:r>
          </a:p>
          <a:p>
            <a:pPr lvl="1"/>
            <a:r>
              <a:rPr lang="en-GB" sz="2500" dirty="0" smtClean="0"/>
              <a:t>Link an image with a button</a:t>
            </a:r>
          </a:p>
          <a:p>
            <a:pPr lvl="1"/>
            <a:r>
              <a:rPr lang="en-GB" sz="2500" dirty="0" smtClean="0">
                <a:solidFill>
                  <a:srgbClr val="0070C0"/>
                </a:solidFill>
              </a:rPr>
              <a:t>Use of event handler</a:t>
            </a:r>
          </a:p>
          <a:p>
            <a:r>
              <a:rPr lang="en-GB" sz="2800" dirty="0" smtClean="0"/>
              <a:t>Demo…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6D762C-ECF1-4F6B-A249-CCB9FD414373}" type="datetime1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8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7467600" cy="868362"/>
          </a:xfrm>
        </p:spPr>
        <p:txBody>
          <a:bodyPr>
            <a:normAutofit/>
          </a:bodyPr>
          <a:lstStyle/>
          <a:p>
            <a:r>
              <a:rPr lang="en-GB" dirty="0" smtClean="0"/>
              <a:t>a silent mode toggle application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1577438-D6B0-4F53-B6C0-4DB5C124A72D}" type="datetime1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7800"/>
            <a:ext cx="3063924" cy="5249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178" y="1447800"/>
            <a:ext cx="3050670" cy="5234787"/>
          </a:xfrm>
          <a:prstGeom prst="rect">
            <a:avLst/>
          </a:prstGeom>
        </p:spPr>
      </p:pic>
      <p:sp>
        <p:nvSpPr>
          <p:cNvPr id="8" name="Left-Right Arrow 7"/>
          <p:cNvSpPr/>
          <p:nvPr/>
        </p:nvSpPr>
        <p:spPr>
          <a:xfrm>
            <a:off x="3902124" y="3810000"/>
            <a:ext cx="975054" cy="533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51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A silent toggle mode application</a:t>
            </a:r>
          </a:p>
          <a:p>
            <a:r>
              <a:rPr lang="en-GB" sz="2800" dirty="0" smtClean="0"/>
              <a:t>Build the UI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  <a:endParaRPr lang="en-GB" sz="2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Next lecture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6D762C-ECF1-4F6B-A249-CCB9FD414373}" type="datetime1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5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Project design </a:t>
            </a:r>
            <a:r>
              <a:rPr lang="en-GB" dirty="0" smtClean="0"/>
              <a:t>flow – general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Requirements collection.</a:t>
            </a:r>
          </a:p>
          <a:p>
            <a:r>
              <a:rPr lang="en-GB" sz="2800" dirty="0" smtClean="0"/>
              <a:t>Composition of use cases.</a:t>
            </a:r>
          </a:p>
          <a:p>
            <a:r>
              <a:rPr lang="en-GB" sz="2800" dirty="0" smtClean="0"/>
              <a:t>Draft methods/behaviours/classes.</a:t>
            </a:r>
          </a:p>
          <a:p>
            <a:r>
              <a:rPr lang="en-GB" sz="2800" dirty="0" smtClean="0"/>
              <a:t>Optimisation of functionalities.</a:t>
            </a:r>
          </a:p>
          <a:p>
            <a:r>
              <a:rPr lang="en-GB" sz="2800" dirty="0" smtClean="0"/>
              <a:t>Determination of class diagrams.</a:t>
            </a:r>
          </a:p>
          <a:p>
            <a:r>
              <a:rPr lang="en-GB" sz="2800" dirty="0" smtClean="0"/>
              <a:t>Organisation/implementation of classes using OOP principles.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6D762C-ECF1-4F6B-A249-CCB9FD414373}" type="datetime1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7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A3DD906CABAE45BA73E73040E0FA80" ma:contentTypeVersion="0" ma:contentTypeDescription="Create a new document." ma:contentTypeScope="" ma:versionID="5b44c3d68669ff4b3ab319f4dd1c13f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A8A44C-D1C7-4137-BD6E-13528812EE2D}"/>
</file>

<file path=customXml/itemProps2.xml><?xml version="1.0" encoding="utf-8"?>
<ds:datastoreItem xmlns:ds="http://schemas.openxmlformats.org/officeDocument/2006/customXml" ds:itemID="{D6F89936-5C27-4B8E-98BD-8D7B175B0029}"/>
</file>

<file path=customXml/itemProps3.xml><?xml version="1.0" encoding="utf-8"?>
<ds:datastoreItem xmlns:ds="http://schemas.openxmlformats.org/officeDocument/2006/customXml" ds:itemID="{B2E48280-DF64-455C-B148-9981660E8FE4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2899</TotalTime>
  <Words>1004</Words>
  <Application>Microsoft Office PowerPoint</Application>
  <PresentationFormat>On-screen Show (4:3)</PresentationFormat>
  <Paragraphs>265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Century Schoolbook</vt:lpstr>
      <vt:lpstr>Wingdings</vt:lpstr>
      <vt:lpstr>Wingdings 2</vt:lpstr>
      <vt:lpstr>Oriel</vt:lpstr>
      <vt:lpstr>Web and mobile app development – csc3054/7054</vt:lpstr>
      <vt:lpstr>Most downloaded applications</vt:lpstr>
      <vt:lpstr>What did we discuss previously?</vt:lpstr>
      <vt:lpstr>Questions to be answered </vt:lpstr>
      <vt:lpstr>Content outline</vt:lpstr>
      <vt:lpstr>basics – silent toggle mode application </vt:lpstr>
      <vt:lpstr>a silent mode toggle application</vt:lpstr>
      <vt:lpstr>Content outline</vt:lpstr>
      <vt:lpstr>Project design flow – general </vt:lpstr>
      <vt:lpstr>Class diagram example – make cookie</vt:lpstr>
      <vt:lpstr>Target appearance </vt:lpstr>
      <vt:lpstr>use the xml layout file of “helloworld”</vt:lpstr>
      <vt:lpstr>Xml layout attributes</vt:lpstr>
      <vt:lpstr>place an image on the screen</vt:lpstr>
      <vt:lpstr>Change the layout</vt:lpstr>
      <vt:lpstr>Image properties </vt:lpstr>
      <vt:lpstr>Intermediate outcome </vt:lpstr>
      <vt:lpstr>Add a toggle button on the bottom</vt:lpstr>
      <vt:lpstr>set the background colour</vt:lpstr>
      <vt:lpstr>Exercises </vt:lpstr>
      <vt:lpstr>Content outline</vt:lpstr>
      <vt:lpstr>Summary</vt:lpstr>
      <vt:lpstr>Content outline</vt:lpstr>
      <vt:lpstr>next lecture</vt:lpstr>
      <vt:lpstr>Content outline</vt:lpstr>
      <vt:lpstr>Further readings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mobile app development – csc7054</dc:title>
  <dc:creator>Huiyu Zhou (Joe)</dc:creator>
  <cp:lastModifiedBy>Dr Huiyu Zhou</cp:lastModifiedBy>
  <cp:revision>279</cp:revision>
  <dcterms:created xsi:type="dcterms:W3CDTF">2006-08-16T00:00:00Z</dcterms:created>
  <dcterms:modified xsi:type="dcterms:W3CDTF">2016-02-03T17:38:35Z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0x01010033A3DD906CABAE45BA73E73040E0FA80</vt:lpwstr>
  </property>
</Properties>
</file>