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6"/>
  </p:notesMasterIdLst>
  <p:sldIdLst>
    <p:sldId id="256" r:id="rId2"/>
    <p:sldId id="349" r:id="rId3"/>
    <p:sldId id="360" r:id="rId4"/>
    <p:sldId id="350" r:id="rId5"/>
    <p:sldId id="293" r:id="rId6"/>
    <p:sldId id="258" r:id="rId7"/>
    <p:sldId id="325" r:id="rId8"/>
    <p:sldId id="329" r:id="rId9"/>
    <p:sldId id="335" r:id="rId10"/>
    <p:sldId id="359" r:id="rId11"/>
    <p:sldId id="336" r:id="rId12"/>
    <p:sldId id="348" r:id="rId13"/>
    <p:sldId id="351" r:id="rId14"/>
    <p:sldId id="352" r:id="rId15"/>
    <p:sldId id="353" r:id="rId16"/>
    <p:sldId id="354" r:id="rId17"/>
    <p:sldId id="346" r:id="rId18"/>
    <p:sldId id="272" r:id="rId19"/>
    <p:sldId id="347" r:id="rId20"/>
    <p:sldId id="358" r:id="rId21"/>
    <p:sldId id="355" r:id="rId22"/>
    <p:sldId id="357" r:id="rId23"/>
    <p:sldId id="356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68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62387-01E7-4A7A-94A7-4B446D99DC59}" type="datetimeFigureOut">
              <a:rPr lang="en-GB" smtClean="0"/>
              <a:pPr/>
              <a:t>27/01/2016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AF89C-88CD-4998-A4CC-F949010097A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6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824711B-F2A8-4A1D-B1DD-B75CF88B196D}" type="datetime1">
              <a:rPr lang="en-US" smtClean="0"/>
              <a:t>1/27/2016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3F82-A0E7-445C-8B7D-88305D49DD55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233-D1F5-4C97-8EAB-2674D5273286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071C4F0-C0E1-4510-8A25-CE5DEC2F8781}" type="datetime1">
              <a:rPr lang="en-US" smtClean="0"/>
              <a:t>1/27/2016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D0C4E71-7C66-499D-BE4E-A71C5B7BE6B7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EB24-305E-4CEC-8B11-E81EE3776E99}" type="datetime1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CCB9-C5FB-4151-A276-411106692545}" type="datetime1">
              <a:rPr lang="en-US" smtClean="0"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E79BA14-0B26-424C-8FD1-6CEFAC78F386}" type="datetime1">
              <a:rPr lang="en-US" smtClean="0"/>
              <a:t>1/27/2016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B3D9-9B3F-4179-AB84-AC31732FD08D}" type="datetime1">
              <a:rPr lang="en-US" smtClean="0"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141BBD-9949-4832-B723-60976C52B23B}" type="datetime1">
              <a:rPr lang="en-US" smtClean="0"/>
              <a:t>1/27/2016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B791118-C922-41DD-8D02-5E854EE8530F}" type="datetime1">
              <a:rPr lang="en-US" smtClean="0"/>
              <a:t>1/27/2016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25AD692-7F29-4465-9658-BF12CC0BCE45}" type="datetime1">
              <a:rPr lang="en-US" smtClean="0"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raining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Web and mobile app development – csc3054/7054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86400"/>
            <a:ext cx="6019800" cy="88852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2.2 Event handler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203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Event listeners registration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620000" cy="49499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Using an Activity class</a:t>
            </a:r>
          </a:p>
          <a:p>
            <a:pPr lvl="1"/>
            <a:r>
              <a:rPr lang="en-GB" sz="2500" dirty="0" smtClean="0"/>
              <a:t>MainActivity.java.</a:t>
            </a:r>
          </a:p>
          <a:p>
            <a:r>
              <a:rPr lang="en-GB" sz="2800" dirty="0" smtClean="0"/>
              <a:t>Revising activity_main.xml </a:t>
            </a:r>
          </a:p>
          <a:p>
            <a:pPr lvl="1"/>
            <a:r>
              <a:rPr lang="en-GB" sz="2500" dirty="0" smtClean="0"/>
              <a:t>Adding buttons to the screen.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Code to be built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Use IDE to create an application named “</a:t>
            </a:r>
            <a:r>
              <a:rPr lang="en-GB" sz="2800" dirty="0" err="1" smtClean="0"/>
              <a:t>EventBuild</a:t>
            </a:r>
            <a:r>
              <a:rPr lang="en-GB" sz="2800" dirty="0" smtClean="0"/>
              <a:t>”.</a:t>
            </a:r>
          </a:p>
          <a:p>
            <a:r>
              <a:rPr lang="en-GB" sz="2800" dirty="0" smtClean="0"/>
              <a:t>Modify MainActivity.java to put in </a:t>
            </a:r>
            <a:r>
              <a:rPr lang="en-GB" sz="2800" dirty="0" smtClean="0">
                <a:solidFill>
                  <a:srgbClr val="FF0000"/>
                </a:solidFill>
              </a:rPr>
              <a:t>click event listeners and handlers</a:t>
            </a:r>
            <a:r>
              <a:rPr lang="en-GB" sz="2800" dirty="0" smtClean="0"/>
              <a:t>.</a:t>
            </a:r>
          </a:p>
          <a:p>
            <a:r>
              <a:rPr lang="en-GB" sz="2800" dirty="0" smtClean="0"/>
              <a:t>Modify activity_main.xml to include Android UI controls.</a:t>
            </a:r>
          </a:p>
          <a:p>
            <a:r>
              <a:rPr lang="en-GB" sz="2800" dirty="0" smtClean="0"/>
              <a:t>Define necessary constants in res\values\strings.xml.</a:t>
            </a:r>
          </a:p>
          <a:p>
            <a:r>
              <a:rPr lang="en-GB" sz="2800" dirty="0" smtClean="0"/>
              <a:t>Execute the application.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On-line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Please find enclosed the application named “</a:t>
            </a:r>
            <a:r>
              <a:rPr lang="en-GB" sz="2800" dirty="0" err="1" smtClean="0"/>
              <a:t>EventBuild</a:t>
            </a:r>
            <a:r>
              <a:rPr lang="en-GB" sz="2800" dirty="0" smtClean="0"/>
              <a:t>”. </a:t>
            </a:r>
          </a:p>
          <a:p>
            <a:r>
              <a:rPr lang="en-GB" sz="2800" dirty="0" smtClean="0"/>
              <a:t>Click on the two buttons one by one.</a:t>
            </a:r>
          </a:p>
          <a:p>
            <a:r>
              <a:rPr lang="en-GB" sz="2800" dirty="0" smtClean="0"/>
              <a:t>What changes on the “Hello World” text?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5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Mainactivity.java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382000" cy="5330952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GB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//Creating button references for the buttons corresponding to their IDs through </a:t>
            </a:r>
            <a:r>
              <a:rPr lang="en-GB" sz="14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findViewById</a:t>
            </a:r>
            <a:endParaRPr lang="en-GB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Button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sButton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= (Button)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findViewById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(R.id.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button_1);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Button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lButton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= (Button)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findViewById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(R.id.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button_2);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GB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egister </a:t>
            </a:r>
            <a:r>
              <a:rPr lang="en-GB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event with first </a:t>
            </a:r>
            <a:r>
              <a:rPr lang="en-GB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endParaRPr lang="en-GB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sButton.setOnClickListener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(new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View.OnClickListener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   public void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(View v) {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TextView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txtView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TextView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findViewById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R.id.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text_id</a:t>
            </a:r>
            <a:r>
              <a:rPr lang="en-GB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en-GB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//Correspond </a:t>
            </a:r>
            <a:r>
              <a:rPr lang="en-GB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text view </a:t>
            </a:r>
            <a:r>
              <a:rPr lang="en-GB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its ID</a:t>
            </a:r>
            <a:endParaRPr lang="en-GB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txtView.setTextSize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(14);</a:t>
            </a:r>
            <a:r>
              <a:rPr lang="en-GB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//Change </a:t>
            </a:r>
            <a:r>
              <a:rPr lang="en-GB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GB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endParaRPr lang="en-GB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});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//Register </a:t>
            </a:r>
            <a:r>
              <a:rPr lang="en-GB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event with second button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lButton.setOnClickListener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(new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View.OnClickListener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   public void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(View v) {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TextView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txtView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TextView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findViewById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R.id.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text_id</a:t>
            </a:r>
            <a:r>
              <a:rPr lang="en-GB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en-GB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//Correspond the text view to its </a:t>
            </a:r>
            <a:r>
              <a:rPr lang="en-GB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en-GB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txtView.setTextSize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(24);</a:t>
            </a:r>
            <a:r>
              <a:rPr lang="en-GB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//Change </a:t>
            </a:r>
            <a:r>
              <a:rPr lang="en-GB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size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});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1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Activity_main.xml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153400" cy="5330952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Button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android:id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"@+id/button_1"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android:layout_height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wrap_content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android:layout_width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match_parent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android:text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"@string/button_1"/&gt;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&lt;Button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android:id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"@+id/button_2"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android:layout_height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wrap_content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android:layout_width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match_parent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android:text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"@string/button_2"/&gt;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TextView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android:id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"@+id/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text_id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android:layout_width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wrap_content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android:layout_height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wrap_content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400" u="sng" dirty="0" err="1">
                <a:latin typeface="Arial" panose="020B0604020202020204" pitchFamily="34" charset="0"/>
                <a:cs typeface="Arial" panose="020B0604020202020204" pitchFamily="34" charset="0"/>
              </a:rPr>
              <a:t>android:capitalize</a:t>
            </a:r>
            <a:r>
              <a:rPr lang="en-GB" sz="1400" u="sng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1400" i="1" u="sng" dirty="0">
                <a:latin typeface="Arial" panose="020B0604020202020204" pitchFamily="34" charset="0"/>
                <a:cs typeface="Arial" panose="020B0604020202020204" pitchFamily="34" charset="0"/>
              </a:rPr>
              <a:t>"characters"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android:text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"@string/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hello_world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 /&gt;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strings.xml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153400" cy="5178552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&lt;?xml version=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"1.0" encoding="utf-8"?&gt;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&lt;resources&gt;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&lt;string name=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app_name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EventBuild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&lt;/string&gt;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&lt;string name=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action_settings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"&gt;Settings&lt;/string&gt;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&lt;string name=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hello_world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"&gt;Hello world!&lt;/string&gt;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&lt;string name=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"button_1"&gt;Button 1&lt;/string&gt;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&lt;string name=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"button_2"&gt;Button 2&lt;/string&gt;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&lt;/resources&gt;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Androidmanifest.xml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153400" cy="5178552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&lt;application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android:allowBackup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"true"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android:icon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"@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drawable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ic_launcher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android:label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"@string/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app_name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android:theme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"@style/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AppTheme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 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&lt;activity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android:name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com.example.eventbuild.MainActivity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android:label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"@string/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app_name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 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&lt;intent-filter&gt;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&lt;action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android:name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android.intent.action.MAIN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 /&gt;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&lt;category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android:name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android.intent.category.LAUNCHER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" /&gt;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&lt;/intent-filter&gt;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&lt;/activity&gt;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&lt;/application&gt;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Event handler</a:t>
            </a:r>
          </a:p>
          <a:p>
            <a:r>
              <a:rPr lang="en-GB" sz="2800" dirty="0" smtClean="0"/>
              <a:t>Exercise  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Next lecture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</a:t>
            </a: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readings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Exercise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599"/>
            <a:ext cx="3657600" cy="4766691"/>
          </a:xfrm>
        </p:spPr>
        <p:txBody>
          <a:bodyPr>
            <a:normAutofit/>
          </a:bodyPr>
          <a:lstStyle/>
          <a:p>
            <a:pPr lvl="0"/>
            <a:r>
              <a:rPr lang="en-GB" dirty="0" smtClean="0">
                <a:solidFill>
                  <a:srgbClr val="FF0000"/>
                </a:solidFill>
              </a:rPr>
              <a:t>Can you put on an extra button under “Button 2” with </a:t>
            </a:r>
            <a:r>
              <a:rPr lang="en-GB" dirty="0" err="1" smtClean="0">
                <a:solidFill>
                  <a:srgbClr val="FF0000"/>
                </a:solidFill>
              </a:rPr>
              <a:t>TextSize</a:t>
            </a:r>
            <a:r>
              <a:rPr lang="en-GB" dirty="0" smtClean="0">
                <a:solidFill>
                  <a:srgbClr val="FF0000"/>
                </a:solidFill>
              </a:rPr>
              <a:t>(34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8EA980C-B204-467F-95EE-08B86A0B9D65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990600"/>
            <a:ext cx="3938016" cy="565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Event handler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Exercise  </a:t>
            </a:r>
            <a:endParaRPr lang="en-GB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 smtClean="0"/>
              <a:t>Summary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Next lecture </a:t>
            </a:r>
            <a:endParaRPr lang="en-GB" sz="2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Best selling app on google play, 2014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6B6C6DC-3156-4D34-909F-98B893D28264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Virus Shield Sc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27137"/>
            <a:ext cx="7848600" cy="540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9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Summary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7848600" cy="5029200"/>
          </a:xfrm>
        </p:spPr>
        <p:txBody>
          <a:bodyPr>
            <a:normAutofit/>
          </a:bodyPr>
          <a:lstStyle/>
          <a:p>
            <a:r>
              <a:rPr lang="en-GB" dirty="0"/>
              <a:t>P</a:t>
            </a:r>
            <a:r>
              <a:rPr lang="en-GB" dirty="0" smtClean="0"/>
              <a:t>rocedures to construct event listener and handler.</a:t>
            </a:r>
          </a:p>
          <a:p>
            <a:r>
              <a:rPr lang="en-GB" dirty="0" smtClean="0"/>
              <a:t>Made changes to the Java code and xml files to create required outputs.</a:t>
            </a:r>
          </a:p>
          <a:p>
            <a:r>
              <a:rPr lang="en-GB" dirty="0" smtClean="0"/>
              <a:t>Used buttons to change the size of the texts.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1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Event handler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Exercise  </a:t>
            </a:r>
            <a:endParaRPr lang="en-GB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sz="2800" dirty="0" smtClean="0"/>
              <a:t>Next lecture </a:t>
            </a:r>
            <a:endParaRPr lang="en-GB" sz="2800" dirty="0"/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4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next lecture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7848600" cy="4876800"/>
          </a:xfrm>
        </p:spPr>
        <p:txBody>
          <a:bodyPr>
            <a:normAutofit/>
          </a:bodyPr>
          <a:lstStyle/>
          <a:p>
            <a:r>
              <a:rPr lang="en-GB" dirty="0" smtClean="0"/>
              <a:t>To implement an event application of higher complexity.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2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Event handler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Exercise  </a:t>
            </a:r>
            <a:endParaRPr lang="en-GB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Next lecture </a:t>
            </a:r>
            <a:endParaRPr lang="en-GB" sz="2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/>
              <a:t>Further readings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Further readings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7696200" cy="5105400"/>
          </a:xfrm>
        </p:spPr>
        <p:txBody>
          <a:bodyPr>
            <a:normAutofit/>
          </a:bodyPr>
          <a:lstStyle/>
          <a:p>
            <a:pPr lvl="0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developer.android.com/training/index.html</a:t>
            </a:r>
            <a:endParaRPr lang="en-GB" dirty="0"/>
          </a:p>
          <a:p>
            <a:pPr lvl="0"/>
            <a:r>
              <a:rPr lang="en-GB" dirty="0" smtClean="0"/>
              <a:t>Android Application Development for Dummies, </a:t>
            </a:r>
            <a:r>
              <a:rPr lang="en-GB" dirty="0" err="1" smtClean="0"/>
              <a:t>Donn</a:t>
            </a:r>
            <a:r>
              <a:rPr lang="en-GB" dirty="0" smtClean="0"/>
              <a:t> </a:t>
            </a:r>
            <a:r>
              <a:rPr lang="en-GB" dirty="0" err="1" smtClean="0"/>
              <a:t>Felker</a:t>
            </a:r>
            <a:r>
              <a:rPr lang="en-GB" dirty="0" smtClean="0"/>
              <a:t>, Wiley Publishing, Inc., NJ, 2011.</a:t>
            </a:r>
          </a:p>
          <a:p>
            <a:pPr lvl="0"/>
            <a:endParaRPr lang="en-GB" dirty="0" smtClean="0"/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0BC0604-AFE6-427F-8789-C8D36817365A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did we discuss in the last lecture?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752600"/>
            <a:ext cx="7543800" cy="47213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To display a button and an image of the silent toggle mode application in a defined style.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6B6C6DC-3156-4D34-909F-98B893D28264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2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Questions to be answered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752600"/>
            <a:ext cx="7543800" cy="47213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What is an event in Android applications?</a:t>
            </a:r>
          </a:p>
          <a:p>
            <a:r>
              <a:rPr lang="en-GB" sz="2800" dirty="0" smtClean="0"/>
              <a:t>What components are included in Android event management? Their roles?</a:t>
            </a:r>
          </a:p>
          <a:p>
            <a:r>
              <a:rPr lang="en-GB" sz="2800" dirty="0" smtClean="0"/>
              <a:t>What is the difference between event listener and handler? </a:t>
            </a:r>
          </a:p>
          <a:p>
            <a:r>
              <a:rPr lang="en-GB" sz="2800" dirty="0" smtClean="0"/>
              <a:t>What is procedure when using buttons to change the font size of texts?</a:t>
            </a:r>
          </a:p>
          <a:p>
            <a:r>
              <a:rPr lang="en-GB" sz="2800" dirty="0" smtClean="0"/>
              <a:t>How to register a click event with a button?</a:t>
            </a:r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6B6C6DC-3156-4D34-909F-98B893D28264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Event handler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Exercise 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Next lecture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6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Events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6B6C6DC-3156-4D34-909F-98B893D28264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315200" cy="51023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To describe state change or actions.</a:t>
            </a:r>
          </a:p>
          <a:p>
            <a:r>
              <a:rPr lang="en-GB" sz="2800" dirty="0" smtClean="0"/>
              <a:t>A way to collect data for user interface.</a:t>
            </a:r>
          </a:p>
          <a:p>
            <a:r>
              <a:rPr lang="en-GB" sz="2800" dirty="0" smtClean="0"/>
              <a:t>Examples: buttons or screen touch.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95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Android event management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6B6C6DC-3156-4D34-909F-98B893D28264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Event Listeners: </a:t>
            </a:r>
          </a:p>
          <a:p>
            <a:pPr lvl="1"/>
            <a:r>
              <a:rPr lang="en-GB" sz="2500" dirty="0" smtClean="0"/>
              <a:t>This is an object that receives notification when an event happens, using the View class to build up an Android GUI.</a:t>
            </a:r>
          </a:p>
          <a:p>
            <a:r>
              <a:rPr lang="en-GB" sz="2800" dirty="0" smtClean="0"/>
              <a:t>Event Listeners Registration: </a:t>
            </a:r>
          </a:p>
          <a:p>
            <a:pPr lvl="1"/>
            <a:r>
              <a:rPr lang="en-GB" sz="2500" dirty="0" smtClean="0"/>
              <a:t>This is a process by which an Event Handler is registered with an Event Listener.</a:t>
            </a:r>
          </a:p>
          <a:p>
            <a:r>
              <a:rPr lang="en-GB" sz="2800" dirty="0" smtClean="0"/>
              <a:t>Event Handlers: </a:t>
            </a:r>
          </a:p>
          <a:p>
            <a:pPr lvl="1"/>
            <a:r>
              <a:rPr lang="en-GB" sz="2500" dirty="0" smtClean="0"/>
              <a:t>A method to handle the event.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80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Event listeners and event handlers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84879609"/>
              </p:ext>
            </p:extLst>
          </p:nvPr>
        </p:nvGraphicFramePr>
        <p:xfrm>
          <a:off x="228600" y="1447800"/>
          <a:ext cx="8001000" cy="454152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000500"/>
                <a:gridCol w="4000500"/>
              </a:tblGrid>
              <a:tr h="1064869">
                <a:tc>
                  <a:txBody>
                    <a:bodyPr/>
                    <a:lstStyle/>
                    <a:p>
                      <a:r>
                        <a:rPr lang="en-GB" dirty="0" smtClean="0"/>
                        <a:t>Event Handler 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Event Listener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346914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onClick</a:t>
                      </a:r>
                      <a:r>
                        <a:rPr lang="en-GB" dirty="0" smtClean="0"/>
                        <a:t>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OnClickListener</a:t>
                      </a:r>
                      <a:r>
                        <a:rPr lang="en-GB" dirty="0" smtClean="0"/>
                        <a:t>(): This will be called when the user</a:t>
                      </a:r>
                      <a:r>
                        <a:rPr lang="en-GB" baseline="0" dirty="0" smtClean="0"/>
                        <a:t> clicks/touches any widget (image/text/button)</a:t>
                      </a:r>
                      <a:endParaRPr lang="en-GB" dirty="0"/>
                    </a:p>
                  </a:txBody>
                  <a:tcPr/>
                </a:tc>
              </a:tr>
              <a:tr h="106486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onTouch</a:t>
                      </a:r>
                      <a:r>
                        <a:rPr lang="en-GB" dirty="0" smtClean="0"/>
                        <a:t>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OnTouchListener</a:t>
                      </a:r>
                      <a:r>
                        <a:rPr lang="en-GB" dirty="0" smtClean="0"/>
                        <a:t>(): This is called when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the user presses a key</a:t>
                      </a:r>
                      <a:endParaRPr lang="en-GB" dirty="0"/>
                    </a:p>
                  </a:txBody>
                  <a:tcPr/>
                </a:tc>
              </a:tr>
              <a:tr h="106486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onMenuItemClick</a:t>
                      </a:r>
                      <a:r>
                        <a:rPr lang="en-GB" dirty="0" smtClean="0"/>
                        <a:t>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OnMenuItemClickListener</a:t>
                      </a:r>
                      <a:r>
                        <a:rPr lang="en-GB" dirty="0" smtClean="0"/>
                        <a:t>(): This is called when</a:t>
                      </a:r>
                      <a:r>
                        <a:rPr lang="en-GB" baseline="0" dirty="0" smtClean="0"/>
                        <a:t> the user selects a menu item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56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Event listener registration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620000" cy="51023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Deploying an inner class, </a:t>
            </a:r>
            <a:r>
              <a:rPr lang="en-GB" sz="2800" dirty="0" err="1" smtClean="0"/>
              <a:t>onClick</a:t>
            </a:r>
            <a:r>
              <a:rPr lang="en-GB" sz="2800" dirty="0" smtClean="0"/>
              <a:t>():</a:t>
            </a:r>
          </a:p>
          <a:p>
            <a:endParaRPr lang="en-GB" sz="2800" dirty="0" smtClean="0"/>
          </a:p>
          <a:p>
            <a:pPr marL="365760" lvl="1" indent="0">
              <a:buNone/>
            </a:pPr>
            <a:r>
              <a:rPr lang="en-GB" sz="2000" dirty="0"/>
              <a:t>Button </a:t>
            </a:r>
            <a:r>
              <a:rPr lang="en-GB" sz="2000" dirty="0" err="1"/>
              <a:t>aButton</a:t>
            </a:r>
            <a:r>
              <a:rPr lang="en-GB" sz="2000" dirty="0"/>
              <a:t> = (Button) </a:t>
            </a:r>
            <a:r>
              <a:rPr lang="en-GB" sz="2000" dirty="0" err="1"/>
              <a:t>findViewById</a:t>
            </a:r>
            <a:r>
              <a:rPr lang="en-GB" sz="2000" dirty="0"/>
              <a:t>(</a:t>
            </a:r>
            <a:r>
              <a:rPr lang="en-GB" sz="2000" dirty="0" err="1"/>
              <a:t>R.id.MyButton</a:t>
            </a:r>
            <a:r>
              <a:rPr lang="en-GB" sz="2000" dirty="0"/>
              <a:t>); </a:t>
            </a:r>
            <a:r>
              <a:rPr lang="en-GB" sz="2000" dirty="0" err="1"/>
              <a:t>aButton.setOnClickListener</a:t>
            </a:r>
            <a:r>
              <a:rPr lang="en-GB" sz="2000" dirty="0"/>
              <a:t>(new </a:t>
            </a:r>
            <a:r>
              <a:rPr lang="en-GB" sz="2000" dirty="0" err="1"/>
              <a:t>View.OnClickListener</a:t>
            </a:r>
            <a:r>
              <a:rPr lang="en-GB" sz="2000" dirty="0"/>
              <a:t>() { </a:t>
            </a:r>
            <a:r>
              <a:rPr lang="en-GB" sz="2000" dirty="0">
                <a:solidFill>
                  <a:srgbClr val="FF0000"/>
                </a:solidFill>
              </a:rPr>
              <a:t>public void </a:t>
            </a:r>
            <a:r>
              <a:rPr lang="en-GB" sz="2000" dirty="0" err="1">
                <a:solidFill>
                  <a:srgbClr val="FF0000"/>
                </a:solidFill>
              </a:rPr>
              <a:t>onClick</a:t>
            </a:r>
            <a:r>
              <a:rPr lang="en-GB" sz="2000" dirty="0">
                <a:solidFill>
                  <a:srgbClr val="FF0000"/>
                </a:solidFill>
              </a:rPr>
              <a:t>(View v) { </a:t>
            </a:r>
            <a:endParaRPr lang="en-GB" sz="2000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GB" sz="2000" dirty="0" smtClean="0">
                <a:solidFill>
                  <a:srgbClr val="00B050"/>
                </a:solidFill>
              </a:rPr>
              <a:t>// </a:t>
            </a:r>
            <a:r>
              <a:rPr lang="en-GB" sz="2000" dirty="0">
                <a:solidFill>
                  <a:srgbClr val="00B050"/>
                </a:solidFill>
              </a:rPr>
              <a:t>User clicked my button, do something here! </a:t>
            </a:r>
            <a:endParaRPr lang="en-GB" sz="2000" dirty="0" smtClean="0">
              <a:solidFill>
                <a:srgbClr val="00B050"/>
              </a:solidFill>
            </a:endParaRPr>
          </a:p>
          <a:p>
            <a:pPr marL="365760" lvl="1" indent="0">
              <a:buNone/>
            </a:pPr>
            <a:r>
              <a:rPr lang="en-GB" sz="2000" dirty="0" smtClean="0">
                <a:solidFill>
                  <a:srgbClr val="FF0000"/>
                </a:solidFill>
              </a:rPr>
              <a:t>} </a:t>
            </a:r>
          </a:p>
          <a:p>
            <a:pPr marL="365760" lvl="1" indent="0">
              <a:buNone/>
            </a:pPr>
            <a:r>
              <a:rPr lang="en-GB" sz="2000" dirty="0" smtClean="0"/>
              <a:t>});</a:t>
            </a:r>
          </a:p>
          <a:p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8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A3DD906CABAE45BA73E73040E0FA80" ma:contentTypeVersion="0" ma:contentTypeDescription="Create a new document." ma:contentTypeScope="" ma:versionID="5b44c3d68669ff4b3ab319f4dd1c13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16F8C5-D651-4905-AC68-3ED4C6F74BB3}"/>
</file>

<file path=customXml/itemProps2.xml><?xml version="1.0" encoding="utf-8"?>
<ds:datastoreItem xmlns:ds="http://schemas.openxmlformats.org/officeDocument/2006/customXml" ds:itemID="{289F5A01-0644-4CC4-BB5B-FD08D3CCA702}"/>
</file>

<file path=customXml/itemProps3.xml><?xml version="1.0" encoding="utf-8"?>
<ds:datastoreItem xmlns:ds="http://schemas.openxmlformats.org/officeDocument/2006/customXml" ds:itemID="{47E6C1F0-5343-477E-9D85-97E055918C80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4918</TotalTime>
  <Words>968</Words>
  <Application>Microsoft Office PowerPoint</Application>
  <PresentationFormat>On-screen Show (4:3)</PresentationFormat>
  <Paragraphs>231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Schoolbook</vt:lpstr>
      <vt:lpstr>Wingdings</vt:lpstr>
      <vt:lpstr>Wingdings 2</vt:lpstr>
      <vt:lpstr>Oriel</vt:lpstr>
      <vt:lpstr>Web and mobile app development – csc3054/7054</vt:lpstr>
      <vt:lpstr>Best selling app on google play, 2014</vt:lpstr>
      <vt:lpstr>What did we discuss in the last lecture?</vt:lpstr>
      <vt:lpstr>Questions to be answered</vt:lpstr>
      <vt:lpstr>Content outline</vt:lpstr>
      <vt:lpstr>Events </vt:lpstr>
      <vt:lpstr>Android event management </vt:lpstr>
      <vt:lpstr>Event listeners and event handlers</vt:lpstr>
      <vt:lpstr>Event listener registration </vt:lpstr>
      <vt:lpstr>Event listeners registration </vt:lpstr>
      <vt:lpstr>Code to be built </vt:lpstr>
      <vt:lpstr>On-line demo</vt:lpstr>
      <vt:lpstr>Mainactivity.java</vt:lpstr>
      <vt:lpstr>Activity_main.xml </vt:lpstr>
      <vt:lpstr>strings.xml </vt:lpstr>
      <vt:lpstr>Androidmanifest.xml</vt:lpstr>
      <vt:lpstr>Content outline</vt:lpstr>
      <vt:lpstr>Exercise </vt:lpstr>
      <vt:lpstr>Content outline</vt:lpstr>
      <vt:lpstr>Summary</vt:lpstr>
      <vt:lpstr>Content outline</vt:lpstr>
      <vt:lpstr>next lecture </vt:lpstr>
      <vt:lpstr>Content outline</vt:lpstr>
      <vt:lpstr>Further readings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mobile app development – csc7054</dc:title>
  <dc:creator>Huiyu Zhou (Joe)</dc:creator>
  <cp:lastModifiedBy>Dr Huiyu Zhou</cp:lastModifiedBy>
  <cp:revision>330</cp:revision>
  <dcterms:created xsi:type="dcterms:W3CDTF">2006-08-16T00:00:00Z</dcterms:created>
  <dcterms:modified xsi:type="dcterms:W3CDTF">2016-01-27T23:42:32Z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0x01010033A3DD906CABAE45BA73E73040E0FA80</vt:lpwstr>
  </property>
</Properties>
</file>