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320" r:id="rId4"/>
    <p:sldId id="295" r:id="rId5"/>
    <p:sldId id="319" r:id="rId6"/>
    <p:sldId id="257" r:id="rId7"/>
    <p:sldId id="259" r:id="rId8"/>
    <p:sldId id="261" r:id="rId9"/>
    <p:sldId id="307" r:id="rId10"/>
    <p:sldId id="260" r:id="rId11"/>
    <p:sldId id="266" r:id="rId12"/>
    <p:sldId id="298" r:id="rId13"/>
    <p:sldId id="310" r:id="rId14"/>
    <p:sldId id="267" r:id="rId15"/>
    <p:sldId id="293" r:id="rId16"/>
    <p:sldId id="268" r:id="rId17"/>
    <p:sldId id="299" r:id="rId18"/>
    <p:sldId id="277" r:id="rId19"/>
    <p:sldId id="290" r:id="rId20"/>
    <p:sldId id="292" r:id="rId21"/>
    <p:sldId id="289" r:id="rId22"/>
    <p:sldId id="279" r:id="rId23"/>
    <p:sldId id="316" r:id="rId24"/>
    <p:sldId id="315" r:id="rId25"/>
    <p:sldId id="317" r:id="rId26"/>
    <p:sldId id="311" r:id="rId27"/>
    <p:sldId id="286" r:id="rId28"/>
    <p:sldId id="312" r:id="rId29"/>
    <p:sldId id="288" r:id="rId30"/>
    <p:sldId id="313" r:id="rId31"/>
    <p:sldId id="287" r:id="rId32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115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CB98A-7E2E-46A4-A432-FB48D48EA663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6EF6-F05B-41C0-9754-BE28A5C6F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9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2.3 Event handling for silent toggle mode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To Create first activity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671816" cy="5026152"/>
          </a:xfrm>
        </p:spPr>
        <p:txBody>
          <a:bodyPr>
            <a:normAutofit/>
          </a:bodyPr>
          <a:lstStyle/>
          <a:p>
            <a:r>
              <a:rPr lang="en-GB" altLang="zh-CN" dirty="0" err="1" smtClean="0">
                <a:solidFill>
                  <a:srgbClr val="0070C0"/>
                </a:solidFill>
              </a:rPr>
              <a:t>onCreate</a:t>
            </a:r>
            <a:r>
              <a:rPr lang="en-GB" altLang="zh-CN" dirty="0" smtClean="0">
                <a:solidFill>
                  <a:srgbClr val="0070C0"/>
                </a:solidFill>
              </a:rPr>
              <a:t>() method in the application:</a:t>
            </a:r>
          </a:p>
          <a:p>
            <a:endParaRPr lang="en-GB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/>
              <a:t>public 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MainActivity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AppCompatActivity</a:t>
            </a:r>
            <a:r>
              <a:rPr lang="en-US" altLang="zh-CN" dirty="0" smtClean="0"/>
              <a:t> 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/** </a:t>
            </a:r>
            <a:r>
              <a:rPr lang="en-US" altLang="zh-CN" dirty="0">
                <a:solidFill>
                  <a:srgbClr val="00B050"/>
                </a:solidFill>
              </a:rPr>
              <a:t>Called when the activity is first created.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@Override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R.layout.activity_main</a:t>
            </a:r>
            <a:r>
              <a:rPr lang="en-US" altLang="zh-CN" dirty="0" smtClean="0"/>
              <a:t>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}</a:t>
            </a:r>
          </a:p>
          <a:p>
            <a:pPr marL="365760" lvl="1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C2D69A-5BF4-40F8-B13D-1E2418AF65FB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Explanations to the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9499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</a:p>
          <a:p>
            <a:pPr lvl="1"/>
            <a:r>
              <a:rPr lang="en-GB" altLang="zh-CN" dirty="0" smtClean="0">
                <a:solidFill>
                  <a:srgbClr val="0070C0"/>
                </a:solidFill>
              </a:rPr>
              <a:t>Calls </a:t>
            </a:r>
            <a:r>
              <a:rPr lang="en-GB" altLang="zh-CN" dirty="0">
                <a:solidFill>
                  <a:srgbClr val="0070C0"/>
                </a:solidFill>
              </a:rPr>
              <a:t>to the base </a:t>
            </a:r>
            <a:r>
              <a:rPr lang="en-GB" altLang="zh-CN" dirty="0" smtClean="0">
                <a:solidFill>
                  <a:srgbClr val="0070C0"/>
                </a:solidFill>
              </a:rPr>
              <a:t>Activity class </a:t>
            </a:r>
            <a:r>
              <a:rPr lang="en-GB" altLang="zh-CN" dirty="0">
                <a:solidFill>
                  <a:srgbClr val="0070C0"/>
                </a:solidFill>
              </a:rPr>
              <a:t>to perform setup work for the </a:t>
            </a:r>
            <a:r>
              <a:rPr lang="en-GB" altLang="zh-CN" dirty="0" err="1" smtClean="0">
                <a:solidFill>
                  <a:srgbClr val="0070C0"/>
                </a:solidFill>
              </a:rPr>
              <a:t>MainActivity</a:t>
            </a:r>
            <a:r>
              <a:rPr lang="en-GB" altLang="zh-CN" dirty="0" smtClean="0">
                <a:solidFill>
                  <a:srgbClr val="0070C0"/>
                </a:solidFill>
              </a:rPr>
              <a:t> class.</a:t>
            </a:r>
          </a:p>
          <a:p>
            <a:pPr lvl="1"/>
            <a:endParaRPr lang="en-GB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Bundle </a:t>
            </a:r>
            <a:r>
              <a:rPr lang="en-US" altLang="zh-CN" dirty="0" err="1" smtClean="0"/>
              <a:t>savedInstanceState</a:t>
            </a:r>
            <a:endParaRPr lang="en-US" altLang="zh-CN" dirty="0" smtClean="0"/>
          </a:p>
          <a:p>
            <a:pPr lvl="1"/>
            <a:r>
              <a:rPr lang="en-GB" altLang="zh-CN" dirty="0" smtClean="0">
                <a:solidFill>
                  <a:srgbClr val="0070C0"/>
                </a:solidFill>
              </a:rPr>
              <a:t>Gives the developer </a:t>
            </a:r>
            <a:r>
              <a:rPr lang="en-GB" altLang="zh-CN" dirty="0">
                <a:solidFill>
                  <a:srgbClr val="0070C0"/>
                </a:solidFill>
              </a:rPr>
              <a:t>a way to pass information back </a:t>
            </a:r>
            <a:r>
              <a:rPr lang="en-GB" altLang="zh-CN" dirty="0" smtClean="0">
                <a:solidFill>
                  <a:srgbClr val="0070C0"/>
                </a:solidFill>
              </a:rPr>
              <a:t>and </a:t>
            </a:r>
            <a:r>
              <a:rPr lang="en-GB" altLang="zh-CN" dirty="0">
                <a:solidFill>
                  <a:srgbClr val="0070C0"/>
                </a:solidFill>
              </a:rPr>
              <a:t>forth between screens (different activities) in </a:t>
            </a:r>
            <a:r>
              <a:rPr lang="en-GB" altLang="zh-CN" dirty="0" smtClean="0">
                <a:solidFill>
                  <a:srgbClr val="0070C0"/>
                </a:solidFill>
              </a:rPr>
              <a:t>what is </a:t>
            </a:r>
            <a:r>
              <a:rPr lang="en-GB" altLang="zh-CN" dirty="0">
                <a:solidFill>
                  <a:srgbClr val="0070C0"/>
                </a:solidFill>
              </a:rPr>
              <a:t>known as a bundle. 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To allow android to display the </a:t>
            </a:r>
            <a:r>
              <a:rPr lang="en-GB" dirty="0" err="1" smtClean="0"/>
              <a:t>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err="1" smtClean="0"/>
              <a:t>setContentView</a:t>
            </a:r>
            <a:r>
              <a:rPr lang="en-GB" dirty="0" smtClean="0"/>
              <a:t>(</a:t>
            </a:r>
            <a:r>
              <a:rPr lang="en-GB" dirty="0" err="1" smtClean="0"/>
              <a:t>R.layout.activity_main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>
                <a:solidFill>
                  <a:srgbClr val="0070C0"/>
                </a:solidFill>
              </a:rPr>
              <a:t>R.layout.activity_main</a:t>
            </a:r>
            <a:r>
              <a:rPr lang="en-GB" dirty="0" smtClean="0">
                <a:solidFill>
                  <a:srgbClr val="0070C0"/>
                </a:solidFill>
              </a:rPr>
              <a:t> is </a:t>
            </a:r>
            <a:r>
              <a:rPr lang="en-GB" dirty="0">
                <a:solidFill>
                  <a:srgbClr val="0070C0"/>
                </a:solidFill>
              </a:rPr>
              <a:t>the </a:t>
            </a:r>
            <a:r>
              <a:rPr lang="en-GB" dirty="0" smtClean="0">
                <a:solidFill>
                  <a:srgbClr val="0070C0"/>
                </a:solidFill>
              </a:rPr>
              <a:t>activity_main.xml file </a:t>
            </a:r>
            <a:r>
              <a:rPr lang="en-GB" dirty="0">
                <a:solidFill>
                  <a:srgbClr val="0070C0"/>
                </a:solidFill>
              </a:rPr>
              <a:t>that is located in the </a:t>
            </a:r>
            <a:r>
              <a:rPr lang="en-GB" dirty="0" smtClean="0">
                <a:solidFill>
                  <a:srgbClr val="0070C0"/>
                </a:solidFill>
              </a:rPr>
              <a:t>res/layouts directory.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Activity </a:t>
            </a:r>
          </a:p>
          <a:p>
            <a:r>
              <a:rPr lang="en-GB" dirty="0" smtClean="0"/>
              <a:t>Event handler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Handling user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dirty="0" smtClean="0"/>
              <a:t>Events in Android have different forms, usually generated in response to external actions.</a:t>
            </a:r>
          </a:p>
          <a:p>
            <a:r>
              <a:rPr lang="en-GB" dirty="0" smtClean="0"/>
              <a:t>Event are placed as they occur and removed on a first-in and first-out basis.</a:t>
            </a:r>
          </a:p>
          <a:p>
            <a:r>
              <a:rPr lang="en-GB" dirty="0" smtClean="0"/>
              <a:t>The Android View class, where user interface components come from, contains a set of event listener interfaces, each of which has a declaration for a </a:t>
            </a:r>
            <a:r>
              <a:rPr lang="en-GB" dirty="0" err="1" smtClean="0"/>
              <a:t>callback</a:t>
            </a:r>
            <a:r>
              <a:rPr lang="en-GB" dirty="0" smtClean="0"/>
              <a:t> method e.g. </a:t>
            </a:r>
            <a:r>
              <a:rPr lang="en-GB" dirty="0" err="1" smtClean="0"/>
              <a:t>onClick</a:t>
            </a:r>
            <a:r>
              <a:rPr lang="en-GB" dirty="0" smtClean="0"/>
              <a:t>().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Writing our event handler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4" y="1059979"/>
            <a:ext cx="3589362" cy="54969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440554" cy="5330952"/>
          </a:xfrm>
        </p:spPr>
        <p:txBody>
          <a:bodyPr>
            <a:normAutofit/>
          </a:bodyPr>
          <a:lstStyle/>
          <a:p>
            <a:r>
              <a:rPr lang="en-GB" dirty="0" smtClean="0"/>
              <a:t>Register an </a:t>
            </a:r>
            <a:r>
              <a:rPr lang="en-GB" dirty="0" err="1" smtClean="0"/>
              <a:t>onClickListener</a:t>
            </a:r>
            <a:r>
              <a:rPr lang="en-GB" dirty="0" smtClean="0"/>
              <a:t>() method to a button view.</a:t>
            </a:r>
          </a:p>
          <a:p>
            <a:r>
              <a:rPr lang="en-GB" dirty="0" smtClean="0"/>
              <a:t>When the user clicks the button, check </a:t>
            </a:r>
            <a:r>
              <a:rPr lang="en-GB" dirty="0"/>
              <a:t>if the phone is silent.</a:t>
            </a:r>
          </a:p>
          <a:p>
            <a:r>
              <a:rPr lang="en-GB" dirty="0" smtClean="0"/>
              <a:t>Implement an </a:t>
            </a:r>
            <a:r>
              <a:rPr lang="en-GB" dirty="0" err="1" smtClean="0"/>
              <a:t>onClick</a:t>
            </a:r>
            <a:r>
              <a:rPr lang="en-GB" dirty="0" smtClean="0"/>
              <a:t>() </a:t>
            </a:r>
            <a:r>
              <a:rPr lang="en-GB" dirty="0" err="1" smtClean="0"/>
              <a:t>callback</a:t>
            </a:r>
            <a:r>
              <a:rPr lang="en-GB" dirty="0" smtClean="0"/>
              <a:t> method.</a:t>
            </a:r>
          </a:p>
          <a:p>
            <a:r>
              <a:rPr lang="en-GB" dirty="0" smtClean="0"/>
              <a:t>Conduct the toggle service as appropriate.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Start making event </a:t>
            </a:r>
            <a:r>
              <a:rPr lang="en-GB" dirty="0"/>
              <a:t>handler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9499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Initiate class file with a default button </a:t>
            </a:r>
            <a:r>
              <a:rPr lang="en-GB" dirty="0" err="1" smtClean="0">
                <a:solidFill>
                  <a:srgbClr val="0070C0"/>
                </a:solidFill>
              </a:rPr>
              <a:t>onClickListener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@Override</a:t>
            </a:r>
            <a:endParaRPr lang="en-GB" sz="1900" dirty="0"/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public void </a:t>
            </a:r>
            <a:r>
              <a:rPr lang="en-GB" sz="1900" dirty="0" err="1"/>
              <a:t>onCreate</a:t>
            </a:r>
            <a:r>
              <a:rPr lang="en-GB" sz="1900" dirty="0"/>
              <a:t>(Bundle </a:t>
            </a:r>
            <a:r>
              <a:rPr lang="en-GB" sz="1900" dirty="0" err="1"/>
              <a:t>savedInstanceState</a:t>
            </a:r>
            <a:r>
              <a:rPr lang="en-GB" sz="1900" dirty="0"/>
              <a:t>) </a:t>
            </a:r>
            <a:r>
              <a:rPr lang="en-GB" sz="1900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</a:t>
            </a:r>
            <a:r>
              <a:rPr lang="en-GB" sz="1900" dirty="0" err="1" smtClean="0"/>
              <a:t>super.onCreate</a:t>
            </a:r>
            <a:r>
              <a:rPr lang="en-GB" sz="1900" dirty="0" smtClean="0"/>
              <a:t>(</a:t>
            </a:r>
            <a:r>
              <a:rPr lang="en-GB" sz="1900" dirty="0" err="1" smtClean="0"/>
              <a:t>savedInstanceState</a:t>
            </a:r>
            <a:r>
              <a:rPr lang="en-GB" sz="19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</a:t>
            </a:r>
            <a:r>
              <a:rPr lang="en-GB" sz="1900" dirty="0" err="1" smtClean="0"/>
              <a:t>setContentView</a:t>
            </a:r>
            <a:r>
              <a:rPr lang="en-GB" sz="1900" dirty="0" smtClean="0"/>
              <a:t>(</a:t>
            </a:r>
            <a:r>
              <a:rPr lang="en-GB" sz="1900" dirty="0" err="1" smtClean="0"/>
              <a:t>R.layout.activity_main</a:t>
            </a:r>
            <a:r>
              <a:rPr lang="en-GB" sz="19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Button </a:t>
            </a:r>
            <a:r>
              <a:rPr lang="en-GB" sz="1900" dirty="0" err="1"/>
              <a:t>toggleButton</a:t>
            </a:r>
            <a:r>
              <a:rPr lang="en-GB" sz="1900" dirty="0"/>
              <a:t> = </a:t>
            </a:r>
            <a:r>
              <a:rPr lang="en-GB" sz="1900" dirty="0" smtClean="0"/>
              <a:t>    	(</a:t>
            </a:r>
            <a:r>
              <a:rPr lang="en-GB" sz="1900" dirty="0"/>
              <a:t>Button)</a:t>
            </a:r>
            <a:r>
              <a:rPr lang="en-GB" sz="1900" dirty="0" err="1"/>
              <a:t>findViewById</a:t>
            </a:r>
            <a:r>
              <a:rPr lang="en-GB" sz="1900" dirty="0"/>
              <a:t>(</a:t>
            </a:r>
            <a:r>
              <a:rPr lang="en-GB" sz="1900" dirty="0" err="1"/>
              <a:t>R.id.toggleButton</a:t>
            </a:r>
            <a:r>
              <a:rPr lang="en-GB" sz="19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</a:t>
            </a:r>
            <a:r>
              <a:rPr lang="en-GB" sz="1900" dirty="0" err="1" smtClean="0"/>
              <a:t>toggleButton.setOnClickListener</a:t>
            </a:r>
            <a:r>
              <a:rPr lang="en-GB" sz="1900" dirty="0" smtClean="0"/>
              <a:t>(new   	</a:t>
            </a:r>
            <a:r>
              <a:rPr lang="en-GB" sz="1900" dirty="0" err="1" smtClean="0"/>
              <a:t>View.OnClickListener</a:t>
            </a:r>
            <a:r>
              <a:rPr lang="en-GB" sz="1900" dirty="0"/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     public </a:t>
            </a:r>
            <a:r>
              <a:rPr lang="en-GB" sz="1900" dirty="0"/>
              <a:t>void </a:t>
            </a:r>
            <a:r>
              <a:rPr lang="en-GB" sz="1900" dirty="0" err="1"/>
              <a:t>onClick</a:t>
            </a:r>
            <a:r>
              <a:rPr lang="en-GB" sz="1900" dirty="0"/>
              <a:t>(View v)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     }</a:t>
            </a:r>
            <a:endParaRPr lang="en-GB" sz="1900" dirty="0"/>
          </a:p>
          <a:p>
            <a:pPr marL="457200" indent="-457200">
              <a:buFont typeface="+mj-lt"/>
              <a:buAutoNum type="arabicPeriod"/>
            </a:pPr>
            <a:r>
              <a:rPr lang="en-GB" sz="1900" dirty="0" smtClean="0"/>
              <a:t>     }); </a:t>
            </a:r>
            <a:endParaRPr lang="en-GB" sz="1900" dirty="0"/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}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4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Continued…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Casting the </a:t>
            </a:r>
            <a:r>
              <a:rPr lang="en-GB" dirty="0">
                <a:solidFill>
                  <a:srgbClr val="0070C0"/>
                </a:solidFill>
              </a:rPr>
              <a:t>returned </a:t>
            </a:r>
            <a:r>
              <a:rPr lang="en-GB" dirty="0" smtClean="0">
                <a:solidFill>
                  <a:srgbClr val="0070C0"/>
                </a:solidFill>
              </a:rPr>
              <a:t>View from </a:t>
            </a:r>
            <a:r>
              <a:rPr lang="en-GB" dirty="0" err="1">
                <a:solidFill>
                  <a:srgbClr val="0070C0"/>
                </a:solidFill>
              </a:rPr>
              <a:t>findViewById</a:t>
            </a:r>
            <a:r>
              <a:rPr lang="en-GB" dirty="0" smtClean="0">
                <a:solidFill>
                  <a:srgbClr val="0070C0"/>
                </a:solidFill>
              </a:rPr>
              <a:t>() to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Button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Button </a:t>
            </a:r>
            <a:r>
              <a:rPr lang="en-GB" dirty="0" err="1"/>
              <a:t>toggleButton</a:t>
            </a:r>
            <a:r>
              <a:rPr lang="en-GB" dirty="0"/>
              <a:t> = </a:t>
            </a:r>
            <a:r>
              <a:rPr lang="en-GB" dirty="0" smtClean="0"/>
              <a:t>	(Button)</a:t>
            </a:r>
            <a:r>
              <a:rPr lang="en-GB" dirty="0" err="1" smtClean="0"/>
              <a:t>findViewById</a:t>
            </a:r>
            <a:r>
              <a:rPr lang="en-GB" dirty="0" smtClean="0"/>
              <a:t>(</a:t>
            </a:r>
            <a:r>
              <a:rPr lang="en-GB" dirty="0" err="1" smtClean="0"/>
              <a:t>R.id.toggleButton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sz="3200" dirty="0" smtClean="0"/>
              <a:t>What we see…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49936" y="1112335"/>
            <a:ext cx="8153400" cy="72383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70C0"/>
                </a:solidFill>
              </a:rPr>
              <a:t>Red highlights indicate errors after we change </a:t>
            </a:r>
            <a:r>
              <a:rPr lang="en-GB" dirty="0" err="1" smtClean="0">
                <a:solidFill>
                  <a:srgbClr val="0070C0"/>
                </a:solidFill>
              </a:rPr>
              <a:t>onCreate</a:t>
            </a:r>
            <a:r>
              <a:rPr lang="en-GB" dirty="0" smtClean="0">
                <a:solidFill>
                  <a:srgbClr val="0070C0"/>
                </a:solidFill>
              </a:rPr>
              <a:t>()</a:t>
            </a:r>
            <a:r>
              <a:rPr lang="en-GB" dirty="0" smtClean="0"/>
              <a:t>:</a:t>
            </a:r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" y="1876374"/>
            <a:ext cx="8101076" cy="4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Event handler registration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79520"/>
            <a:ext cx="3200400" cy="365760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 smtClean="0">
                <a:solidFill>
                  <a:srgbClr val="0070C0"/>
                </a:solidFill>
              </a:rPr>
              <a:t>Take out the new button code and put it into a method so that we can call this method from inside of </a:t>
            </a:r>
            <a:r>
              <a:rPr lang="en-GB" sz="2900" dirty="0" err="1" smtClean="0">
                <a:solidFill>
                  <a:srgbClr val="0070C0"/>
                </a:solidFill>
              </a:rPr>
              <a:t>onCreate</a:t>
            </a:r>
            <a:r>
              <a:rPr lang="en-GB" sz="2900" dirty="0" smtClean="0">
                <a:solidFill>
                  <a:srgbClr val="0070C0"/>
                </a:solidFill>
              </a:rPr>
              <a:t>(): </a:t>
            </a:r>
          </a:p>
          <a:p>
            <a:endParaRPr lang="en-GB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public class </a:t>
            </a:r>
            <a:r>
              <a:rPr lang="en-GB" dirty="0" err="1"/>
              <a:t>MainActivity</a:t>
            </a:r>
            <a:r>
              <a:rPr lang="en-GB" dirty="0"/>
              <a:t> extends </a:t>
            </a:r>
            <a:r>
              <a:rPr lang="en-GB" dirty="0" err="1" smtClean="0"/>
              <a:t>AppCompatActivity</a:t>
            </a:r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/** </a:t>
            </a:r>
            <a:r>
              <a:rPr lang="en-GB" dirty="0">
                <a:solidFill>
                  <a:srgbClr val="00B050"/>
                </a:solidFill>
              </a:rPr>
              <a:t>Called when the activity is first created. */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@</a:t>
            </a:r>
            <a:r>
              <a:rPr lang="en-GB" dirty="0"/>
              <a:t>Override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onCreate</a:t>
            </a:r>
            <a:r>
              <a:rPr lang="en-GB" dirty="0"/>
              <a:t>(Bundle </a:t>
            </a:r>
            <a:r>
              <a:rPr lang="en-GB" dirty="0" err="1"/>
              <a:t>savedInstanceState</a:t>
            </a:r>
            <a:r>
              <a:rPr lang="en-GB" dirty="0"/>
              <a:t>) 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err="1" smtClean="0"/>
              <a:t>super.onCreate</a:t>
            </a:r>
            <a:r>
              <a:rPr lang="en-GB" dirty="0" smtClean="0"/>
              <a:t>(</a:t>
            </a:r>
            <a:r>
              <a:rPr lang="en-GB" dirty="0" err="1" smtClean="0"/>
              <a:t>savedInstanceState</a:t>
            </a:r>
            <a:r>
              <a:rPr lang="en-GB" dirty="0"/>
              <a:t>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err="1" smtClean="0"/>
              <a:t>setContentView</a:t>
            </a:r>
            <a:r>
              <a:rPr lang="en-GB" dirty="0" smtClean="0"/>
              <a:t>(</a:t>
            </a:r>
            <a:r>
              <a:rPr lang="en-GB" dirty="0" err="1" smtClean="0"/>
              <a:t>R.layout.activity_main</a:t>
            </a:r>
            <a:r>
              <a:rPr lang="en-GB" dirty="0"/>
              <a:t>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b="1" dirty="0" err="1" smtClean="0">
                <a:solidFill>
                  <a:srgbClr val="0070C0"/>
                </a:solidFill>
              </a:rPr>
              <a:t>setButtonClickListener</a:t>
            </a:r>
            <a:r>
              <a:rPr lang="en-GB" b="1" dirty="0">
                <a:solidFill>
                  <a:srgbClr val="0070C0"/>
                </a:solidFill>
              </a:rPr>
              <a:t>(); 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}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b="1" dirty="0" smtClean="0">
                <a:solidFill>
                  <a:srgbClr val="0070C0"/>
                </a:solidFill>
              </a:rPr>
              <a:t>private </a:t>
            </a:r>
            <a:r>
              <a:rPr lang="en-GB" b="1" dirty="0">
                <a:solidFill>
                  <a:srgbClr val="0070C0"/>
                </a:solidFill>
              </a:rPr>
              <a:t>void </a:t>
            </a:r>
            <a:r>
              <a:rPr lang="en-GB" b="1" dirty="0" err="1">
                <a:solidFill>
                  <a:srgbClr val="0070C0"/>
                </a:solidFill>
              </a:rPr>
              <a:t>setButtonClickListener</a:t>
            </a:r>
            <a:r>
              <a:rPr lang="en-GB" b="1" dirty="0">
                <a:solidFill>
                  <a:srgbClr val="0070C0"/>
                </a:solidFill>
              </a:rPr>
              <a:t>() </a:t>
            </a:r>
            <a:r>
              <a:rPr lang="en-GB" dirty="0"/>
              <a:t>{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Button</a:t>
            </a:r>
            <a:r>
              <a:rPr lang="en-GB" dirty="0" smtClean="0"/>
              <a:t> </a:t>
            </a:r>
            <a:r>
              <a:rPr lang="en-GB" dirty="0" err="1"/>
              <a:t>toggleButton</a:t>
            </a:r>
            <a:r>
              <a:rPr lang="en-GB" dirty="0"/>
              <a:t> = (</a:t>
            </a:r>
            <a:r>
              <a:rPr lang="en-GB" dirty="0">
                <a:solidFill>
                  <a:srgbClr val="FF0000"/>
                </a:solidFill>
              </a:rPr>
              <a:t>Button</a:t>
            </a:r>
            <a:r>
              <a:rPr lang="en-GB" dirty="0"/>
              <a:t>)</a:t>
            </a:r>
            <a:r>
              <a:rPr lang="en-GB" dirty="0" err="1"/>
              <a:t>findViewById</a:t>
            </a:r>
            <a:r>
              <a:rPr lang="en-GB" dirty="0"/>
              <a:t>(</a:t>
            </a:r>
            <a:r>
              <a:rPr lang="en-GB" dirty="0" err="1"/>
              <a:t>R.id.toggleButton</a:t>
            </a:r>
            <a:r>
              <a:rPr lang="en-GB" dirty="0"/>
              <a:t>);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err="1" smtClean="0"/>
              <a:t>toggleButton.</a:t>
            </a:r>
            <a:r>
              <a:rPr lang="en-GB" dirty="0" err="1" smtClean="0">
                <a:solidFill>
                  <a:srgbClr val="FF0000"/>
                </a:solidFill>
              </a:rPr>
              <a:t>setOnClickListener</a:t>
            </a:r>
            <a:r>
              <a:rPr lang="en-GB" dirty="0" smtClean="0"/>
              <a:t>(new </a:t>
            </a:r>
            <a:r>
              <a:rPr lang="en-GB" dirty="0" err="1">
                <a:solidFill>
                  <a:srgbClr val="FF0000"/>
                </a:solidFill>
              </a:rPr>
              <a:t>View</a:t>
            </a:r>
            <a:r>
              <a:rPr lang="en-GB" dirty="0" err="1"/>
              <a:t>.OnClickListener</a:t>
            </a:r>
            <a:r>
              <a:rPr lang="en-GB" dirty="0"/>
              <a:t>() 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	public </a:t>
            </a:r>
            <a:r>
              <a:rPr lang="en-GB" dirty="0"/>
              <a:t>void </a:t>
            </a:r>
            <a:r>
              <a:rPr lang="en-GB" dirty="0" err="1"/>
              <a:t>onClick</a:t>
            </a:r>
            <a:r>
              <a:rPr lang="en-GB" dirty="0">
                <a:solidFill>
                  <a:srgbClr val="FF0000"/>
                </a:solidFill>
              </a:rPr>
              <a:t>(View </a:t>
            </a:r>
            <a:r>
              <a:rPr lang="en-GB" dirty="0"/>
              <a:t>v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		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>
                <a:solidFill>
                  <a:srgbClr val="00B050"/>
                </a:solidFill>
              </a:rPr>
              <a:t>TODO Auto-generated method stub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		}</a:t>
            </a:r>
            <a:endParaRPr lang="en-GB" dirty="0">
              <a:solidFill>
                <a:srgbClr val="FF0000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	}); </a:t>
            </a:r>
            <a:endParaRPr lang="en-GB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}</a:t>
            </a:r>
            <a:endParaRPr lang="en-GB" sz="2100" dirty="0" smtClean="0"/>
          </a:p>
        </p:txBody>
      </p:sp>
    </p:spTree>
    <p:extLst>
      <p:ext uri="{BB962C8B-B14F-4D97-AF65-F5344CB8AC3E}">
        <p14:creationId xmlns:p14="http://schemas.microsoft.com/office/powerpoint/2010/main" val="35613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skymet</a:t>
            </a:r>
            <a:r>
              <a:rPr lang="en-GB" dirty="0" smtClean="0"/>
              <a:t>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3859490" cy="1600200"/>
          </a:xfrm>
        </p:spPr>
        <p:txBody>
          <a:bodyPr>
            <a:normAutofit/>
          </a:bodyPr>
          <a:lstStyle/>
          <a:p>
            <a:r>
              <a:rPr lang="en-GB" dirty="0" smtClean="0"/>
              <a:t>To provide both current and forecasted weather for a user-specified location.</a:t>
            </a:r>
          </a:p>
          <a:p>
            <a:endParaRPr lang="en-GB" sz="2400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66" y="2682621"/>
            <a:ext cx="2642577" cy="379133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97" y="2706684"/>
            <a:ext cx="2658619" cy="3767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-5400000">
            <a:off x="1325723" y="45641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current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-5400000">
            <a:off x="4510737" y="45641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forecasted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Access android ringer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79520"/>
            <a:ext cx="3200400" cy="365760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105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/>
              <a:t>i</a:t>
            </a:r>
            <a:r>
              <a:rPr lang="en-GB" sz="1800" dirty="0" smtClean="0"/>
              <a:t>mport </a:t>
            </a:r>
            <a:r>
              <a:rPr lang="en-GB" sz="1800" dirty="0" err="1" smtClean="0"/>
              <a:t>android.graphics.drawable.Drawable</a:t>
            </a:r>
            <a:r>
              <a:rPr lang="en-GB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</a:t>
            </a:r>
            <a:r>
              <a:rPr lang="en-GB" sz="1800" dirty="0" smtClean="0"/>
              <a:t>mport android.support.v7.app.AppCompatActivity;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import </a:t>
            </a:r>
            <a:r>
              <a:rPr lang="en-GB" sz="1800" dirty="0" err="1" smtClean="0"/>
              <a:t>android.os.Bundle</a:t>
            </a:r>
            <a:r>
              <a:rPr lang="en-GB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import </a:t>
            </a:r>
            <a:r>
              <a:rPr lang="en-GB" sz="1800" dirty="0" err="1" smtClean="0"/>
              <a:t>android.view.Menu</a:t>
            </a:r>
            <a:r>
              <a:rPr lang="en-GB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import </a:t>
            </a:r>
            <a:r>
              <a:rPr lang="en-GB" sz="1800" dirty="0" err="1" smtClean="0"/>
              <a:t>android.view.MenuItem</a:t>
            </a:r>
            <a:r>
              <a:rPr lang="en-GB" sz="1800" dirty="0" smtClean="0"/>
              <a:t>;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0070C0"/>
                </a:solidFill>
              </a:rPr>
              <a:t>import </a:t>
            </a:r>
            <a:r>
              <a:rPr lang="en-GB" sz="1800" dirty="0" err="1">
                <a:solidFill>
                  <a:srgbClr val="0070C0"/>
                </a:solidFill>
              </a:rPr>
              <a:t>android.media.AudioManager</a:t>
            </a:r>
            <a:r>
              <a:rPr lang="en-GB" sz="1800" dirty="0">
                <a:solidFill>
                  <a:srgbClr val="0070C0"/>
                </a:solidFill>
              </a:rPr>
              <a:t>;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import </a:t>
            </a:r>
            <a:r>
              <a:rPr lang="en-GB" sz="1800" dirty="0" err="1"/>
              <a:t>android.view.View</a:t>
            </a:r>
            <a:r>
              <a:rPr lang="en-GB" sz="18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import </a:t>
            </a:r>
            <a:r>
              <a:rPr lang="en-GB" sz="1800" dirty="0" err="1"/>
              <a:t>android.widget.Button</a:t>
            </a:r>
            <a:r>
              <a:rPr lang="en-GB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import </a:t>
            </a:r>
            <a:r>
              <a:rPr lang="en-GB" sz="1800" dirty="0" err="1" smtClean="0"/>
              <a:t>android.widget.ImageView</a:t>
            </a:r>
            <a:r>
              <a:rPr lang="en-GB" sz="1800" dirty="0" smtClean="0"/>
              <a:t>;</a:t>
            </a:r>
            <a:endParaRPr lang="en-GB" sz="1800" dirty="0"/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public class </a:t>
            </a:r>
            <a:r>
              <a:rPr lang="en-GB" sz="1800" dirty="0" err="1"/>
              <a:t>MainActivity</a:t>
            </a:r>
            <a:r>
              <a:rPr lang="en-GB" sz="1800" dirty="0"/>
              <a:t> extends </a:t>
            </a:r>
            <a:r>
              <a:rPr lang="en-GB" sz="1800" dirty="0" err="1" smtClean="0"/>
              <a:t>AppCompatActivity</a:t>
            </a:r>
            <a:r>
              <a:rPr lang="en-GB" sz="1800" dirty="0" smtClean="0"/>
              <a:t> </a:t>
            </a:r>
            <a:r>
              <a:rPr lang="en-GB" sz="18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private </a:t>
            </a:r>
            <a:r>
              <a:rPr lang="en-GB" sz="1800" dirty="0" err="1">
                <a:solidFill>
                  <a:srgbClr val="0070C0"/>
                </a:solidFill>
              </a:rPr>
              <a:t>AudioManager</a:t>
            </a: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err="1">
                <a:solidFill>
                  <a:srgbClr val="0070C0"/>
                </a:solidFill>
              </a:rPr>
              <a:t>mAudioManager</a:t>
            </a:r>
            <a:r>
              <a:rPr lang="en-GB" sz="1800" dirty="0">
                <a:solidFill>
                  <a:srgbClr val="0070C0"/>
                </a:solidFill>
              </a:rPr>
              <a:t>;  </a:t>
            </a:r>
            <a:endParaRPr lang="en-GB" sz="1800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smtClean="0">
                <a:solidFill>
                  <a:srgbClr val="0070C0"/>
                </a:solidFill>
              </a:rPr>
              <a:t>          private Boolean </a:t>
            </a:r>
            <a:r>
              <a:rPr lang="en-GB" sz="1800" dirty="0" err="1" smtClean="0">
                <a:solidFill>
                  <a:srgbClr val="0070C0"/>
                </a:solidFill>
              </a:rPr>
              <a:t>mPhoneIsSilent</a:t>
            </a:r>
            <a:r>
              <a:rPr lang="en-GB" sz="1800" dirty="0" smtClean="0">
                <a:solidFill>
                  <a:srgbClr val="0070C0"/>
                </a:solidFill>
              </a:rPr>
              <a:t>; </a:t>
            </a:r>
            <a:endParaRPr lang="en-GB" sz="18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	@</a:t>
            </a:r>
            <a:r>
              <a:rPr lang="en-GB" sz="1800" dirty="0"/>
              <a:t>Override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	public </a:t>
            </a:r>
            <a:r>
              <a:rPr lang="en-GB" sz="1800" dirty="0"/>
              <a:t>void </a:t>
            </a:r>
            <a:r>
              <a:rPr lang="en-GB" sz="1800" dirty="0" err="1"/>
              <a:t>onCreate</a:t>
            </a:r>
            <a:r>
              <a:rPr lang="en-GB" sz="1800" dirty="0"/>
              <a:t>(Bundle </a:t>
            </a:r>
            <a:r>
              <a:rPr lang="en-GB" sz="1800" dirty="0" err="1"/>
              <a:t>savedInstanceState</a:t>
            </a:r>
            <a:r>
              <a:rPr lang="en-GB" sz="1800" dirty="0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		</a:t>
            </a:r>
            <a:r>
              <a:rPr lang="en-GB" sz="1800" dirty="0" err="1" smtClean="0"/>
              <a:t>super.onCreate</a:t>
            </a:r>
            <a:r>
              <a:rPr lang="en-GB" sz="1800" dirty="0" smtClean="0"/>
              <a:t>(</a:t>
            </a:r>
            <a:r>
              <a:rPr lang="en-GB" sz="1800" dirty="0" err="1" smtClean="0"/>
              <a:t>savedInstanceState</a:t>
            </a:r>
            <a:r>
              <a:rPr lang="en-GB" sz="18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		</a:t>
            </a:r>
            <a:r>
              <a:rPr lang="en-GB" sz="1800" dirty="0" err="1" smtClean="0"/>
              <a:t>setContentView</a:t>
            </a:r>
            <a:r>
              <a:rPr lang="en-GB" sz="1800" dirty="0" smtClean="0"/>
              <a:t>(</a:t>
            </a:r>
            <a:r>
              <a:rPr lang="en-GB" sz="1800" dirty="0" err="1" smtClean="0"/>
              <a:t>R.layout.activity_main</a:t>
            </a:r>
            <a:r>
              <a:rPr lang="en-GB" sz="1800" dirty="0" smtClean="0"/>
              <a:t>);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8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Continued…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79520"/>
            <a:ext cx="3200400" cy="365760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824216" cy="52578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 </a:t>
            </a:r>
            <a:r>
              <a:rPr lang="en-GB" sz="1600" dirty="0" smtClean="0"/>
              <a:t>        </a:t>
            </a:r>
            <a:r>
              <a:rPr lang="en-GB" sz="1600" dirty="0" err="1" smtClean="0">
                <a:solidFill>
                  <a:srgbClr val="0070C0"/>
                </a:solidFill>
              </a:rPr>
              <a:t>mAudioManager</a:t>
            </a:r>
            <a:r>
              <a:rPr lang="en-GB" sz="1600" dirty="0" smtClean="0">
                <a:solidFill>
                  <a:srgbClr val="0070C0"/>
                </a:solidFill>
              </a:rPr>
              <a:t> </a:t>
            </a:r>
            <a:r>
              <a:rPr lang="en-GB" sz="1600" dirty="0">
                <a:solidFill>
                  <a:srgbClr val="0070C0"/>
                </a:solidFill>
              </a:rPr>
              <a:t>= </a:t>
            </a:r>
            <a:r>
              <a:rPr lang="en-GB" sz="1600" dirty="0" smtClean="0">
                <a:solidFill>
                  <a:srgbClr val="0070C0"/>
                </a:solidFill>
              </a:rPr>
              <a:t>	(</a:t>
            </a:r>
            <a:r>
              <a:rPr lang="en-GB" sz="1600" dirty="0" err="1" smtClean="0">
                <a:solidFill>
                  <a:srgbClr val="0070C0"/>
                </a:solidFill>
              </a:rPr>
              <a:t>AudioManager</a:t>
            </a:r>
            <a:r>
              <a:rPr lang="en-GB" sz="1600" dirty="0" smtClean="0">
                <a:solidFill>
                  <a:srgbClr val="0070C0"/>
                </a:solidFill>
              </a:rPr>
              <a:t>)</a:t>
            </a:r>
            <a:r>
              <a:rPr lang="en-GB" sz="1600" dirty="0" err="1" smtClean="0">
                <a:solidFill>
                  <a:srgbClr val="0070C0"/>
                </a:solidFill>
              </a:rPr>
              <a:t>getSystemService</a:t>
            </a:r>
            <a:r>
              <a:rPr lang="en-GB" sz="1600" dirty="0" smtClean="0">
                <a:solidFill>
                  <a:srgbClr val="0070C0"/>
                </a:solidFill>
              </a:rPr>
              <a:t>(AUDIO_SERVICE</a:t>
            </a:r>
            <a:r>
              <a:rPr lang="en-GB" sz="1600" dirty="0">
                <a:solidFill>
                  <a:srgbClr val="0070C0"/>
                </a:solidFill>
              </a:rPr>
              <a:t>); </a:t>
            </a:r>
            <a:endParaRPr lang="en-GB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smtClean="0">
                <a:solidFill>
                  <a:srgbClr val="0070C0"/>
                </a:solidFill>
              </a:rPr>
              <a:t>        </a:t>
            </a:r>
            <a:r>
              <a:rPr lang="en-GB" sz="1600" dirty="0" err="1" smtClean="0">
                <a:solidFill>
                  <a:srgbClr val="0070C0"/>
                </a:solidFill>
              </a:rPr>
              <a:t>checkIfPhoneIsSilent</a:t>
            </a:r>
            <a:r>
              <a:rPr lang="en-GB" sz="1600" dirty="0" smtClean="0">
                <a:solidFill>
                  <a:srgbClr val="0070C0"/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smtClean="0">
                <a:solidFill>
                  <a:srgbClr val="0070C0"/>
                </a:solidFill>
              </a:rPr>
              <a:t>        </a:t>
            </a:r>
            <a:r>
              <a:rPr lang="en-GB" sz="1600" dirty="0" err="1" smtClean="0">
                <a:solidFill>
                  <a:srgbClr val="0070C0"/>
                </a:solidFill>
              </a:rPr>
              <a:t>setButtonClickListener</a:t>
            </a:r>
            <a:r>
              <a:rPr lang="en-GB" sz="1600" dirty="0" smtClean="0">
                <a:solidFill>
                  <a:srgbClr val="0070C0"/>
                </a:solidFill>
              </a:rPr>
              <a:t>(); </a:t>
            </a:r>
            <a:endParaRPr lang="en-GB" sz="1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  } 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private void </a:t>
            </a:r>
            <a:r>
              <a:rPr lang="en-GB" sz="1600" dirty="0" err="1"/>
              <a:t>setButtonClickListener</a:t>
            </a:r>
            <a:r>
              <a:rPr lang="en-GB" sz="1600" dirty="0"/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Button </a:t>
            </a:r>
            <a:r>
              <a:rPr lang="en-GB" sz="1600" dirty="0" err="1"/>
              <a:t>toggleButton</a:t>
            </a:r>
            <a:r>
              <a:rPr lang="en-GB" sz="1600" dirty="0"/>
              <a:t> =  </a:t>
            </a:r>
            <a:r>
              <a:rPr lang="en-GB" sz="1600" dirty="0" smtClean="0"/>
              <a:t>(</a:t>
            </a:r>
            <a:r>
              <a:rPr lang="en-GB" sz="1600" dirty="0"/>
              <a:t>Button</a:t>
            </a:r>
            <a:r>
              <a:rPr lang="en-GB" sz="1600" dirty="0" smtClean="0"/>
              <a:t>) </a:t>
            </a:r>
            <a:r>
              <a:rPr lang="en-GB" sz="1600" dirty="0" err="1" smtClean="0"/>
              <a:t>findViewById</a:t>
            </a:r>
            <a:r>
              <a:rPr lang="en-GB" sz="1600" dirty="0" smtClean="0"/>
              <a:t>(</a:t>
            </a:r>
            <a:r>
              <a:rPr lang="en-GB" sz="1600" dirty="0" err="1" smtClean="0"/>
              <a:t>R.id.toggleButton</a:t>
            </a:r>
            <a:r>
              <a:rPr lang="en-GB" sz="1600" dirty="0"/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</a:t>
            </a:r>
            <a:r>
              <a:rPr lang="en-GB" sz="1600" dirty="0" err="1" smtClean="0"/>
              <a:t>toggleButton.setOnClickListener</a:t>
            </a:r>
            <a:r>
              <a:rPr lang="en-GB" sz="1600" dirty="0" smtClean="0"/>
              <a:t>(new 	</a:t>
            </a:r>
            <a:r>
              <a:rPr lang="en-GB" sz="1600" dirty="0" err="1" smtClean="0"/>
              <a:t>View.OnClickListener</a:t>
            </a:r>
            <a:r>
              <a:rPr lang="en-GB" sz="1600" dirty="0"/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	public </a:t>
            </a:r>
            <a:r>
              <a:rPr lang="en-GB" sz="1600" dirty="0"/>
              <a:t>void </a:t>
            </a:r>
            <a:r>
              <a:rPr lang="en-GB" sz="1600" dirty="0" err="1"/>
              <a:t>onClick</a:t>
            </a:r>
            <a:r>
              <a:rPr lang="en-GB" sz="1600" dirty="0"/>
              <a:t>(View v) {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	</a:t>
            </a:r>
            <a:r>
              <a:rPr lang="en-GB" sz="1600" dirty="0" smtClean="0">
                <a:solidFill>
                  <a:srgbClr val="00B050"/>
                </a:solidFill>
              </a:rPr>
              <a:t>// See the code to be added</a:t>
            </a: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	}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	});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 </a:t>
            </a:r>
            <a:r>
              <a:rPr lang="en-GB" sz="1600" dirty="0" smtClean="0"/>
              <a:t>  }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4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Explanations…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7696200" cy="5029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Import statement</a:t>
            </a:r>
            <a:r>
              <a:rPr lang="en-GB" dirty="0" smtClean="0"/>
              <a:t>: bring in the </a:t>
            </a:r>
            <a:r>
              <a:rPr lang="en-GB" dirty="0" err="1" smtClean="0"/>
              <a:t>AudioManager</a:t>
            </a:r>
            <a:r>
              <a:rPr lang="en-GB" dirty="0" smtClean="0"/>
              <a:t>.</a:t>
            </a:r>
          </a:p>
          <a:p>
            <a:r>
              <a:rPr lang="en-GB" dirty="0">
                <a:solidFill>
                  <a:srgbClr val="0070C0"/>
                </a:solidFill>
              </a:rPr>
              <a:t>p</a:t>
            </a:r>
            <a:r>
              <a:rPr lang="en-GB" dirty="0" smtClean="0">
                <a:solidFill>
                  <a:srgbClr val="0070C0"/>
                </a:solidFill>
              </a:rPr>
              <a:t>rivate </a:t>
            </a:r>
            <a:r>
              <a:rPr lang="en-GB" dirty="0" err="1" smtClean="0">
                <a:solidFill>
                  <a:srgbClr val="0070C0"/>
                </a:solidFill>
              </a:rPr>
              <a:t>AudioManager</a:t>
            </a:r>
            <a:r>
              <a:rPr lang="en-GB" dirty="0" smtClean="0"/>
              <a:t>: access to it in other parts of the activity.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mAudioManager</a:t>
            </a:r>
            <a:r>
              <a:rPr lang="en-GB" dirty="0" smtClean="0"/>
              <a:t>: to get service from the base Activity </a:t>
            </a:r>
            <a:r>
              <a:rPr lang="en-GB" dirty="0" err="1" smtClean="0"/>
              <a:t>getSystemService</a:t>
            </a:r>
            <a:r>
              <a:rPr lang="en-GB" dirty="0" smtClean="0"/>
              <a:t>() method, e.g. </a:t>
            </a:r>
            <a:r>
              <a:rPr lang="en-GB" dirty="0" err="1" smtClean="0"/>
              <a:t>setRingerMode</a:t>
            </a:r>
            <a:r>
              <a:rPr lang="en-GB" dirty="0" smtClean="0"/>
              <a:t>() for vibrate/normal/silent.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Event handler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79520"/>
            <a:ext cx="3200400" cy="365760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void </a:t>
            </a:r>
            <a:r>
              <a:rPr lang="en-GB" dirty="0" err="1"/>
              <a:t>onClick</a:t>
            </a:r>
            <a:r>
              <a:rPr lang="en-GB" dirty="0"/>
              <a:t>(View v)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if (</a:t>
            </a:r>
            <a:r>
              <a:rPr lang="en-GB" dirty="0" err="1"/>
              <a:t>mPhoneIsSilent</a:t>
            </a:r>
            <a:r>
              <a:rPr lang="en-GB" dirty="0"/>
              <a:t>) { 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// Change back to normal mode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mAudioManager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.</a:t>
            </a:r>
            <a:r>
              <a:rPr lang="en-GB" dirty="0" err="1"/>
              <a:t>setRingerMode</a:t>
            </a:r>
            <a:r>
              <a:rPr lang="en-GB" dirty="0"/>
              <a:t>(</a:t>
            </a:r>
            <a:r>
              <a:rPr lang="en-GB" dirty="0" err="1"/>
              <a:t>AudioManager.</a:t>
            </a:r>
            <a:r>
              <a:rPr lang="en-GB" i="1" dirty="0" err="1"/>
              <a:t>RINGER_MODE_NORMAL</a:t>
            </a:r>
            <a:r>
              <a:rPr lang="en-GB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mPhoneIsSilent</a:t>
            </a:r>
            <a:r>
              <a:rPr lang="en-GB" dirty="0"/>
              <a:t> = false;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} else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// Change to silent mode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mAudioManager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.</a:t>
            </a:r>
            <a:r>
              <a:rPr lang="en-GB" dirty="0" err="1"/>
              <a:t>setRingerMode</a:t>
            </a:r>
            <a:r>
              <a:rPr lang="en-GB" dirty="0"/>
              <a:t>(</a:t>
            </a:r>
            <a:r>
              <a:rPr lang="en-GB" dirty="0" err="1"/>
              <a:t>AudioManager.</a:t>
            </a:r>
            <a:r>
              <a:rPr lang="en-GB" i="1" dirty="0" err="1"/>
              <a:t>RINGER_MODE_SILENT</a:t>
            </a:r>
            <a:r>
              <a:rPr lang="en-GB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mPhoneIsSilent</a:t>
            </a:r>
            <a:r>
              <a:rPr lang="en-GB" dirty="0"/>
              <a:t> = true;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// Now toggle the UI again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toggleUi</a:t>
            </a:r>
            <a:r>
              <a:rPr lang="en-GB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6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Event handler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7976616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private void </a:t>
            </a:r>
            <a:r>
              <a:rPr lang="en-GB" dirty="0" err="1"/>
              <a:t>checkIfPhoneIsSilent</a:t>
            </a:r>
            <a:r>
              <a:rPr lang="en-GB" dirty="0"/>
              <a:t>() { 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ringerMode</a:t>
            </a:r>
            <a:r>
              <a:rPr lang="en-GB" dirty="0"/>
              <a:t> = </a:t>
            </a:r>
            <a:r>
              <a:rPr lang="en-GB" dirty="0" err="1"/>
              <a:t>mAudioManager.getRingerMode</a:t>
            </a:r>
            <a:r>
              <a:rPr lang="en-GB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if (</a:t>
            </a:r>
            <a:r>
              <a:rPr lang="en-GB" dirty="0" err="1"/>
              <a:t>ringerMode</a:t>
            </a:r>
            <a:r>
              <a:rPr lang="en-GB" dirty="0"/>
              <a:t> == </a:t>
            </a:r>
            <a:r>
              <a:rPr lang="en-GB" dirty="0" smtClean="0"/>
              <a:t>	</a:t>
            </a:r>
            <a:r>
              <a:rPr lang="en-GB" dirty="0" err="1" smtClean="0"/>
              <a:t>AudioManager.</a:t>
            </a:r>
            <a:r>
              <a:rPr lang="en-GB" i="1" dirty="0" err="1" smtClean="0"/>
              <a:t>RINGER_MODE_SILENT</a:t>
            </a:r>
            <a:r>
              <a:rPr lang="en-GB" i="1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mPhoneIsSilent</a:t>
            </a:r>
            <a:r>
              <a:rPr lang="en-GB" dirty="0" smtClean="0"/>
              <a:t> </a:t>
            </a:r>
            <a:r>
              <a:rPr lang="en-GB" dirty="0"/>
              <a:t>= true;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 else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mPhoneIsSilent</a:t>
            </a:r>
            <a:r>
              <a:rPr lang="en-GB" dirty="0" smtClean="0"/>
              <a:t> </a:t>
            </a:r>
            <a:r>
              <a:rPr lang="en-GB" dirty="0"/>
              <a:t>= false;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}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/**Toggles </a:t>
            </a:r>
            <a:r>
              <a:rPr lang="en-GB" dirty="0">
                <a:solidFill>
                  <a:srgbClr val="00B050"/>
                </a:solidFill>
              </a:rPr>
              <a:t>the UI images from silent to normal and vice </a:t>
            </a:r>
            <a:r>
              <a:rPr lang="en-GB" dirty="0" smtClean="0">
                <a:solidFill>
                  <a:srgbClr val="00B050"/>
                </a:solidFill>
              </a:rPr>
              <a:t>versa  </a:t>
            </a:r>
            <a:r>
              <a:rPr lang="en-GB" dirty="0">
                <a:solidFill>
                  <a:srgbClr val="00B050"/>
                </a:solidFill>
              </a:rPr>
              <a:t>*/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private void </a:t>
            </a:r>
            <a:r>
              <a:rPr lang="en-GB" dirty="0" err="1"/>
              <a:t>toggleUi</a:t>
            </a:r>
            <a:r>
              <a:rPr lang="en-GB" dirty="0"/>
              <a:t>() { 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ImageView</a:t>
            </a:r>
            <a:r>
              <a:rPr lang="en-GB" dirty="0" smtClean="0"/>
              <a:t> </a:t>
            </a:r>
            <a:r>
              <a:rPr lang="en-GB" dirty="0" err="1"/>
              <a:t>imageView</a:t>
            </a:r>
            <a:r>
              <a:rPr lang="en-GB" dirty="0"/>
              <a:t> = (</a:t>
            </a:r>
            <a:r>
              <a:rPr lang="en-GB" dirty="0" err="1"/>
              <a:t>ImageView</a:t>
            </a:r>
            <a:r>
              <a:rPr lang="en-GB" dirty="0"/>
              <a:t>) </a:t>
            </a:r>
            <a:r>
              <a:rPr lang="en-GB" dirty="0" smtClean="0"/>
              <a:t>	</a:t>
            </a:r>
            <a:r>
              <a:rPr lang="en-GB" dirty="0" err="1" smtClean="0"/>
              <a:t>findViewById</a:t>
            </a:r>
            <a:r>
              <a:rPr lang="en-GB" dirty="0" smtClean="0"/>
              <a:t>(</a:t>
            </a:r>
            <a:r>
              <a:rPr lang="en-GB" dirty="0" err="1" smtClean="0"/>
              <a:t>R.id.</a:t>
            </a:r>
            <a:r>
              <a:rPr lang="en-GB" i="1" dirty="0" err="1" smtClean="0"/>
              <a:t>phone_icon</a:t>
            </a:r>
            <a:r>
              <a:rPr lang="en-GB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Drawable</a:t>
            </a:r>
            <a:r>
              <a:rPr lang="en-GB" dirty="0" smtClean="0"/>
              <a:t> </a:t>
            </a:r>
            <a:r>
              <a:rPr lang="en-GB" dirty="0" err="1"/>
              <a:t>newPhoneImage</a:t>
            </a:r>
            <a:r>
              <a:rPr lang="en-GB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if </a:t>
            </a:r>
            <a:r>
              <a:rPr lang="en-GB" dirty="0"/>
              <a:t>(</a:t>
            </a:r>
            <a:r>
              <a:rPr lang="en-GB" dirty="0" err="1"/>
              <a:t>mPhoneIsSilent</a:t>
            </a:r>
            <a:r>
              <a:rPr lang="en-GB" dirty="0"/>
              <a:t>) </a:t>
            </a:r>
            <a:r>
              <a:rPr lang="en-GB" dirty="0" smtClean="0"/>
              <a:t>{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Event handler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7696200" cy="5029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   	</a:t>
            </a:r>
            <a:r>
              <a:rPr lang="en-GB" dirty="0" err="1" smtClean="0"/>
              <a:t>newPhoneImage</a:t>
            </a:r>
            <a:r>
              <a:rPr lang="en-GB" dirty="0" smtClean="0"/>
              <a:t> </a:t>
            </a:r>
            <a:r>
              <a:rPr lang="en-GB" dirty="0"/>
              <a:t>=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getResources</a:t>
            </a:r>
            <a:r>
              <a:rPr lang="en-GB" dirty="0"/>
              <a:t>().</a:t>
            </a:r>
            <a:r>
              <a:rPr lang="en-GB" dirty="0" err="1" smtClean="0"/>
              <a:t>getDrawable</a:t>
            </a:r>
            <a:r>
              <a:rPr lang="en-GB" dirty="0" smtClean="0"/>
              <a:t>(</a:t>
            </a:r>
            <a:r>
              <a:rPr lang="en-GB" dirty="0" err="1" smtClean="0"/>
              <a:t>R.drawable.</a:t>
            </a:r>
            <a:r>
              <a:rPr lang="en-GB" i="1" dirty="0" err="1" smtClean="0"/>
              <a:t>phone_off</a:t>
            </a:r>
            <a:r>
              <a:rPr lang="en-GB" i="1" dirty="0" smtClean="0"/>
              <a:t>);</a:t>
            </a:r>
            <a:endParaRPr lang="en-GB" i="1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 else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newPhoneImage</a:t>
            </a:r>
            <a:r>
              <a:rPr lang="en-GB" dirty="0" smtClean="0"/>
              <a:t> </a:t>
            </a:r>
            <a:r>
              <a:rPr lang="en-GB" dirty="0"/>
              <a:t>=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</a:t>
            </a:r>
            <a:r>
              <a:rPr lang="en-GB" dirty="0" err="1" smtClean="0"/>
              <a:t>getResources</a:t>
            </a:r>
            <a:r>
              <a:rPr lang="en-GB" dirty="0"/>
              <a:t>().</a:t>
            </a:r>
            <a:r>
              <a:rPr lang="en-GB" dirty="0" err="1"/>
              <a:t>getDrawable</a:t>
            </a:r>
            <a:r>
              <a:rPr lang="en-GB" dirty="0"/>
              <a:t>(</a:t>
            </a:r>
            <a:r>
              <a:rPr lang="en-GB" dirty="0" err="1"/>
              <a:t>R.drawable.</a:t>
            </a:r>
            <a:r>
              <a:rPr lang="en-GB" i="1" dirty="0" err="1"/>
              <a:t>phone_on</a:t>
            </a:r>
            <a:r>
              <a:rPr lang="en-GB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err="1"/>
              <a:t>imageView.setImageDrawable</a:t>
            </a:r>
            <a:r>
              <a:rPr lang="en-GB" dirty="0"/>
              <a:t>(</a:t>
            </a:r>
            <a:r>
              <a:rPr lang="en-GB" dirty="0" err="1"/>
              <a:t>newPhoneImage</a:t>
            </a:r>
            <a:r>
              <a:rPr lang="en-GB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@Override 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protected void </a:t>
            </a:r>
            <a:r>
              <a:rPr lang="en-GB" dirty="0" err="1"/>
              <a:t>onResume</a:t>
            </a:r>
            <a:r>
              <a:rPr lang="en-GB" dirty="0"/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  </a:t>
            </a:r>
            <a:r>
              <a:rPr lang="en-GB" dirty="0" err="1" smtClean="0"/>
              <a:t>super.onResume</a:t>
            </a:r>
            <a:r>
              <a:rPr lang="en-GB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  </a:t>
            </a:r>
            <a:r>
              <a:rPr lang="en-GB" dirty="0" err="1" smtClean="0"/>
              <a:t>checkIfPhoneIsSilent</a:t>
            </a:r>
            <a:r>
              <a:rPr lang="en-GB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  </a:t>
            </a:r>
            <a:r>
              <a:rPr lang="en-GB" dirty="0" err="1" smtClean="0"/>
              <a:t>toggleUi</a:t>
            </a:r>
            <a:r>
              <a:rPr lang="en-GB" dirty="0"/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935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Activity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Event handler </a:t>
            </a:r>
          </a:p>
          <a:p>
            <a:r>
              <a:rPr lang="en-GB" dirty="0" smtClean="0"/>
              <a:t>Summary </a:t>
            </a:r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Described Android activity’s life cycle.</a:t>
            </a:r>
          </a:p>
          <a:p>
            <a:r>
              <a:rPr lang="en-GB" dirty="0" smtClean="0"/>
              <a:t>Created a working silent toggle mode app using a button to control.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Activity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Event handler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To create a home-screen widget app.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7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3478490" cy="5026152"/>
          </a:xfrm>
        </p:spPr>
        <p:txBody>
          <a:bodyPr>
            <a:normAutofit/>
          </a:bodyPr>
          <a:lstStyle/>
          <a:p>
            <a:r>
              <a:rPr lang="en-GB" dirty="0" smtClean="0"/>
              <a:t>Event handler </a:t>
            </a:r>
          </a:p>
          <a:p>
            <a:r>
              <a:rPr lang="en-GB" dirty="0" smtClean="0"/>
              <a:t>Layout of the application </a:t>
            </a:r>
          </a:p>
          <a:p>
            <a:pPr lvl="1"/>
            <a:r>
              <a:rPr lang="en-GB" sz="2400" dirty="0" err="1" smtClean="0"/>
              <a:t>LinearLayout</a:t>
            </a:r>
            <a:r>
              <a:rPr lang="en-GB" sz="2400" dirty="0" smtClean="0"/>
              <a:t>?</a:t>
            </a:r>
          </a:p>
          <a:p>
            <a:pPr lvl="1"/>
            <a:r>
              <a:rPr lang="en-GB" sz="2400" dirty="0" smtClean="0"/>
              <a:t>Button?</a:t>
            </a:r>
          </a:p>
          <a:p>
            <a:pPr lvl="1"/>
            <a:r>
              <a:rPr lang="en-GB" sz="2400" dirty="0" err="1" smtClean="0"/>
              <a:t>TextView</a:t>
            </a:r>
            <a:r>
              <a:rPr lang="en-GB" sz="2400" dirty="0" smtClean="0"/>
              <a:t>?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89886"/>
            <a:ext cx="3915893" cy="53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Activity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Event handler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7924800" cy="5181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Question to be answered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dirty="0" smtClean="0"/>
              <a:t>What is Android activity?</a:t>
            </a:r>
          </a:p>
          <a:p>
            <a:r>
              <a:rPr lang="en-GB" dirty="0" smtClean="0"/>
              <a:t>Can you describe Android activity’s life cycle?</a:t>
            </a:r>
          </a:p>
          <a:p>
            <a:r>
              <a:rPr lang="en-GB" dirty="0" smtClean="0"/>
              <a:t>How do you set up </a:t>
            </a:r>
            <a:r>
              <a:rPr lang="en-GB" dirty="0" err="1" smtClean="0"/>
              <a:t>ClickListener</a:t>
            </a:r>
            <a:r>
              <a:rPr lang="en-GB" dirty="0" smtClean="0"/>
              <a:t> and Click methods?</a:t>
            </a:r>
          </a:p>
          <a:p>
            <a:r>
              <a:rPr lang="en-GB" dirty="0" smtClean="0"/>
              <a:t>How can you check if the phone is silent or not?</a:t>
            </a:r>
          </a:p>
          <a:p>
            <a:r>
              <a:rPr lang="en-GB" dirty="0" smtClean="0"/>
              <a:t>How to make toggle services for the app?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when “hello world” app is created…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:Android studio new project activit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12580"/>
            <a:ext cx="6324600" cy="55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n-GB" dirty="0" smtClean="0"/>
              <a:t>Activity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Event handler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Activities – basics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activity is a single and focused thing that a user can do, e.g. </a:t>
            </a:r>
            <a:r>
              <a:rPr lang="en-US" altLang="zh-CN" dirty="0" smtClean="0">
                <a:solidFill>
                  <a:srgbClr val="FF0000"/>
                </a:solidFill>
              </a:rPr>
              <a:t>change images or turn off audio. </a:t>
            </a:r>
          </a:p>
          <a:p>
            <a:r>
              <a:rPr lang="en-US" altLang="zh-CN" dirty="0" smtClean="0"/>
              <a:t>An Android application may consist of many activities.</a:t>
            </a:r>
          </a:p>
          <a:p>
            <a:r>
              <a:rPr lang="en-US" altLang="zh-CN" dirty="0" smtClean="0"/>
              <a:t>Each activity is implemented as an implementation of the </a:t>
            </a:r>
            <a:r>
              <a:rPr lang="en-US" altLang="zh-CN" i="1" dirty="0" smtClean="0"/>
              <a:t>Activity</a:t>
            </a:r>
            <a:r>
              <a:rPr lang="en-US" altLang="zh-CN" dirty="0" smtClean="0"/>
              <a:t> base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activity’s life cycle of an android app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A42B3-A31A-4F2F-819A-3319655A9DCC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1"/>
            <a:ext cx="6019800" cy="56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8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Key stages/steps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A42B3-A31A-4F2F-819A-3319655A9DCC}" type="datetime1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543800" cy="50261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entire lifetime</a:t>
            </a:r>
            <a:r>
              <a:rPr lang="en-US" dirty="0" smtClean="0"/>
              <a:t>: put on global set-up in </a:t>
            </a:r>
            <a:r>
              <a:rPr lang="en-US" dirty="0" err="1" smtClean="0">
                <a:solidFill>
                  <a:srgbClr val="FF0000"/>
                </a:solidFill>
              </a:rPr>
              <a:t>onCreate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releases all remaining recourses in </a:t>
            </a:r>
            <a:r>
              <a:rPr lang="en-US" dirty="0" err="1" smtClean="0">
                <a:solidFill>
                  <a:srgbClr val="FF0000"/>
                </a:solidFill>
              </a:rPr>
              <a:t>onDestroy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 visible lifetime</a:t>
            </a:r>
            <a:r>
              <a:rPr lang="en-US" dirty="0" smtClean="0"/>
              <a:t>: the user can see the activity between </a:t>
            </a:r>
            <a:r>
              <a:rPr lang="en-US" dirty="0" err="1" smtClean="0">
                <a:solidFill>
                  <a:srgbClr val="FF0000"/>
                </a:solidFill>
              </a:rPr>
              <a:t>onStart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onStop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methods.</a:t>
            </a:r>
          </a:p>
          <a:p>
            <a:r>
              <a:rPr lang="en-US" b="1" dirty="0" smtClean="0"/>
              <a:t>The foreground lifetime</a:t>
            </a:r>
            <a:r>
              <a:rPr lang="en-US" dirty="0" smtClean="0"/>
              <a:t>: between </a:t>
            </a:r>
            <a:r>
              <a:rPr lang="en-US" dirty="0" err="1" smtClean="0">
                <a:solidFill>
                  <a:srgbClr val="FF0000"/>
                </a:solidFill>
              </a:rPr>
              <a:t>onResume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onPause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, the activity is interacting with the user in front of other activities.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9BA226-7308-4B4A-9D99-DD99A6C43145}"/>
</file>

<file path=customXml/itemProps2.xml><?xml version="1.0" encoding="utf-8"?>
<ds:datastoreItem xmlns:ds="http://schemas.openxmlformats.org/officeDocument/2006/customXml" ds:itemID="{BE775360-DC13-49F4-8AD1-30A1EBF4B9F4}"/>
</file>

<file path=customXml/itemProps3.xml><?xml version="1.0" encoding="utf-8"?>
<ds:datastoreItem xmlns:ds="http://schemas.openxmlformats.org/officeDocument/2006/customXml" ds:itemID="{283E0FC9-1082-468B-B292-F171961B2ADC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4279</TotalTime>
  <Words>986</Words>
  <Application>Microsoft Office PowerPoint</Application>
  <PresentationFormat>On-screen Show (4:3)</PresentationFormat>
  <Paragraphs>315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宋体</vt:lpstr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“skymet” application </vt:lpstr>
      <vt:lpstr>What we discussed in the last lecture?</vt:lpstr>
      <vt:lpstr>Question to be answered </vt:lpstr>
      <vt:lpstr>when “hello world” app is created…</vt:lpstr>
      <vt:lpstr>Content outline</vt:lpstr>
      <vt:lpstr>Activities – basics  </vt:lpstr>
      <vt:lpstr>activity’s life cycle of an android app </vt:lpstr>
      <vt:lpstr>Key stages/steps </vt:lpstr>
      <vt:lpstr>To Create first activity </vt:lpstr>
      <vt:lpstr>Explanations to the code</vt:lpstr>
      <vt:lpstr>To allow android to display the ui</vt:lpstr>
      <vt:lpstr>Content outline</vt:lpstr>
      <vt:lpstr>Handling user input</vt:lpstr>
      <vt:lpstr>Writing our event handler </vt:lpstr>
      <vt:lpstr>Start making event handler </vt:lpstr>
      <vt:lpstr>Continued…</vt:lpstr>
      <vt:lpstr>What we see…</vt:lpstr>
      <vt:lpstr>Event handler registration </vt:lpstr>
      <vt:lpstr>Access android ringer</vt:lpstr>
      <vt:lpstr>Continued…</vt:lpstr>
      <vt:lpstr>Explanations…</vt:lpstr>
      <vt:lpstr>Event handler </vt:lpstr>
      <vt:lpstr>Event handler </vt:lpstr>
      <vt:lpstr>Event handler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283</cp:revision>
  <cp:lastPrinted>2015-02-16T10:09:31Z</cp:lastPrinted>
  <dcterms:created xsi:type="dcterms:W3CDTF">2006-08-16T00:00:00Z</dcterms:created>
  <dcterms:modified xsi:type="dcterms:W3CDTF">2016-02-14T20:59:22Z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