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4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26"/>
  </p:notesMasterIdLst>
  <p:sldIdLst>
    <p:sldId id="256" r:id="rId2"/>
    <p:sldId id="306" r:id="rId3"/>
    <p:sldId id="363" r:id="rId4"/>
    <p:sldId id="362" r:id="rId5"/>
    <p:sldId id="293" r:id="rId6"/>
    <p:sldId id="335" r:id="rId7"/>
    <p:sldId id="360" r:id="rId8"/>
    <p:sldId id="359" r:id="rId9"/>
    <p:sldId id="349" r:id="rId10"/>
    <p:sldId id="270" r:id="rId11"/>
    <p:sldId id="308" r:id="rId12"/>
    <p:sldId id="357" r:id="rId13"/>
    <p:sldId id="289" r:id="rId14"/>
    <p:sldId id="344" r:id="rId15"/>
    <p:sldId id="346" r:id="rId16"/>
    <p:sldId id="351" r:id="rId17"/>
    <p:sldId id="361" r:id="rId18"/>
    <p:sldId id="353" r:id="rId19"/>
    <p:sldId id="358" r:id="rId20"/>
    <p:sldId id="272" r:id="rId21"/>
    <p:sldId id="347" r:id="rId22"/>
    <p:sldId id="282" r:id="rId23"/>
    <p:sldId id="348" r:id="rId24"/>
    <p:sldId id="26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682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662387-01E7-4A7A-94A7-4B446D99DC59}" type="datetimeFigureOut">
              <a:rPr lang="en-GB" smtClean="0"/>
              <a:pPr/>
              <a:t>17/01/2016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BAF89C-88CD-4998-A4CC-F949010097A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5668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B824711B-F2A8-4A1D-B1DD-B75CF88B196D}" type="datetime1">
              <a:rPr lang="en-US" smtClean="0"/>
              <a:t>1/17/2016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33F82-A0E7-445C-8B7D-88305D49DD55}" type="datetime1">
              <a:rPr lang="en-US" smtClean="0"/>
              <a:t>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B233-D1F5-4C97-8EAB-2674D5273286}" type="datetime1">
              <a:rPr lang="en-US" smtClean="0"/>
              <a:t>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071C4F0-C0E1-4510-8A25-CE5DEC2F8781}" type="datetime1">
              <a:rPr lang="en-US" smtClean="0"/>
              <a:t>1/17/2016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en-US" smtClean="0"/>
              <a:t>Queen's University Belfast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8D0C4E71-7C66-499D-BE4E-A71C5B7BE6B7}" type="datetime1">
              <a:rPr lang="en-US" smtClean="0"/>
              <a:t>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0EB24-305E-4CEC-8B11-E81EE3776E99}" type="datetime1">
              <a:rPr lang="en-US" smtClean="0"/>
              <a:t>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FCCB9-C5FB-4151-A276-411106692545}" type="datetime1">
              <a:rPr lang="en-US" smtClean="0"/>
              <a:t>1/17/2016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E79BA14-0B26-424C-8FD1-6CEFAC78F386}" type="datetime1">
              <a:rPr lang="en-US" smtClean="0"/>
              <a:t>1/17/2016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smtClean="0"/>
              <a:t>Queen's University Belfast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BB3D9-9B3F-4179-AB84-AC31732FD08D}" type="datetime1">
              <a:rPr lang="en-US" smtClean="0"/>
              <a:t>1/17/2016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A141BBD-9949-4832-B723-60976C52B23B}" type="datetime1">
              <a:rPr lang="en-US" smtClean="0"/>
              <a:t>1/17/2016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en-US" smtClean="0"/>
              <a:t>Queen's University Belfast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B791118-C922-41DD-8D02-5E854EE8530F}" type="datetime1">
              <a:rPr lang="en-US" smtClean="0"/>
              <a:t>1/17/2016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smtClean="0"/>
              <a:t>Queen's University Belfast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F25AD692-7F29-4465-9658-BF12CC0BCE45}" type="datetime1">
              <a:rPr lang="en-US" smtClean="0"/>
              <a:t>1/17/2016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training/index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3600" dirty="0" smtClean="0"/>
              <a:t>Web and mobile app development – csc3054/7054</a:t>
            </a:r>
            <a:endParaRPr lang="en-GB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486400"/>
            <a:ext cx="6019800" cy="888522"/>
          </a:xfrm>
        </p:spPr>
        <p:txBody>
          <a:bodyPr>
            <a:normAutofit/>
          </a:bodyPr>
          <a:lstStyle/>
          <a:p>
            <a:r>
              <a:rPr lang="en-GB" sz="2400" dirty="0" smtClean="0"/>
              <a:t>3.3 Home-screen widget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32038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1020762"/>
          </a:xfrm>
        </p:spPr>
        <p:txBody>
          <a:bodyPr>
            <a:normAutofit/>
          </a:bodyPr>
          <a:lstStyle/>
          <a:p>
            <a:r>
              <a:rPr lang="en-GB" dirty="0" smtClean="0"/>
              <a:t>Communicating with the app widget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676400"/>
            <a:ext cx="7772400" cy="4797552"/>
          </a:xfrm>
        </p:spPr>
        <p:txBody>
          <a:bodyPr>
            <a:normAutofit fontScale="62500" lnSpcReduction="20000"/>
          </a:bodyPr>
          <a:lstStyle/>
          <a:p>
            <a:r>
              <a:rPr lang="en-GB" sz="3800" dirty="0" smtClean="0">
                <a:solidFill>
                  <a:srgbClr val="0070C0"/>
                </a:solidFill>
              </a:rPr>
              <a:t>Type the following code into AppWidget.java:</a:t>
            </a:r>
            <a:endParaRPr lang="en-GB" sz="3800" dirty="0" smtClean="0"/>
          </a:p>
          <a:p>
            <a:endParaRPr lang="en-GB" dirty="0" smtClean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public class </a:t>
            </a:r>
            <a:r>
              <a:rPr lang="en-GB" dirty="0" err="1"/>
              <a:t>AppWidget</a:t>
            </a:r>
            <a:r>
              <a:rPr lang="en-GB" dirty="0"/>
              <a:t> extends </a:t>
            </a:r>
            <a:r>
              <a:rPr lang="en-GB" dirty="0" err="1"/>
              <a:t>AppWidgetProvider</a:t>
            </a:r>
            <a:r>
              <a:rPr lang="en-GB" dirty="0"/>
              <a:t> </a:t>
            </a:r>
            <a:r>
              <a:rPr lang="en-GB" dirty="0" smtClean="0"/>
              <a:t>{                               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	@</a:t>
            </a:r>
            <a:r>
              <a:rPr lang="en-GB" dirty="0"/>
              <a:t>Override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	public </a:t>
            </a:r>
            <a:r>
              <a:rPr lang="en-GB" dirty="0"/>
              <a:t>void </a:t>
            </a:r>
            <a:r>
              <a:rPr lang="en-GB" dirty="0" err="1"/>
              <a:t>onReceive</a:t>
            </a:r>
            <a:r>
              <a:rPr lang="en-GB" dirty="0"/>
              <a:t>(Context </a:t>
            </a:r>
            <a:r>
              <a:rPr lang="en-GB" dirty="0" err="1" smtClean="0"/>
              <a:t>ctxt</a:t>
            </a:r>
            <a:r>
              <a:rPr lang="en-GB" dirty="0" smtClean="0"/>
              <a:t>, </a:t>
            </a:r>
            <a:r>
              <a:rPr lang="en-GB" dirty="0"/>
              <a:t>Intent intent) </a:t>
            </a:r>
            <a:r>
              <a:rPr lang="en-GB" dirty="0" smtClean="0"/>
              <a:t>{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	</a:t>
            </a:r>
            <a:r>
              <a:rPr lang="en-GB" dirty="0" smtClean="0"/>
              <a:t>	if </a:t>
            </a:r>
            <a:r>
              <a:rPr lang="en-GB" dirty="0"/>
              <a:t>(</a:t>
            </a:r>
            <a:r>
              <a:rPr lang="en-GB" dirty="0" err="1"/>
              <a:t>intent.getAction</a:t>
            </a:r>
            <a:r>
              <a:rPr lang="en-GB" dirty="0"/>
              <a:t>()==null) </a:t>
            </a:r>
            <a:r>
              <a:rPr lang="en-GB" dirty="0" smtClean="0"/>
              <a:t>{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		</a:t>
            </a:r>
            <a:r>
              <a:rPr lang="en-GB" dirty="0" smtClean="0">
                <a:solidFill>
                  <a:srgbClr val="00B050"/>
                </a:solidFill>
              </a:rPr>
              <a:t>// </a:t>
            </a:r>
            <a:r>
              <a:rPr lang="en-GB" dirty="0">
                <a:solidFill>
                  <a:srgbClr val="00B050"/>
                </a:solidFill>
              </a:rPr>
              <a:t>Do Something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		} </a:t>
            </a:r>
            <a:r>
              <a:rPr lang="en-GB" dirty="0"/>
              <a:t>else { 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			</a:t>
            </a:r>
            <a:r>
              <a:rPr lang="en-GB" dirty="0" err="1" smtClean="0"/>
              <a:t>super.onReceive</a:t>
            </a:r>
            <a:r>
              <a:rPr lang="en-GB" dirty="0" smtClean="0"/>
              <a:t>(</a:t>
            </a:r>
            <a:r>
              <a:rPr lang="en-GB" dirty="0" err="1" smtClean="0"/>
              <a:t>ctxt</a:t>
            </a:r>
            <a:r>
              <a:rPr lang="en-GB" dirty="0" smtClean="0"/>
              <a:t>, </a:t>
            </a:r>
            <a:r>
              <a:rPr lang="en-GB" dirty="0"/>
              <a:t>intent); 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	}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	}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	@</a:t>
            </a:r>
            <a:r>
              <a:rPr lang="en-GB" dirty="0"/>
              <a:t>Override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	public </a:t>
            </a:r>
            <a:r>
              <a:rPr lang="en-GB" dirty="0"/>
              <a:t>void </a:t>
            </a:r>
            <a:r>
              <a:rPr lang="en-GB" dirty="0" err="1"/>
              <a:t>onUpdate</a:t>
            </a:r>
            <a:r>
              <a:rPr lang="en-GB" dirty="0"/>
              <a:t>(Context </a:t>
            </a:r>
            <a:r>
              <a:rPr lang="en-GB" dirty="0" err="1"/>
              <a:t>context</a:t>
            </a:r>
            <a:r>
              <a:rPr lang="en-GB" dirty="0"/>
              <a:t>, </a:t>
            </a:r>
            <a:r>
              <a:rPr lang="en-GB" dirty="0" err="1"/>
              <a:t>AppWidgetManager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	</a:t>
            </a:r>
            <a:r>
              <a:rPr lang="en-GB" dirty="0" err="1" smtClean="0"/>
              <a:t>appWidgetManager</a:t>
            </a:r>
            <a:r>
              <a:rPr lang="en-GB" dirty="0"/>
              <a:t>, </a:t>
            </a:r>
            <a:r>
              <a:rPr lang="en-GB" dirty="0" err="1"/>
              <a:t>int</a:t>
            </a:r>
            <a:r>
              <a:rPr lang="en-GB" dirty="0"/>
              <a:t>[] </a:t>
            </a:r>
            <a:r>
              <a:rPr lang="en-GB" dirty="0" err="1"/>
              <a:t>appWidgetIds</a:t>
            </a:r>
            <a:r>
              <a:rPr lang="en-GB" dirty="0"/>
              <a:t>) </a:t>
            </a:r>
            <a:r>
              <a:rPr lang="en-GB" dirty="0" smtClean="0"/>
              <a:t>{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	</a:t>
            </a:r>
            <a:r>
              <a:rPr lang="en-GB" dirty="0" smtClean="0">
                <a:solidFill>
                  <a:srgbClr val="00B050"/>
                </a:solidFill>
              </a:rPr>
              <a:t>// </a:t>
            </a:r>
            <a:r>
              <a:rPr lang="en-GB" dirty="0">
                <a:solidFill>
                  <a:srgbClr val="00B050"/>
                </a:solidFill>
              </a:rPr>
              <a:t>Do Something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	}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1577438-D6B0-4F53-B6C0-4DB5C124A72D}" type="datetime1">
              <a:rPr lang="en-US" smtClean="0"/>
              <a:t>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513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en-GB" dirty="0" smtClean="0"/>
              <a:t>Explanation of the code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219200"/>
            <a:ext cx="7696200" cy="4953000"/>
          </a:xfrm>
        </p:spPr>
        <p:txBody>
          <a:bodyPr>
            <a:normAutofit/>
          </a:bodyPr>
          <a:lstStyle/>
          <a:p>
            <a:r>
              <a:rPr lang="en-GB" dirty="0" smtClean="0"/>
              <a:t>Line 1: inform Android an class </a:t>
            </a:r>
            <a:r>
              <a:rPr lang="en-GB" dirty="0" err="1" smtClean="0"/>
              <a:t>AppWidgetProvider</a:t>
            </a:r>
            <a:endParaRPr lang="en-GB" dirty="0" smtClean="0"/>
          </a:p>
          <a:p>
            <a:r>
              <a:rPr lang="en-GB" dirty="0" smtClean="0"/>
              <a:t>Line 3: overrides the </a:t>
            </a:r>
            <a:r>
              <a:rPr lang="en-GB" dirty="0" err="1" smtClean="0"/>
              <a:t>onReceive</a:t>
            </a:r>
            <a:r>
              <a:rPr lang="en-GB" dirty="0" smtClean="0"/>
              <a:t>() method when a new intent is received from the </a:t>
            </a:r>
            <a:r>
              <a:rPr lang="en-GB" dirty="0" err="1" smtClean="0"/>
              <a:t>RemoteView</a:t>
            </a:r>
            <a:endParaRPr lang="en-GB" dirty="0" smtClean="0"/>
          </a:p>
          <a:p>
            <a:r>
              <a:rPr lang="en-GB" dirty="0" smtClean="0"/>
              <a:t>Line 4: check whether the intent has an action. If no action, then fire off the intent.</a:t>
            </a:r>
          </a:p>
          <a:p>
            <a:r>
              <a:rPr lang="en-GB" dirty="0" smtClean="0"/>
              <a:t>Line 6: an action was found in the Intent object so events take place.</a:t>
            </a:r>
          </a:p>
          <a:p>
            <a:r>
              <a:rPr lang="en-GB" dirty="0" smtClean="0"/>
              <a:t>Line 7: delegate the work to the super class.</a:t>
            </a:r>
          </a:p>
          <a:p>
            <a:r>
              <a:rPr lang="en-GB" dirty="0" smtClean="0"/>
              <a:t>Lines 11-12: </a:t>
            </a:r>
            <a:r>
              <a:rPr lang="en-GB" dirty="0" err="1" smtClean="0"/>
              <a:t>onUpdate</a:t>
            </a:r>
            <a:r>
              <a:rPr lang="en-GB" dirty="0" smtClean="0"/>
              <a:t>() is called to allow us to update views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8EB63F8-05A2-4C07-BD36-D4A1E03662A3}" type="datetime1">
              <a:rPr lang="en-US" smtClean="0"/>
              <a:t>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30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en-GB" dirty="0" smtClean="0"/>
              <a:t>Content outline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7467600" cy="5102352"/>
          </a:xfrm>
        </p:spPr>
        <p:txBody>
          <a:bodyPr>
            <a:normAutofit/>
          </a:bodyPr>
          <a:lstStyle/>
          <a:p>
            <a:r>
              <a:rPr lang="en-GB" sz="2800" dirty="0" smtClean="0">
                <a:solidFill>
                  <a:schemeClr val="bg1">
                    <a:lumMod val="65000"/>
                  </a:schemeClr>
                </a:solidFill>
              </a:rPr>
              <a:t>Implementing </a:t>
            </a:r>
            <a:r>
              <a:rPr lang="en-GB" sz="2800" dirty="0" err="1">
                <a:solidFill>
                  <a:schemeClr val="bg1">
                    <a:lumMod val="65000"/>
                  </a:schemeClr>
                </a:solidFill>
              </a:rPr>
              <a:t>AppWidgetProvider</a:t>
            </a:r>
            <a:endParaRPr lang="en-GB" sz="28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GB" sz="2800" dirty="0"/>
              <a:t>Creating widget layout</a:t>
            </a:r>
          </a:p>
          <a:p>
            <a:r>
              <a:rPr lang="en-GB" sz="2800" dirty="0">
                <a:solidFill>
                  <a:schemeClr val="bg1">
                    <a:lumMod val="65000"/>
                  </a:schemeClr>
                </a:solidFill>
              </a:rPr>
              <a:t>Summary </a:t>
            </a:r>
          </a:p>
          <a:p>
            <a:r>
              <a:rPr lang="en-GB" sz="2800" dirty="0">
                <a:solidFill>
                  <a:schemeClr val="bg1">
                    <a:lumMod val="65000"/>
                  </a:schemeClr>
                </a:solidFill>
              </a:rPr>
              <a:t>Next lecture</a:t>
            </a:r>
          </a:p>
          <a:p>
            <a:r>
              <a:rPr lang="en-GB" sz="2800" dirty="0">
                <a:solidFill>
                  <a:schemeClr val="bg1">
                    <a:lumMod val="65000"/>
                  </a:schemeClr>
                </a:solidFill>
              </a:rPr>
              <a:t>Further readings </a:t>
            </a: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C6D762C-ECF1-4F6B-A249-CCB9FD414373}" type="datetime1">
              <a:rPr lang="en-US" smtClean="0"/>
              <a:t>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Queen's University Belfast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56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en-GB" dirty="0" smtClean="0"/>
              <a:t>Building app widget’s layout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8EB63F8-05A2-4C07-BD36-D4A1E03662A3}" type="datetime1">
              <a:rPr lang="en-US" smtClean="0"/>
              <a:t>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524000"/>
            <a:ext cx="3429000" cy="4949952"/>
          </a:xfrm>
        </p:spPr>
        <p:txBody>
          <a:bodyPr>
            <a:normAutofit/>
          </a:bodyPr>
          <a:lstStyle/>
          <a:p>
            <a:r>
              <a:rPr lang="en-GB" sz="2800" dirty="0" smtClean="0"/>
              <a:t>A special layout is required for the app widget to display</a:t>
            </a:r>
          </a:p>
          <a:p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9291" y="3048001"/>
            <a:ext cx="5469725" cy="3418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38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en-GB" dirty="0" smtClean="0"/>
              <a:t>Create widget layout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7467600" cy="5102352"/>
          </a:xfrm>
        </p:spPr>
        <p:txBody>
          <a:bodyPr>
            <a:normAutofit fontScale="62500" lnSpcReduction="20000"/>
          </a:bodyPr>
          <a:lstStyle/>
          <a:p>
            <a:r>
              <a:rPr lang="en-GB" sz="3100" dirty="0" smtClean="0"/>
              <a:t>Create an XML layout file in the res/layouts.</a:t>
            </a:r>
          </a:p>
          <a:p>
            <a:r>
              <a:rPr lang="en-GB" sz="3100" dirty="0" smtClean="0"/>
              <a:t>Name it to “widget.xml”.</a:t>
            </a:r>
          </a:p>
          <a:p>
            <a:r>
              <a:rPr lang="en-GB" sz="3100" dirty="0" smtClean="0"/>
              <a:t>Widget.xml has the code as follows:</a:t>
            </a:r>
          </a:p>
          <a:p>
            <a:endParaRPr lang="en-GB" sz="28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sz="2800" dirty="0" smtClean="0">
                <a:solidFill>
                  <a:srgbClr val="0070C0"/>
                </a:solidFill>
              </a:rPr>
              <a:t>&lt;?</a:t>
            </a:r>
            <a:r>
              <a:rPr lang="en-GB" sz="2800" dirty="0">
                <a:solidFill>
                  <a:srgbClr val="0070C0"/>
                </a:solidFill>
              </a:rPr>
              <a:t>xml version=”1.0” encoding=”utf-8</a:t>
            </a:r>
            <a:r>
              <a:rPr lang="en-GB" sz="2800" dirty="0" smtClean="0">
                <a:solidFill>
                  <a:srgbClr val="0070C0"/>
                </a:solidFill>
              </a:rPr>
              <a:t>”?&gt;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800" dirty="0" smtClean="0">
                <a:solidFill>
                  <a:srgbClr val="0070C0"/>
                </a:solidFill>
              </a:rPr>
              <a:t>&lt;</a:t>
            </a:r>
            <a:r>
              <a:rPr lang="en-GB" sz="2800" dirty="0" err="1">
                <a:solidFill>
                  <a:srgbClr val="0070C0"/>
                </a:solidFill>
              </a:rPr>
              <a:t>RelativeLayout</a:t>
            </a:r>
            <a:r>
              <a:rPr lang="en-GB" sz="2800" dirty="0">
                <a:solidFill>
                  <a:srgbClr val="0070C0"/>
                </a:solidFill>
              </a:rPr>
              <a:t> </a:t>
            </a:r>
            <a:endParaRPr lang="en-GB" sz="2800" dirty="0" smtClean="0">
              <a:solidFill>
                <a:srgbClr val="0070C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sz="2800" dirty="0" err="1" smtClean="0">
                <a:solidFill>
                  <a:srgbClr val="0070C0"/>
                </a:solidFill>
              </a:rPr>
              <a:t>xmlns:android</a:t>
            </a:r>
            <a:r>
              <a:rPr lang="en-GB" sz="2800" dirty="0" smtClean="0">
                <a:solidFill>
                  <a:srgbClr val="0070C0"/>
                </a:solidFill>
              </a:rPr>
              <a:t>=“http</a:t>
            </a:r>
            <a:r>
              <a:rPr lang="en-GB" sz="2800" dirty="0">
                <a:solidFill>
                  <a:srgbClr val="0070C0"/>
                </a:solidFill>
              </a:rPr>
              <a:t>://</a:t>
            </a:r>
            <a:r>
              <a:rPr lang="en-GB" sz="2800" dirty="0" smtClean="0">
                <a:solidFill>
                  <a:srgbClr val="0070C0"/>
                </a:solidFill>
              </a:rPr>
              <a:t>schemas.android.com/</a:t>
            </a:r>
            <a:r>
              <a:rPr lang="en-GB" sz="2800" dirty="0" err="1" smtClean="0">
                <a:solidFill>
                  <a:srgbClr val="0070C0"/>
                </a:solidFill>
              </a:rPr>
              <a:t>apk</a:t>
            </a:r>
            <a:r>
              <a:rPr lang="en-GB" sz="2800" dirty="0" smtClean="0">
                <a:solidFill>
                  <a:srgbClr val="0070C0"/>
                </a:solidFill>
              </a:rPr>
              <a:t>/res/android”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500" dirty="0" err="1" smtClean="0">
                <a:solidFill>
                  <a:srgbClr val="0070C0"/>
                </a:solidFill>
              </a:rPr>
              <a:t>android:layout_width</a:t>
            </a:r>
            <a:r>
              <a:rPr lang="en-GB" sz="2500" dirty="0">
                <a:solidFill>
                  <a:srgbClr val="0070C0"/>
                </a:solidFill>
              </a:rPr>
              <a:t>=”</a:t>
            </a:r>
            <a:r>
              <a:rPr lang="en-GB" sz="2500" dirty="0" err="1" smtClean="0">
                <a:solidFill>
                  <a:srgbClr val="0070C0"/>
                </a:solidFill>
              </a:rPr>
              <a:t>fill_parent</a:t>
            </a:r>
            <a:r>
              <a:rPr lang="en-GB" sz="2500" dirty="0" smtClean="0">
                <a:solidFill>
                  <a:srgbClr val="0070C0"/>
                </a:solidFill>
              </a:rPr>
              <a:t>”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500" dirty="0" err="1" smtClean="0">
                <a:solidFill>
                  <a:srgbClr val="0070C0"/>
                </a:solidFill>
              </a:rPr>
              <a:t>android:layout_height</a:t>
            </a:r>
            <a:r>
              <a:rPr lang="en-GB" sz="2500" dirty="0">
                <a:solidFill>
                  <a:srgbClr val="0070C0"/>
                </a:solidFill>
              </a:rPr>
              <a:t>=”</a:t>
            </a:r>
            <a:r>
              <a:rPr lang="en-GB" sz="2500" dirty="0" err="1">
                <a:solidFill>
                  <a:srgbClr val="0070C0"/>
                </a:solidFill>
              </a:rPr>
              <a:t>fill_parent</a:t>
            </a:r>
            <a:r>
              <a:rPr lang="en-GB" sz="2500" dirty="0" smtClean="0">
                <a:solidFill>
                  <a:srgbClr val="0070C0"/>
                </a:solidFill>
              </a:rPr>
              <a:t>”&gt;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500" dirty="0" smtClean="0">
                <a:solidFill>
                  <a:srgbClr val="0070C0"/>
                </a:solidFill>
              </a:rPr>
              <a:t>&lt;</a:t>
            </a:r>
            <a:r>
              <a:rPr lang="en-GB" sz="2500" dirty="0" err="1">
                <a:solidFill>
                  <a:srgbClr val="0070C0"/>
                </a:solidFill>
              </a:rPr>
              <a:t>ImageView</a:t>
            </a:r>
            <a:r>
              <a:rPr lang="en-GB" sz="2500" dirty="0">
                <a:solidFill>
                  <a:srgbClr val="0070C0"/>
                </a:solidFill>
              </a:rPr>
              <a:t> </a:t>
            </a:r>
            <a:r>
              <a:rPr lang="en-GB" sz="2500" dirty="0" err="1">
                <a:solidFill>
                  <a:srgbClr val="0070C0"/>
                </a:solidFill>
              </a:rPr>
              <a:t>android:id</a:t>
            </a:r>
            <a:r>
              <a:rPr lang="en-GB" sz="2500" dirty="0">
                <a:solidFill>
                  <a:srgbClr val="0070C0"/>
                </a:solidFill>
              </a:rPr>
              <a:t>=”@+</a:t>
            </a:r>
            <a:r>
              <a:rPr lang="en-GB" sz="2500" dirty="0" smtClean="0">
                <a:solidFill>
                  <a:srgbClr val="0070C0"/>
                </a:solidFill>
              </a:rPr>
              <a:t>id/</a:t>
            </a:r>
            <a:r>
              <a:rPr lang="en-GB" sz="2500" dirty="0" err="1" smtClean="0">
                <a:solidFill>
                  <a:srgbClr val="0070C0"/>
                </a:solidFill>
              </a:rPr>
              <a:t>phoneState</a:t>
            </a:r>
            <a:r>
              <a:rPr lang="en-GB" sz="2500" dirty="0" smtClean="0">
                <a:solidFill>
                  <a:srgbClr val="0070C0"/>
                </a:solidFill>
              </a:rPr>
              <a:t>”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500" dirty="0" err="1" smtClean="0">
                <a:solidFill>
                  <a:srgbClr val="0070C0"/>
                </a:solidFill>
              </a:rPr>
              <a:t>android:layout_height</a:t>
            </a:r>
            <a:r>
              <a:rPr lang="en-GB" sz="2500" dirty="0">
                <a:solidFill>
                  <a:srgbClr val="0070C0"/>
                </a:solidFill>
              </a:rPr>
              <a:t>=”</a:t>
            </a:r>
            <a:r>
              <a:rPr lang="en-GB" sz="2500" dirty="0" err="1" smtClean="0">
                <a:solidFill>
                  <a:srgbClr val="0070C0"/>
                </a:solidFill>
              </a:rPr>
              <a:t>wrap_content</a:t>
            </a:r>
            <a:r>
              <a:rPr lang="en-GB" sz="2500" dirty="0" smtClean="0">
                <a:solidFill>
                  <a:srgbClr val="0070C0"/>
                </a:solidFill>
              </a:rPr>
              <a:t>”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500" dirty="0" err="1" smtClean="0">
                <a:solidFill>
                  <a:srgbClr val="0070C0"/>
                </a:solidFill>
              </a:rPr>
              <a:t>android:layout_width</a:t>
            </a:r>
            <a:r>
              <a:rPr lang="en-GB" sz="2500" dirty="0">
                <a:solidFill>
                  <a:srgbClr val="0070C0"/>
                </a:solidFill>
              </a:rPr>
              <a:t>=”</a:t>
            </a:r>
            <a:r>
              <a:rPr lang="en-GB" sz="2500" dirty="0" err="1" smtClean="0">
                <a:solidFill>
                  <a:srgbClr val="0070C0"/>
                </a:solidFill>
              </a:rPr>
              <a:t>wrap_content</a:t>
            </a:r>
            <a:r>
              <a:rPr lang="en-GB" sz="2500" dirty="0" smtClean="0">
                <a:solidFill>
                  <a:srgbClr val="0070C0"/>
                </a:solidFill>
              </a:rPr>
              <a:t>”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500" dirty="0" err="1" smtClean="0">
                <a:solidFill>
                  <a:srgbClr val="0070C0"/>
                </a:solidFill>
              </a:rPr>
              <a:t>android:layout_centerInParent</a:t>
            </a:r>
            <a:r>
              <a:rPr lang="en-GB" sz="2500" dirty="0">
                <a:solidFill>
                  <a:srgbClr val="0070C0"/>
                </a:solidFill>
              </a:rPr>
              <a:t>=”</a:t>
            </a:r>
            <a:r>
              <a:rPr lang="en-GB" sz="2500" dirty="0" smtClean="0">
                <a:solidFill>
                  <a:srgbClr val="0070C0"/>
                </a:solidFill>
              </a:rPr>
              <a:t>true”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500" dirty="0" err="1" smtClean="0">
                <a:solidFill>
                  <a:srgbClr val="0070C0"/>
                </a:solidFill>
              </a:rPr>
              <a:t>android:src</a:t>
            </a:r>
            <a:r>
              <a:rPr lang="en-GB" sz="2500" dirty="0" smtClean="0">
                <a:solidFill>
                  <a:srgbClr val="0070C0"/>
                </a:solidFill>
              </a:rPr>
              <a:t>=”@</a:t>
            </a:r>
            <a:r>
              <a:rPr lang="en-GB" sz="2500" dirty="0" err="1" smtClean="0">
                <a:solidFill>
                  <a:srgbClr val="0070C0"/>
                </a:solidFill>
              </a:rPr>
              <a:t>drawable</a:t>
            </a:r>
            <a:r>
              <a:rPr lang="en-GB" sz="2500" dirty="0" smtClean="0">
                <a:solidFill>
                  <a:srgbClr val="0070C0"/>
                </a:solidFill>
              </a:rPr>
              <a:t>/icon”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500" dirty="0" err="1" smtClean="0">
                <a:solidFill>
                  <a:srgbClr val="0070C0"/>
                </a:solidFill>
              </a:rPr>
              <a:t>android:clickable</a:t>
            </a:r>
            <a:r>
              <a:rPr lang="en-GB" sz="2500" dirty="0">
                <a:solidFill>
                  <a:srgbClr val="0070C0"/>
                </a:solidFill>
              </a:rPr>
              <a:t>=”true” /&gt; 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800" dirty="0" smtClean="0">
                <a:solidFill>
                  <a:srgbClr val="0070C0"/>
                </a:solidFill>
              </a:rPr>
              <a:t>&lt;/</a:t>
            </a:r>
            <a:r>
              <a:rPr lang="en-GB" sz="2800" dirty="0" err="1">
                <a:solidFill>
                  <a:srgbClr val="0070C0"/>
                </a:solidFill>
              </a:rPr>
              <a:t>RelativeLayout</a:t>
            </a:r>
            <a:r>
              <a:rPr lang="en-GB" sz="2800" dirty="0">
                <a:solidFill>
                  <a:srgbClr val="0070C0"/>
                </a:solidFill>
              </a:rPr>
              <a:t>&gt;</a:t>
            </a:r>
            <a:endParaRPr lang="en-GB" sz="2800" dirty="0" smtClean="0">
              <a:solidFill>
                <a:srgbClr val="0070C0"/>
              </a:solidFill>
            </a:endParaRP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C6D762C-ECF1-4F6B-A249-CCB9FD414373}" type="datetime1">
              <a:rPr lang="en-US" smtClean="0"/>
              <a:t>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Queen's University Belfast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35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en-GB" dirty="0" smtClean="0"/>
              <a:t>Code explanation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7467600" cy="5102352"/>
          </a:xfrm>
        </p:spPr>
        <p:txBody>
          <a:bodyPr>
            <a:normAutofit/>
          </a:bodyPr>
          <a:lstStyle/>
          <a:p>
            <a:r>
              <a:rPr lang="en-GB" sz="2800" dirty="0" smtClean="0"/>
              <a:t>A </a:t>
            </a:r>
            <a:r>
              <a:rPr lang="en-GB" sz="2800" dirty="0" err="1" smtClean="0"/>
              <a:t>RelativeLayout</a:t>
            </a:r>
            <a:r>
              <a:rPr lang="en-GB" sz="2800" dirty="0" smtClean="0"/>
              <a:t> </a:t>
            </a:r>
            <a:r>
              <a:rPr lang="en-GB" sz="2800" dirty="0"/>
              <a:t>has one child view: a clickable </a:t>
            </a:r>
            <a:r>
              <a:rPr lang="en-GB" sz="2800" dirty="0" err="1"/>
              <a:t>ImageView</a:t>
            </a:r>
            <a:r>
              <a:rPr lang="en-GB" sz="2800" dirty="0"/>
              <a:t>. </a:t>
            </a:r>
            <a:endParaRPr lang="en-GB" sz="2800" dirty="0" smtClean="0"/>
          </a:p>
          <a:p>
            <a:r>
              <a:rPr lang="en-GB" sz="2800" dirty="0" smtClean="0"/>
              <a:t>Click </a:t>
            </a:r>
            <a:r>
              <a:rPr lang="en-GB" sz="2800" dirty="0"/>
              <a:t>this </a:t>
            </a:r>
            <a:r>
              <a:rPr lang="en-GB" sz="2800" dirty="0" err="1" smtClean="0"/>
              <a:t>ImageView</a:t>
            </a:r>
            <a:r>
              <a:rPr lang="en-GB" sz="2800" dirty="0" smtClean="0"/>
              <a:t> by </a:t>
            </a:r>
            <a:r>
              <a:rPr lang="en-GB" sz="2800" dirty="0"/>
              <a:t>setting the clickable property to </a:t>
            </a:r>
            <a:r>
              <a:rPr lang="en-GB" sz="2800" dirty="0" smtClean="0"/>
              <a:t>true.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C6D762C-ECF1-4F6B-A249-CCB9FD414373}" type="datetime1">
              <a:rPr lang="en-US" smtClean="0"/>
              <a:t>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Queen's University Belfast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35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1020762"/>
          </a:xfrm>
        </p:spPr>
        <p:txBody>
          <a:bodyPr>
            <a:normAutofit/>
          </a:bodyPr>
          <a:lstStyle/>
          <a:p>
            <a:r>
              <a:rPr lang="en-GB" dirty="0" smtClean="0"/>
              <a:t>Implementing </a:t>
            </a:r>
            <a:r>
              <a:rPr lang="en-GB" dirty="0" err="1" smtClean="0"/>
              <a:t>appwidgetprovider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public class </a:t>
            </a:r>
            <a:r>
              <a:rPr lang="en-GB" dirty="0" err="1"/>
              <a:t>AppWidget</a:t>
            </a:r>
            <a:r>
              <a:rPr lang="en-GB" dirty="0"/>
              <a:t> extends </a:t>
            </a:r>
            <a:r>
              <a:rPr lang="en-GB" dirty="0" err="1"/>
              <a:t>AppWidgetProvider</a:t>
            </a:r>
            <a:r>
              <a:rPr lang="en-GB" dirty="0"/>
              <a:t> {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@</a:t>
            </a:r>
            <a:r>
              <a:rPr lang="en-GB" dirty="0"/>
              <a:t>Override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public </a:t>
            </a:r>
            <a:r>
              <a:rPr lang="en-GB" dirty="0"/>
              <a:t>void </a:t>
            </a:r>
            <a:r>
              <a:rPr lang="en-GB" dirty="0" err="1"/>
              <a:t>onReceive</a:t>
            </a:r>
            <a:r>
              <a:rPr lang="en-GB" dirty="0"/>
              <a:t>(Context </a:t>
            </a:r>
            <a:r>
              <a:rPr lang="en-GB" dirty="0" err="1"/>
              <a:t>context</a:t>
            </a:r>
            <a:r>
              <a:rPr lang="en-GB" dirty="0"/>
              <a:t>, </a:t>
            </a:r>
            <a:r>
              <a:rPr lang="en-GB" dirty="0" smtClean="0"/>
              <a:t>Intent </a:t>
            </a:r>
            <a:r>
              <a:rPr lang="en-GB" dirty="0"/>
              <a:t>intent) {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if </a:t>
            </a:r>
            <a:r>
              <a:rPr lang="en-GB" dirty="0"/>
              <a:t>(</a:t>
            </a:r>
            <a:r>
              <a:rPr lang="en-GB" dirty="0" err="1"/>
              <a:t>intent.getAction</a:t>
            </a:r>
            <a:r>
              <a:rPr lang="en-GB" dirty="0"/>
              <a:t>()==null) {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err="1" smtClean="0">
                <a:solidFill>
                  <a:srgbClr val="FF0000"/>
                </a:solidFill>
              </a:rPr>
              <a:t>context.startService</a:t>
            </a:r>
            <a:r>
              <a:rPr lang="en-GB" dirty="0" smtClean="0">
                <a:solidFill>
                  <a:srgbClr val="FF0000"/>
                </a:solidFill>
              </a:rPr>
              <a:t>(new	Intent(context, </a:t>
            </a:r>
            <a:r>
              <a:rPr lang="en-GB" dirty="0" err="1" smtClean="0">
                <a:solidFill>
                  <a:srgbClr val="FF0000"/>
                </a:solidFill>
              </a:rPr>
              <a:t>ToggleService.class</a:t>
            </a:r>
            <a:r>
              <a:rPr lang="en-GB" dirty="0">
                <a:solidFill>
                  <a:srgbClr val="FF0000"/>
                </a:solidFill>
              </a:rPr>
              <a:t>)); 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} </a:t>
            </a:r>
            <a:r>
              <a:rPr lang="en-GB" dirty="0"/>
              <a:t>else {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err="1" smtClean="0"/>
              <a:t>super.onReceive</a:t>
            </a:r>
            <a:r>
              <a:rPr lang="en-GB" dirty="0" smtClean="0"/>
              <a:t>(context</a:t>
            </a:r>
            <a:r>
              <a:rPr lang="en-GB" dirty="0"/>
              <a:t>, </a:t>
            </a:r>
            <a:r>
              <a:rPr lang="en-GB" dirty="0" smtClean="0"/>
              <a:t> intent</a:t>
            </a:r>
            <a:r>
              <a:rPr lang="en-GB" dirty="0"/>
              <a:t>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C6D762C-ECF1-4F6B-A249-CCB9FD414373}" type="datetime1">
              <a:rPr lang="en-US" smtClean="0"/>
              <a:t>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Queen's University Belfast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13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1020762"/>
          </a:xfrm>
        </p:spPr>
        <p:txBody>
          <a:bodyPr>
            <a:normAutofit/>
          </a:bodyPr>
          <a:lstStyle/>
          <a:p>
            <a:r>
              <a:rPr lang="en-GB" dirty="0" smtClean="0"/>
              <a:t>Code explanation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>
            <a:normAutofit/>
          </a:bodyPr>
          <a:lstStyle/>
          <a:p>
            <a:r>
              <a:rPr lang="en-GB" dirty="0" smtClean="0"/>
              <a:t>Line 5: Interface to a global information about an application environment. This allows access to application specific resources. 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C6D762C-ECF1-4F6B-A249-CCB9FD414373}" type="datetime1">
              <a:rPr lang="en-US" smtClean="0"/>
              <a:t>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Queen's University Belfast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06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1020762"/>
          </a:xfrm>
        </p:spPr>
        <p:txBody>
          <a:bodyPr>
            <a:normAutofit/>
          </a:bodyPr>
          <a:lstStyle/>
          <a:p>
            <a:r>
              <a:rPr lang="en-GB" dirty="0" smtClean="0"/>
              <a:t>Implementing </a:t>
            </a:r>
            <a:r>
              <a:rPr lang="en-GB" dirty="0" err="1" smtClean="0"/>
              <a:t>appwidgetprovider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dirty="0" smtClean="0"/>
              <a:t>}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}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@Override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public void </a:t>
            </a:r>
            <a:r>
              <a:rPr lang="en-GB" dirty="0" err="1"/>
              <a:t>onUpdate</a:t>
            </a:r>
            <a:r>
              <a:rPr lang="en-GB" dirty="0"/>
              <a:t>(Context </a:t>
            </a:r>
            <a:r>
              <a:rPr lang="en-GB" dirty="0" err="1"/>
              <a:t>context</a:t>
            </a:r>
            <a:r>
              <a:rPr lang="en-GB" dirty="0"/>
              <a:t>, </a:t>
            </a:r>
            <a:r>
              <a:rPr lang="en-GB" dirty="0" err="1"/>
              <a:t>AppWidgetManager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 err="1" smtClean="0"/>
              <a:t>appWidgetManager</a:t>
            </a:r>
            <a:r>
              <a:rPr lang="en-GB" dirty="0"/>
              <a:t>, </a:t>
            </a:r>
            <a:r>
              <a:rPr lang="en-GB" dirty="0" err="1"/>
              <a:t>int</a:t>
            </a:r>
            <a:r>
              <a:rPr lang="en-GB" dirty="0"/>
              <a:t>[] </a:t>
            </a:r>
            <a:r>
              <a:rPr lang="en-GB" dirty="0" err="1"/>
              <a:t>appWidgetIds</a:t>
            </a:r>
            <a:r>
              <a:rPr lang="en-GB" dirty="0"/>
              <a:t>) {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err="1" smtClean="0">
                <a:solidFill>
                  <a:srgbClr val="FF0000"/>
                </a:solidFill>
              </a:rPr>
              <a:t>context.startService</a:t>
            </a:r>
            <a:r>
              <a:rPr lang="en-GB" dirty="0" smtClean="0">
                <a:solidFill>
                  <a:srgbClr val="FF0000"/>
                </a:solidFill>
              </a:rPr>
              <a:t>(new </a:t>
            </a:r>
            <a:r>
              <a:rPr lang="en-GB" dirty="0">
                <a:solidFill>
                  <a:srgbClr val="FF0000"/>
                </a:solidFill>
              </a:rPr>
              <a:t>Intent(context,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err="1" smtClean="0">
                <a:solidFill>
                  <a:srgbClr val="FF0000"/>
                </a:solidFill>
              </a:rPr>
              <a:t>ToggleService.class</a:t>
            </a:r>
            <a:r>
              <a:rPr lang="en-GB" dirty="0" smtClean="0">
                <a:solidFill>
                  <a:srgbClr val="FF0000"/>
                </a:solidFill>
              </a:rPr>
              <a:t>));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}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C6D762C-ECF1-4F6B-A249-CCB9FD414373}" type="datetime1">
              <a:rPr lang="en-US" smtClean="0"/>
              <a:t>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Queen's University Belfast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75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en-GB" dirty="0" smtClean="0"/>
              <a:t>Content outline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7467600" cy="5102352"/>
          </a:xfrm>
        </p:spPr>
        <p:txBody>
          <a:bodyPr>
            <a:normAutofit/>
          </a:bodyPr>
          <a:lstStyle/>
          <a:p>
            <a:r>
              <a:rPr lang="en-GB" sz="2800" dirty="0" smtClean="0">
                <a:solidFill>
                  <a:schemeClr val="bg1">
                    <a:lumMod val="65000"/>
                  </a:schemeClr>
                </a:solidFill>
              </a:rPr>
              <a:t>Implementing </a:t>
            </a:r>
            <a:r>
              <a:rPr lang="en-GB" sz="2800" dirty="0" err="1">
                <a:solidFill>
                  <a:schemeClr val="bg1">
                    <a:lumMod val="65000"/>
                  </a:schemeClr>
                </a:solidFill>
              </a:rPr>
              <a:t>AppWidgetProvider</a:t>
            </a:r>
            <a:endParaRPr lang="en-GB" sz="28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GB" sz="2800" dirty="0">
                <a:solidFill>
                  <a:schemeClr val="bg1">
                    <a:lumMod val="65000"/>
                  </a:schemeClr>
                </a:solidFill>
              </a:rPr>
              <a:t>Creating widget layout</a:t>
            </a:r>
          </a:p>
          <a:p>
            <a:r>
              <a:rPr lang="en-GB" sz="2800" dirty="0"/>
              <a:t>Summary </a:t>
            </a:r>
          </a:p>
          <a:p>
            <a:r>
              <a:rPr lang="en-GB" sz="2800" dirty="0">
                <a:solidFill>
                  <a:schemeClr val="bg1">
                    <a:lumMod val="65000"/>
                  </a:schemeClr>
                </a:solidFill>
              </a:rPr>
              <a:t>Next lecture</a:t>
            </a:r>
          </a:p>
          <a:p>
            <a:r>
              <a:rPr lang="en-GB" sz="2800" dirty="0">
                <a:solidFill>
                  <a:schemeClr val="bg1">
                    <a:lumMod val="65000"/>
                  </a:schemeClr>
                </a:solidFill>
              </a:rPr>
              <a:t>Further readings </a:t>
            </a: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C6D762C-ECF1-4F6B-A249-CCB9FD414373}" type="datetime1">
              <a:rPr lang="en-US" smtClean="0"/>
              <a:t>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Queen's University Belfast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56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/>
          </a:bodyPr>
          <a:lstStyle/>
          <a:p>
            <a:r>
              <a:rPr lang="en-GB" dirty="0" smtClean="0"/>
              <a:t>“</a:t>
            </a:r>
            <a:r>
              <a:rPr lang="en-GB" dirty="0" err="1" smtClean="0"/>
              <a:t>Appvengers</a:t>
            </a:r>
            <a:r>
              <a:rPr lang="en-GB" dirty="0" smtClean="0"/>
              <a:t>” application 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295400"/>
            <a:ext cx="4191000" cy="5178552"/>
          </a:xfrm>
        </p:spPr>
        <p:txBody>
          <a:bodyPr>
            <a:normAutofit/>
          </a:bodyPr>
          <a:lstStyle/>
          <a:p>
            <a:r>
              <a:rPr lang="en-GB" sz="2800" dirty="0" smtClean="0"/>
              <a:t>To create a maze style app that is engaging and challenging for the user.</a:t>
            </a:r>
          </a:p>
          <a:p>
            <a:r>
              <a:rPr lang="en-GB" sz="2800" dirty="0" smtClean="0"/>
              <a:t>Multiple difficulty levels.</a:t>
            </a:r>
          </a:p>
          <a:p>
            <a:r>
              <a:rPr lang="en-GB" sz="2800" dirty="0" smtClean="0"/>
              <a:t>The user guides a ball around the maze via tilting or swiping.</a:t>
            </a:r>
          </a:p>
          <a:p>
            <a:r>
              <a:rPr lang="en-GB" sz="2800" dirty="0" smtClean="0"/>
              <a:t>Achievement records and tracking.</a:t>
            </a:r>
            <a:endParaRPr lang="en-GB" sz="28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E0B4C85-0BAA-4D5A-8D69-967004AE3AF4}" type="datetime1">
              <a:rPr lang="en-US" smtClean="0"/>
              <a:t>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Queen's University Belfast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8253" y="1502792"/>
            <a:ext cx="3460763" cy="4834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628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en-GB" dirty="0" smtClean="0"/>
              <a:t>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7620000" cy="5029200"/>
          </a:xfrm>
        </p:spPr>
        <p:txBody>
          <a:bodyPr>
            <a:normAutofit/>
          </a:bodyPr>
          <a:lstStyle/>
          <a:p>
            <a:pPr lvl="0"/>
            <a:r>
              <a:rPr lang="en-GB" dirty="0" smtClean="0"/>
              <a:t>Implemented </a:t>
            </a:r>
            <a:r>
              <a:rPr lang="en-GB" dirty="0" err="1" smtClean="0"/>
              <a:t>AppWidgetProvider</a:t>
            </a:r>
            <a:r>
              <a:rPr lang="en-GB" dirty="0"/>
              <a:t>.</a:t>
            </a:r>
            <a:endParaRPr lang="en-GB" dirty="0" smtClean="0"/>
          </a:p>
          <a:p>
            <a:pPr lvl="0"/>
            <a:r>
              <a:rPr lang="en-GB" dirty="0" smtClean="0"/>
              <a:t>Started widget layout.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8EA980C-B204-467F-95EE-08B86A0B9D65}" type="datetime1">
              <a:rPr lang="en-US" smtClean="0"/>
              <a:t>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20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en-GB" dirty="0" smtClean="0"/>
              <a:t>Content outline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7467600" cy="5102352"/>
          </a:xfrm>
        </p:spPr>
        <p:txBody>
          <a:bodyPr>
            <a:normAutofit/>
          </a:bodyPr>
          <a:lstStyle/>
          <a:p>
            <a:r>
              <a:rPr lang="en-GB" sz="2800" dirty="0" smtClean="0">
                <a:solidFill>
                  <a:schemeClr val="bg1">
                    <a:lumMod val="65000"/>
                  </a:schemeClr>
                </a:solidFill>
              </a:rPr>
              <a:t>Implementing </a:t>
            </a:r>
            <a:r>
              <a:rPr lang="en-GB" sz="2800" dirty="0" err="1">
                <a:solidFill>
                  <a:schemeClr val="bg1">
                    <a:lumMod val="65000"/>
                  </a:schemeClr>
                </a:solidFill>
              </a:rPr>
              <a:t>AppWidgetProvider</a:t>
            </a:r>
            <a:endParaRPr lang="en-GB" sz="28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GB" sz="2800" dirty="0">
                <a:solidFill>
                  <a:schemeClr val="bg1">
                    <a:lumMod val="65000"/>
                  </a:schemeClr>
                </a:solidFill>
              </a:rPr>
              <a:t>Creating widget layout</a:t>
            </a:r>
          </a:p>
          <a:p>
            <a:r>
              <a:rPr lang="en-GB" sz="2800" dirty="0">
                <a:solidFill>
                  <a:schemeClr val="bg1">
                    <a:lumMod val="65000"/>
                  </a:schemeClr>
                </a:solidFill>
              </a:rPr>
              <a:t>Summary </a:t>
            </a:r>
          </a:p>
          <a:p>
            <a:r>
              <a:rPr lang="en-GB" sz="2800" dirty="0"/>
              <a:t>Next lecture</a:t>
            </a:r>
          </a:p>
          <a:p>
            <a:r>
              <a:rPr lang="en-GB" sz="2800" dirty="0">
                <a:solidFill>
                  <a:schemeClr val="bg1">
                    <a:lumMod val="65000"/>
                  </a:schemeClr>
                </a:solidFill>
              </a:rPr>
              <a:t>Further readings </a:t>
            </a: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C6D762C-ECF1-4F6B-A249-CCB9FD414373}" type="datetime1">
              <a:rPr lang="en-US" smtClean="0"/>
              <a:t>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Queen's University Belfast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35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en-GB" dirty="0" smtClean="0"/>
              <a:t>next lecture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24000"/>
            <a:ext cx="7620000" cy="4876800"/>
          </a:xfrm>
        </p:spPr>
        <p:txBody>
          <a:bodyPr>
            <a:normAutofit/>
          </a:bodyPr>
          <a:lstStyle/>
          <a:p>
            <a:r>
              <a:rPr lang="en-GB" sz="2800" dirty="0" smtClean="0"/>
              <a:t>To carry on creating a widget layout.</a:t>
            </a:r>
            <a:endParaRPr lang="en-GB" dirty="0"/>
          </a:p>
          <a:p>
            <a:endParaRPr lang="en-GB" dirty="0" smtClean="0"/>
          </a:p>
          <a:p>
            <a:endParaRPr lang="en-GB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34EF100-1074-4F4D-8FAF-798678CE502B}" type="datetime1">
              <a:rPr lang="en-US" smtClean="0"/>
              <a:t>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8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en-GB" dirty="0" smtClean="0"/>
              <a:t>Content outline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7467600" cy="5102352"/>
          </a:xfrm>
        </p:spPr>
        <p:txBody>
          <a:bodyPr>
            <a:normAutofit/>
          </a:bodyPr>
          <a:lstStyle/>
          <a:p>
            <a:r>
              <a:rPr lang="en-GB" sz="2800" dirty="0" smtClean="0">
                <a:solidFill>
                  <a:schemeClr val="bg1">
                    <a:lumMod val="65000"/>
                  </a:schemeClr>
                </a:solidFill>
              </a:rPr>
              <a:t>Implementing </a:t>
            </a:r>
            <a:r>
              <a:rPr lang="en-GB" sz="2800" dirty="0" err="1">
                <a:solidFill>
                  <a:schemeClr val="bg1">
                    <a:lumMod val="65000"/>
                  </a:schemeClr>
                </a:solidFill>
              </a:rPr>
              <a:t>AppWidgetProvider</a:t>
            </a:r>
            <a:endParaRPr lang="en-GB" sz="28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GB" sz="2800" dirty="0">
                <a:solidFill>
                  <a:schemeClr val="bg1">
                    <a:lumMod val="65000"/>
                  </a:schemeClr>
                </a:solidFill>
              </a:rPr>
              <a:t>Creating widget layout</a:t>
            </a:r>
          </a:p>
          <a:p>
            <a:r>
              <a:rPr lang="en-GB" sz="2800" dirty="0">
                <a:solidFill>
                  <a:schemeClr val="bg1">
                    <a:lumMod val="65000"/>
                  </a:schemeClr>
                </a:solidFill>
              </a:rPr>
              <a:t>Summary </a:t>
            </a:r>
          </a:p>
          <a:p>
            <a:r>
              <a:rPr lang="en-GB" sz="2800" dirty="0">
                <a:solidFill>
                  <a:schemeClr val="bg1">
                    <a:lumMod val="65000"/>
                  </a:schemeClr>
                </a:solidFill>
              </a:rPr>
              <a:t>Next lecture</a:t>
            </a:r>
          </a:p>
          <a:p>
            <a:r>
              <a:rPr lang="en-GB" sz="2800" dirty="0"/>
              <a:t>Further readings </a:t>
            </a: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C6D762C-ECF1-4F6B-A249-CCB9FD414373}" type="datetime1">
              <a:rPr lang="en-US" smtClean="0"/>
              <a:t>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Queen's University Belfast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35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en-GB" dirty="0" smtClean="0"/>
              <a:t>Further readings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295400"/>
            <a:ext cx="7696200" cy="5105400"/>
          </a:xfrm>
        </p:spPr>
        <p:txBody>
          <a:bodyPr>
            <a:normAutofit/>
          </a:bodyPr>
          <a:lstStyle/>
          <a:p>
            <a:pPr lvl="0"/>
            <a:r>
              <a:rPr lang="en-GB" dirty="0">
                <a:hlinkClick r:id="rId2"/>
              </a:rPr>
              <a:t>http://</a:t>
            </a:r>
            <a:r>
              <a:rPr lang="en-GB" dirty="0" smtClean="0">
                <a:hlinkClick r:id="rId2"/>
              </a:rPr>
              <a:t>developer.android.com/training/index.html</a:t>
            </a:r>
            <a:endParaRPr lang="en-GB" dirty="0"/>
          </a:p>
          <a:p>
            <a:pPr lvl="0"/>
            <a:r>
              <a:rPr lang="en-GB" dirty="0" smtClean="0"/>
              <a:t>Android Application Development for Dummies, </a:t>
            </a:r>
            <a:r>
              <a:rPr lang="en-GB" dirty="0" err="1" smtClean="0"/>
              <a:t>Donn</a:t>
            </a:r>
            <a:r>
              <a:rPr lang="en-GB" dirty="0" smtClean="0"/>
              <a:t> </a:t>
            </a:r>
            <a:r>
              <a:rPr lang="en-GB" dirty="0" err="1" smtClean="0"/>
              <a:t>Felker</a:t>
            </a:r>
            <a:r>
              <a:rPr lang="en-GB" dirty="0" smtClean="0"/>
              <a:t>, Wiley Publishing, Inc., NJ, 2011.</a:t>
            </a:r>
          </a:p>
          <a:p>
            <a:pPr lvl="0"/>
            <a:endParaRPr lang="en-GB" dirty="0" smtClean="0"/>
          </a:p>
          <a:p>
            <a:endParaRPr lang="en-GB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0BC0604-AFE6-427F-8789-C8D36817365A}" type="datetime1">
              <a:rPr lang="en-US" smtClean="0"/>
              <a:t>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20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What we discussed in the last lectures?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600200"/>
            <a:ext cx="7696200" cy="4873752"/>
          </a:xfrm>
        </p:spPr>
        <p:txBody>
          <a:bodyPr>
            <a:normAutofit/>
          </a:bodyPr>
          <a:lstStyle/>
          <a:p>
            <a:r>
              <a:rPr lang="en-GB" sz="2800" dirty="0" smtClean="0"/>
              <a:t>Started working with intents.</a:t>
            </a:r>
          </a:p>
          <a:p>
            <a:r>
              <a:rPr lang="en-GB" sz="2800" dirty="0" smtClean="0"/>
              <a:t>Introduced classes to be used in the app.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E0B4C85-0BAA-4D5A-8D69-967004AE3AF4}" type="datetime1">
              <a:rPr lang="en-US" smtClean="0"/>
              <a:t>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Queen's University Belfast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513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/>
          </a:bodyPr>
          <a:lstStyle/>
          <a:p>
            <a:r>
              <a:rPr lang="en-GB" dirty="0" smtClean="0"/>
              <a:t>Questions to be answered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600200"/>
            <a:ext cx="7696200" cy="4873752"/>
          </a:xfrm>
        </p:spPr>
        <p:txBody>
          <a:bodyPr>
            <a:normAutofit/>
          </a:bodyPr>
          <a:lstStyle/>
          <a:p>
            <a:r>
              <a:rPr lang="en-GB" sz="2800" dirty="0" smtClean="0"/>
              <a:t>How to create a class or xml file in an app?</a:t>
            </a:r>
          </a:p>
          <a:p>
            <a:r>
              <a:rPr lang="en-GB" sz="2800" dirty="0" smtClean="0"/>
              <a:t>What is the value of using the </a:t>
            </a:r>
            <a:r>
              <a:rPr lang="en-GB" sz="2800" dirty="0" err="1" smtClean="0"/>
              <a:t>AppWidgetProvider</a:t>
            </a:r>
            <a:r>
              <a:rPr lang="en-GB" sz="2800" dirty="0" smtClean="0"/>
              <a:t> class?</a:t>
            </a:r>
          </a:p>
          <a:p>
            <a:r>
              <a:rPr lang="en-GB" sz="2800" dirty="0" smtClean="0"/>
              <a:t>Why shall we create an </a:t>
            </a:r>
            <a:r>
              <a:rPr lang="en-GB" sz="2800" dirty="0" err="1" smtClean="0"/>
              <a:t>AppWidget</a:t>
            </a:r>
            <a:r>
              <a:rPr lang="en-GB" sz="2800" dirty="0" smtClean="0"/>
              <a:t> class?</a:t>
            </a:r>
          </a:p>
          <a:p>
            <a:r>
              <a:rPr lang="en-GB" sz="2800" dirty="0" smtClean="0"/>
              <a:t>How to make up the code for the </a:t>
            </a:r>
            <a:r>
              <a:rPr lang="en-GB" sz="2800" dirty="0" err="1"/>
              <a:t>AppWidget</a:t>
            </a:r>
            <a:r>
              <a:rPr lang="en-GB" sz="2800" dirty="0"/>
              <a:t> class?</a:t>
            </a:r>
          </a:p>
          <a:p>
            <a:endParaRPr lang="en-GB" sz="28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E0B4C85-0BAA-4D5A-8D69-967004AE3AF4}" type="datetime1">
              <a:rPr lang="en-US" smtClean="0"/>
              <a:t>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Queen's University Belfast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018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en-GB" dirty="0" smtClean="0"/>
              <a:t>Content outline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7467600" cy="5102352"/>
          </a:xfrm>
        </p:spPr>
        <p:txBody>
          <a:bodyPr>
            <a:normAutofit/>
          </a:bodyPr>
          <a:lstStyle/>
          <a:p>
            <a:r>
              <a:rPr lang="en-GB" sz="2800" dirty="0" smtClean="0"/>
              <a:t>Implementing </a:t>
            </a:r>
            <a:r>
              <a:rPr lang="en-GB" sz="2800" dirty="0" err="1" smtClean="0"/>
              <a:t>AppWidgetProvider</a:t>
            </a:r>
            <a:endParaRPr lang="en-GB" sz="2800" dirty="0" smtClean="0"/>
          </a:p>
          <a:p>
            <a:r>
              <a:rPr lang="en-GB" sz="2800" dirty="0" smtClean="0">
                <a:solidFill>
                  <a:schemeClr val="bg1">
                    <a:lumMod val="65000"/>
                  </a:schemeClr>
                </a:solidFill>
              </a:rPr>
              <a:t>Creating widget layout</a:t>
            </a:r>
          </a:p>
          <a:p>
            <a:r>
              <a:rPr lang="en-GB" sz="2800" dirty="0" smtClean="0">
                <a:solidFill>
                  <a:schemeClr val="bg1">
                    <a:lumMod val="65000"/>
                  </a:schemeClr>
                </a:solidFill>
              </a:rPr>
              <a:t>Summary </a:t>
            </a:r>
            <a:endParaRPr lang="en-GB" sz="28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GB" sz="2800" dirty="0" smtClean="0">
                <a:solidFill>
                  <a:schemeClr val="bg1">
                    <a:lumMod val="65000"/>
                  </a:schemeClr>
                </a:solidFill>
              </a:rPr>
              <a:t>Next lecture</a:t>
            </a:r>
          </a:p>
          <a:p>
            <a:r>
              <a:rPr lang="en-GB" sz="2800" dirty="0" smtClean="0">
                <a:solidFill>
                  <a:schemeClr val="bg1">
                    <a:lumMod val="65000"/>
                  </a:schemeClr>
                </a:solidFill>
              </a:rPr>
              <a:t>Further readings </a:t>
            </a: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C6D762C-ECF1-4F6B-A249-CCB9FD414373}" type="datetime1">
              <a:rPr lang="en-US" smtClean="0"/>
              <a:t>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Queen's University Belfast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76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en-GB" dirty="0" smtClean="0"/>
              <a:t>Basics of </a:t>
            </a:r>
            <a:r>
              <a:rPr lang="en-GB" dirty="0" err="1" smtClean="0"/>
              <a:t>appwidgetprovider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24000"/>
            <a:ext cx="7924800" cy="4949952"/>
          </a:xfrm>
        </p:spPr>
        <p:txBody>
          <a:bodyPr>
            <a:normAutofit/>
          </a:bodyPr>
          <a:lstStyle/>
          <a:p>
            <a:r>
              <a:rPr lang="en-GB" sz="2800" dirty="0"/>
              <a:t>The </a:t>
            </a:r>
            <a:r>
              <a:rPr lang="en-GB" sz="2800" dirty="0" err="1"/>
              <a:t>AppWidgetProvider</a:t>
            </a:r>
            <a:r>
              <a:rPr lang="en-GB" sz="2800" dirty="0"/>
              <a:t> </a:t>
            </a:r>
            <a:r>
              <a:rPr lang="en-GB" sz="2800" dirty="0" smtClean="0"/>
              <a:t>class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500" dirty="0" smtClean="0"/>
              <a:t>implements </a:t>
            </a:r>
            <a:r>
              <a:rPr lang="en-GB" sz="2500" dirty="0"/>
              <a:t>the </a:t>
            </a:r>
            <a:r>
              <a:rPr lang="en-GB" sz="2500" dirty="0" err="1"/>
              <a:t>onReceive</a:t>
            </a:r>
            <a:r>
              <a:rPr lang="en-GB" sz="2500" dirty="0"/>
              <a:t>() </a:t>
            </a:r>
            <a:r>
              <a:rPr lang="en-GB" sz="2500" dirty="0" smtClean="0"/>
              <a:t>method;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500" dirty="0" smtClean="0"/>
              <a:t>extracts </a:t>
            </a:r>
            <a:r>
              <a:rPr lang="en-GB" sz="2500" dirty="0"/>
              <a:t>the required </a:t>
            </a:r>
            <a:r>
              <a:rPr lang="en-GB" sz="2500" dirty="0" smtClean="0"/>
              <a:t>information;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500" dirty="0" smtClean="0"/>
              <a:t>calls </a:t>
            </a:r>
            <a:r>
              <a:rPr lang="en-GB" sz="2500" dirty="0"/>
              <a:t>the following widget life cycle methods</a:t>
            </a:r>
            <a:r>
              <a:rPr lang="en-GB" sz="2500" dirty="0" smtClean="0"/>
              <a:t>.</a:t>
            </a:r>
          </a:p>
          <a:p>
            <a:endParaRPr lang="en-GB" sz="2800" dirty="0" smtClean="0"/>
          </a:p>
          <a:p>
            <a:endParaRPr lang="en-GB" sz="2800" dirty="0" smtClean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C6D762C-ECF1-4F6B-A249-CCB9FD414373}" type="datetime1">
              <a:rPr lang="en-US" smtClean="0"/>
              <a:t>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Queen's University Belfast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28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/>
          </a:bodyPr>
          <a:lstStyle/>
          <a:p>
            <a:r>
              <a:rPr lang="en-GB" dirty="0"/>
              <a:t>Life cycle </a:t>
            </a:r>
            <a:r>
              <a:rPr lang="en-GB" dirty="0" smtClean="0"/>
              <a:t>method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C6D762C-ECF1-4F6B-A249-CCB9FD414373}" type="datetime1">
              <a:rPr lang="en-US" smtClean="0"/>
              <a:t>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Queen's University Belfast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214872"/>
              </p:ext>
            </p:extLst>
          </p:nvPr>
        </p:nvGraphicFramePr>
        <p:xfrm>
          <a:off x="228600" y="1295400"/>
          <a:ext cx="8077200" cy="4617980"/>
        </p:xfrm>
        <a:graphic>
          <a:graphicData uri="http://schemas.openxmlformats.org/drawingml/2006/table">
            <a:tbl>
              <a:tblPr/>
              <a:tblGrid>
                <a:gridCol w="4038600"/>
                <a:gridCol w="4038600"/>
              </a:tblGrid>
              <a:tr h="326396">
                <a:tc>
                  <a:txBody>
                    <a:bodyPr/>
                    <a:lstStyle/>
                    <a:p>
                      <a:pPr algn="l" fontAlgn="ctr"/>
                      <a:r>
                        <a:rPr lang="en-GB" sz="2000" b="1" dirty="0">
                          <a:effectLst/>
                        </a:rPr>
                        <a:t>Method</a:t>
                      </a:r>
                    </a:p>
                  </a:txBody>
                  <a:tcPr marL="69743" marR="69743" marT="62768" marB="6276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2000" b="1">
                          <a:effectLst/>
                        </a:rPr>
                        <a:t>Description</a:t>
                      </a:r>
                    </a:p>
                  </a:txBody>
                  <a:tcPr marL="69743" marR="69743" marT="62768" marB="6276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735089">
                <a:tc>
                  <a:txBody>
                    <a:bodyPr/>
                    <a:lstStyle/>
                    <a:p>
                      <a:pPr algn="l" fontAlgn="t"/>
                      <a:r>
                        <a:rPr lang="en-GB" sz="2000" dirty="0" err="1">
                          <a:effectLst/>
                        </a:rPr>
                        <a:t>onEnabled</a:t>
                      </a:r>
                      <a:r>
                        <a:rPr lang="en-GB" sz="2000" dirty="0">
                          <a:effectLst/>
                        </a:rPr>
                        <a:t>()</a:t>
                      </a:r>
                    </a:p>
                  </a:txBody>
                  <a:tcPr marL="69743" marR="69743" marT="69743" marB="6276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2000" dirty="0">
                          <a:effectLst/>
                        </a:rPr>
                        <a:t>Called the first time an instance of </a:t>
                      </a:r>
                      <a:r>
                        <a:rPr lang="en-GB" sz="2000" dirty="0" smtClean="0">
                          <a:effectLst/>
                        </a:rPr>
                        <a:t>the widget </a:t>
                      </a:r>
                      <a:r>
                        <a:rPr lang="en-GB" sz="2000" dirty="0">
                          <a:effectLst/>
                        </a:rPr>
                        <a:t>is added to the home screen.</a:t>
                      </a:r>
                    </a:p>
                  </a:txBody>
                  <a:tcPr marL="69743" marR="69743" marT="69743" marB="6276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35089">
                <a:tc>
                  <a:txBody>
                    <a:bodyPr/>
                    <a:lstStyle/>
                    <a:p>
                      <a:pPr algn="l" fontAlgn="t"/>
                      <a:r>
                        <a:rPr lang="en-GB" sz="2000" dirty="0" err="1">
                          <a:effectLst/>
                        </a:rPr>
                        <a:t>onDisabled</a:t>
                      </a:r>
                      <a:r>
                        <a:rPr lang="en-GB" sz="2000" dirty="0">
                          <a:effectLst/>
                        </a:rPr>
                        <a:t>()</a:t>
                      </a:r>
                    </a:p>
                  </a:txBody>
                  <a:tcPr marL="69743" marR="69743" marT="69743" marB="6276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2000" dirty="0">
                          <a:effectLst/>
                        </a:rPr>
                        <a:t>Called once the last instance of </a:t>
                      </a:r>
                      <a:r>
                        <a:rPr lang="en-GB" sz="2000" dirty="0" smtClean="0">
                          <a:effectLst/>
                        </a:rPr>
                        <a:t>the widget </a:t>
                      </a:r>
                      <a:r>
                        <a:rPr lang="en-GB" sz="2000" dirty="0">
                          <a:effectLst/>
                        </a:rPr>
                        <a:t>is removed from the home screen.</a:t>
                      </a:r>
                    </a:p>
                  </a:txBody>
                  <a:tcPr marL="69743" marR="69743" marT="69743" marB="6276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79846">
                <a:tc>
                  <a:txBody>
                    <a:bodyPr/>
                    <a:lstStyle/>
                    <a:p>
                      <a:pPr algn="l" fontAlgn="t"/>
                      <a:r>
                        <a:rPr lang="en-GB" sz="2000" dirty="0" err="1">
                          <a:effectLst/>
                        </a:rPr>
                        <a:t>onUpdate</a:t>
                      </a:r>
                      <a:r>
                        <a:rPr lang="en-GB" sz="2000" dirty="0">
                          <a:effectLst/>
                        </a:rPr>
                        <a:t>()</a:t>
                      </a:r>
                    </a:p>
                  </a:txBody>
                  <a:tcPr marL="69743" marR="69743" marT="69743" marB="6276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2000" dirty="0">
                          <a:effectLst/>
                        </a:rPr>
                        <a:t>Called for every update of the widget. Contains the ids of </a:t>
                      </a:r>
                      <a:r>
                        <a:rPr lang="en-GB" sz="2000" dirty="0" err="1">
                          <a:effectLst/>
                        </a:rPr>
                        <a:t>appWidgetIds</a:t>
                      </a:r>
                      <a:r>
                        <a:rPr lang="en-GB" sz="2000" dirty="0">
                          <a:effectLst/>
                        </a:rPr>
                        <a:t> for which an update is needed. </a:t>
                      </a:r>
                    </a:p>
                  </a:txBody>
                  <a:tcPr marL="69743" marR="69743" marT="69743" marB="6276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34230">
                <a:tc>
                  <a:txBody>
                    <a:bodyPr/>
                    <a:lstStyle/>
                    <a:p>
                      <a:pPr algn="l" fontAlgn="t"/>
                      <a:r>
                        <a:rPr lang="en-GB" sz="2000">
                          <a:effectLst/>
                        </a:rPr>
                        <a:t>onDeleted()</a:t>
                      </a:r>
                    </a:p>
                  </a:txBody>
                  <a:tcPr marL="69743" marR="69743" marT="69743" marB="6276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2000" dirty="0">
                          <a:effectLst/>
                        </a:rPr>
                        <a:t>Widget instance is removed from the home screen.</a:t>
                      </a:r>
                    </a:p>
                  </a:txBody>
                  <a:tcPr marL="69743" marR="69743" marT="69743" marB="6276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88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46136" cy="71596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Implementing the </a:t>
            </a:r>
            <a:r>
              <a:rPr lang="en-GB" dirty="0" err="1" smtClean="0"/>
              <a:t>appwidgetprovider</a:t>
            </a:r>
            <a:r>
              <a:rPr lang="en-GB" dirty="0" smtClean="0"/>
              <a:t> class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371600"/>
            <a:ext cx="7696200" cy="5102352"/>
          </a:xfrm>
        </p:spPr>
        <p:txBody>
          <a:bodyPr>
            <a:normAutofit/>
          </a:bodyPr>
          <a:lstStyle/>
          <a:p>
            <a:r>
              <a:rPr lang="en-GB" sz="2800" dirty="0" smtClean="0"/>
              <a:t>Open the IDE.</a:t>
            </a:r>
          </a:p>
          <a:p>
            <a:r>
              <a:rPr lang="en-GB" sz="2800" dirty="0"/>
              <a:t>Add a new class to the </a:t>
            </a:r>
            <a:r>
              <a:rPr lang="en-GB" sz="2800" dirty="0" err="1" smtClean="0"/>
              <a:t>com.example.silentmodetoggle</a:t>
            </a:r>
            <a:r>
              <a:rPr lang="en-GB" sz="2800" dirty="0" smtClean="0"/>
              <a:t> package and </a:t>
            </a:r>
            <a:r>
              <a:rPr lang="en-GB" sz="2800" dirty="0"/>
              <a:t>provide a </a:t>
            </a:r>
            <a:r>
              <a:rPr lang="en-GB" sz="2800" dirty="0" smtClean="0"/>
              <a:t>name, e.g. AppWidget.java. This is done by r</a:t>
            </a:r>
            <a:r>
              <a:rPr lang="en-GB" sz="2500" dirty="0" smtClean="0"/>
              <a:t>ight clicking </a:t>
            </a:r>
            <a:r>
              <a:rPr lang="en-GB" sz="2500" dirty="0" err="1" smtClean="0"/>
              <a:t>com.example.silenttogglemode</a:t>
            </a:r>
            <a:r>
              <a:rPr lang="en-GB" sz="2500" dirty="0" smtClean="0"/>
              <a:t> under \java</a:t>
            </a:r>
          </a:p>
          <a:p>
            <a:endParaRPr lang="en-GB" sz="2800" dirty="0" smtClean="0"/>
          </a:p>
          <a:p>
            <a:endParaRPr lang="en-GB" sz="2800" dirty="0" smtClean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C6D762C-ECF1-4F6B-A249-CCB9FD414373}" type="datetime1">
              <a:rPr lang="en-US" smtClean="0"/>
              <a:t>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Queen's University Belfast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14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en-GB" dirty="0" smtClean="0"/>
              <a:t>Implementing the </a:t>
            </a:r>
            <a:r>
              <a:rPr lang="en-GB" dirty="0" err="1" smtClean="0"/>
              <a:t>appwidgetprovider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C6D762C-ECF1-4F6B-A249-CCB9FD414373}" type="datetime1">
              <a:rPr lang="en-US" smtClean="0"/>
              <a:t>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Queen's University Belfast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25912"/>
            <a:ext cx="7772400" cy="555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68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3A3DD906CABAE45BA73E73040E0FA80" ma:contentTypeVersion="0" ma:contentTypeDescription="Create a new document." ma:contentTypeScope="" ma:versionID="5b44c3d68669ff4b3ab319f4dd1c13f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B747EFE-8825-4556-957E-F8E779B61485}"/>
</file>

<file path=customXml/itemProps2.xml><?xml version="1.0" encoding="utf-8"?>
<ds:datastoreItem xmlns:ds="http://schemas.openxmlformats.org/officeDocument/2006/customXml" ds:itemID="{DAB9A2F5-5BC9-42F3-A579-71AF0D5649AE}"/>
</file>

<file path=customXml/itemProps3.xml><?xml version="1.0" encoding="utf-8"?>
<ds:datastoreItem xmlns:ds="http://schemas.openxmlformats.org/officeDocument/2006/customXml" ds:itemID="{025CE5EA-2A28-434E-A39D-122DF75DC99C}"/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5432</TotalTime>
  <Words>744</Words>
  <Application>Microsoft Office PowerPoint</Application>
  <PresentationFormat>On-screen Show (4:3)</PresentationFormat>
  <Paragraphs>212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Calibri</vt:lpstr>
      <vt:lpstr>Century Schoolbook</vt:lpstr>
      <vt:lpstr>Wingdings</vt:lpstr>
      <vt:lpstr>Wingdings 2</vt:lpstr>
      <vt:lpstr>Oriel</vt:lpstr>
      <vt:lpstr>Web and mobile app development – csc3054/7054</vt:lpstr>
      <vt:lpstr>“Appvengers” application  </vt:lpstr>
      <vt:lpstr>What we discussed in the last lectures?</vt:lpstr>
      <vt:lpstr>Questions to be answered</vt:lpstr>
      <vt:lpstr>Content outline</vt:lpstr>
      <vt:lpstr>Basics of appwidgetprovider</vt:lpstr>
      <vt:lpstr>Life cycle method</vt:lpstr>
      <vt:lpstr>Implementing the appwidgetprovider class</vt:lpstr>
      <vt:lpstr>Implementing the appwidgetprovider</vt:lpstr>
      <vt:lpstr>Communicating with the app widget</vt:lpstr>
      <vt:lpstr>Explanation of the code</vt:lpstr>
      <vt:lpstr>Content outline</vt:lpstr>
      <vt:lpstr>Building app widget’s layout</vt:lpstr>
      <vt:lpstr>Create widget layout</vt:lpstr>
      <vt:lpstr>Code explanation </vt:lpstr>
      <vt:lpstr>Implementing appwidgetprovider</vt:lpstr>
      <vt:lpstr>Code explanation</vt:lpstr>
      <vt:lpstr>Implementing appwidgetprovider</vt:lpstr>
      <vt:lpstr>Content outline</vt:lpstr>
      <vt:lpstr>Summary</vt:lpstr>
      <vt:lpstr>Content outline</vt:lpstr>
      <vt:lpstr>next lecture</vt:lpstr>
      <vt:lpstr>Content outline</vt:lpstr>
      <vt:lpstr>Further readings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and mobile app development – csc7054</dc:title>
  <dc:creator>Huiyu Zhou (Joe)</dc:creator>
  <cp:lastModifiedBy>Dr Huiyu Zhou</cp:lastModifiedBy>
  <cp:revision>351</cp:revision>
  <dcterms:created xsi:type="dcterms:W3CDTF">2006-08-16T00:00:00Z</dcterms:created>
  <dcterms:modified xsi:type="dcterms:W3CDTF">2016-01-17T21:17:07Z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0x01010033A3DD906CABAE45BA73E73040E0FA80</vt:lpwstr>
  </property>
</Properties>
</file>