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382" r:id="rId4"/>
    <p:sldId id="366" r:id="rId5"/>
    <p:sldId id="289" r:id="rId6"/>
    <p:sldId id="326" r:id="rId7"/>
    <p:sldId id="360" r:id="rId8"/>
    <p:sldId id="352" r:id="rId9"/>
    <p:sldId id="381" r:id="rId10"/>
    <p:sldId id="367" r:id="rId11"/>
    <p:sldId id="368" r:id="rId12"/>
    <p:sldId id="370" r:id="rId13"/>
    <p:sldId id="371" r:id="rId14"/>
    <p:sldId id="369" r:id="rId15"/>
    <p:sldId id="327" r:id="rId16"/>
    <p:sldId id="372" r:id="rId17"/>
    <p:sldId id="267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61" r:id="rId27"/>
    <p:sldId id="324" r:id="rId28"/>
    <p:sldId id="362" r:id="rId29"/>
    <p:sldId id="293" r:id="rId30"/>
    <p:sldId id="363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28/01/2016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5.2 Internal storage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Reading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Call the read method to read one character at a time from the file and then print it.</a:t>
            </a:r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c;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String </a:t>
            </a:r>
            <a:r>
              <a:rPr lang="en-GB" dirty="0"/>
              <a:t>temp="";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while</a:t>
            </a:r>
            <a:r>
              <a:rPr lang="en-GB" dirty="0"/>
              <a:t>( (c = </a:t>
            </a:r>
            <a:r>
              <a:rPr lang="en-GB" dirty="0" err="1"/>
              <a:t>fin.read</a:t>
            </a:r>
            <a:r>
              <a:rPr lang="en-GB" dirty="0"/>
              <a:t>()) != -1){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temp </a:t>
            </a:r>
            <a:r>
              <a:rPr lang="en-GB" dirty="0"/>
              <a:t>= temp + </a:t>
            </a:r>
            <a:r>
              <a:rPr lang="en-GB" dirty="0" err="1"/>
              <a:t>Character.toString</a:t>
            </a:r>
            <a:r>
              <a:rPr lang="en-GB" dirty="0"/>
              <a:t>((char)c);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>
                <a:solidFill>
                  <a:srgbClr val="00B050"/>
                </a:solidFill>
              </a:rPr>
              <a:t>string temp contains all the data of the file. </a:t>
            </a:r>
            <a:endParaRPr lang="en-GB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fin.close</a:t>
            </a:r>
            <a:r>
              <a:rPr lang="en-GB" dirty="0"/>
              <a:t>();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Other method of 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 class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4256095"/>
              </p:ext>
            </p:extLst>
          </p:nvPr>
        </p:nvGraphicFramePr>
        <p:xfrm>
          <a:off x="228600" y="1295401"/>
          <a:ext cx="8077200" cy="5370029"/>
        </p:xfrm>
        <a:graphic>
          <a:graphicData uri="http://schemas.openxmlformats.org/drawingml/2006/table">
            <a:tbl>
              <a:tblPr/>
              <a:tblGrid>
                <a:gridCol w="1219200"/>
                <a:gridCol w="6858000"/>
              </a:tblGrid>
              <a:tr h="340762">
                <a:tc>
                  <a:txBody>
                    <a:bodyPr/>
                    <a:lstStyle/>
                    <a:p>
                      <a:pPr algn="l"/>
                      <a:r>
                        <a:rPr lang="en-GB" sz="2000" dirty="0" err="1">
                          <a:effectLst/>
                        </a:rPr>
                        <a:t>Sr.No</a:t>
                      </a:r>
                      <a:endParaRPr lang="en-GB" sz="2000" dirty="0">
                        <a:effectLst/>
                      </a:endParaRP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effectLst/>
                        </a:rPr>
                        <a:t>Method &amp; description</a:t>
                      </a: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9752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</a:t>
                      </a: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>
                          <a:effectLst/>
                        </a:rPr>
                        <a:t>available()</a:t>
                      </a:r>
                      <a:r>
                        <a:rPr lang="en-GB" sz="2000">
                          <a:effectLst/>
                        </a:rPr>
                        <a:t/>
                      </a:r>
                      <a:br>
                        <a:rPr lang="en-GB" sz="2000">
                          <a:effectLst/>
                        </a:rPr>
                      </a:br>
                      <a:r>
                        <a:rPr lang="en-GB" sz="2000">
                          <a:effectLst/>
                        </a:rPr>
                        <a:t>This method returns an estimated number of bytes that can be read or skipped without blocking for more input</a:t>
                      </a:r>
                      <a:br>
                        <a:rPr lang="en-GB" sz="2000">
                          <a:effectLst/>
                        </a:rPr>
                      </a:br>
                      <a:endParaRPr lang="en-GB" sz="2000">
                        <a:effectLst/>
                      </a:endParaRP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9752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2</a:t>
                      </a: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effectLst/>
                        </a:rPr>
                        <a:t>getChannel</a:t>
                      </a:r>
                      <a:r>
                        <a:rPr lang="en-GB" sz="2000" b="1" dirty="0">
                          <a:effectLst/>
                        </a:rPr>
                        <a:t>()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r>
                        <a:rPr lang="en-GB" sz="2000" dirty="0" smtClean="0">
                          <a:effectLst/>
                        </a:rPr>
                        <a:t>By creating the channel,</a:t>
                      </a:r>
                      <a:r>
                        <a:rPr lang="en-GB" sz="2000" baseline="0" dirty="0" smtClean="0">
                          <a:effectLst/>
                        </a:rPr>
                        <a:t> the stream will be safe for access by multiple concurrent threads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9752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3</a:t>
                      </a: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effectLst/>
                        </a:rPr>
                        <a:t>getFD</a:t>
                      </a:r>
                      <a:r>
                        <a:rPr lang="en-GB" sz="2000" b="1" dirty="0">
                          <a:effectLst/>
                        </a:rPr>
                        <a:t>()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r>
                        <a:rPr lang="en-GB" sz="2000" dirty="0">
                          <a:effectLst/>
                        </a:rPr>
                        <a:t>This method returns the underlying file </a:t>
                      </a:r>
                      <a:r>
                        <a:rPr lang="en-GB" sz="2000" dirty="0" smtClean="0">
                          <a:effectLst/>
                        </a:rPr>
                        <a:t>descriptor (an abstract indicator for accessing a file)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7207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4</a:t>
                      </a: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read(byte[] buffer, </a:t>
                      </a:r>
                      <a:r>
                        <a:rPr lang="en-GB" sz="2000" b="1" dirty="0" err="1">
                          <a:effectLst/>
                        </a:rPr>
                        <a:t>int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byteOffset</a:t>
                      </a:r>
                      <a:r>
                        <a:rPr lang="en-GB" sz="2000" b="1" dirty="0">
                          <a:effectLst/>
                        </a:rPr>
                        <a:t>, </a:t>
                      </a:r>
                      <a:r>
                        <a:rPr lang="en-GB" sz="2000" b="1" dirty="0" err="1">
                          <a:effectLst/>
                        </a:rPr>
                        <a:t>int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byteCount</a:t>
                      </a:r>
                      <a:r>
                        <a:rPr lang="en-GB" sz="2000" b="1" dirty="0">
                          <a:effectLst/>
                        </a:rPr>
                        <a:t>)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r>
                        <a:rPr lang="en-GB" sz="2000" dirty="0" smtClean="0">
                          <a:effectLst/>
                        </a:rPr>
                        <a:t>Reads up to </a:t>
                      </a:r>
                      <a:r>
                        <a:rPr lang="en-GB" sz="2000" dirty="0" err="1" smtClean="0">
                          <a:effectLst/>
                        </a:rPr>
                        <a:t>byteCount</a:t>
                      </a:r>
                      <a:r>
                        <a:rPr lang="en-GB" sz="2000" dirty="0" smtClean="0">
                          <a:effectLst/>
                        </a:rPr>
                        <a:t> </a:t>
                      </a:r>
                      <a:r>
                        <a:rPr lang="en-GB" sz="2000" dirty="0">
                          <a:effectLst/>
                        </a:rPr>
                        <a:t>bytes from </a:t>
                      </a:r>
                      <a:r>
                        <a:rPr lang="en-GB" sz="2000" dirty="0" smtClean="0">
                          <a:effectLst/>
                        </a:rPr>
                        <a:t>the </a:t>
                      </a:r>
                      <a:r>
                        <a:rPr lang="en-GB" sz="2000" dirty="0">
                          <a:effectLst/>
                        </a:rPr>
                        <a:t>stream and stores them in the byte array </a:t>
                      </a:r>
                      <a:r>
                        <a:rPr lang="en-GB" sz="2000" dirty="0" smtClean="0">
                          <a:effectLst/>
                        </a:rPr>
                        <a:t>at </a:t>
                      </a:r>
                      <a:r>
                        <a:rPr lang="en-GB" sz="2000" dirty="0" err="1" smtClean="0">
                          <a:effectLst/>
                        </a:rPr>
                        <a:t>byteOffset</a:t>
                      </a:r>
                      <a:endParaRPr lang="en-GB" sz="2000" dirty="0">
                        <a:effectLst/>
                      </a:endParaRPr>
                    </a:p>
                  </a:txBody>
                  <a:tcPr marL="29444" marR="29444" marT="29444" marB="2944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4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writing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 order to use internal storage to write the data in the file, call the 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() method and then return an instance of </a:t>
            </a:r>
            <a:r>
              <a:rPr lang="en-US" altLang="zh-CN" dirty="0" err="1" smtClean="0"/>
              <a:t>FileOutputStream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FileOutputStream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fOut</a:t>
            </a:r>
            <a:r>
              <a:rPr lang="en-US" altLang="zh-CN" dirty="0" smtClean="0">
                <a:solidFill>
                  <a:srgbClr val="0070C0"/>
                </a:solidFill>
              </a:rPr>
              <a:t> = 	</a:t>
            </a:r>
            <a:r>
              <a:rPr lang="en-US" altLang="zh-CN" dirty="0" err="1" smtClean="0">
                <a:solidFill>
                  <a:srgbClr val="0070C0"/>
                </a:solidFill>
              </a:rPr>
              <a:t>openFileOutput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GB" dirty="0">
                <a:solidFill>
                  <a:srgbClr val="0070C0"/>
                </a:solidFill>
              </a:rPr>
              <a:t>"file name </a:t>
            </a:r>
            <a:r>
              <a:rPr lang="en-GB" dirty="0" smtClean="0">
                <a:solidFill>
                  <a:srgbClr val="0070C0"/>
                </a:solidFill>
              </a:rPr>
              <a:t>	</a:t>
            </a:r>
            <a:r>
              <a:rPr lang="en-GB" dirty="0" err="1" smtClean="0">
                <a:solidFill>
                  <a:srgbClr val="0070C0"/>
                </a:solidFill>
              </a:rPr>
              <a:t>here</a:t>
            </a:r>
            <a:r>
              <a:rPr lang="en-GB" dirty="0" err="1">
                <a:solidFill>
                  <a:srgbClr val="0070C0"/>
                </a:solidFill>
              </a:rPr>
              <a:t>",MODE_WORLD_READABLE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Reading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Call the write method to write data on the file.</a:t>
            </a:r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String </a:t>
            </a:r>
            <a:r>
              <a:rPr lang="en-GB" dirty="0" err="1"/>
              <a:t>str</a:t>
            </a:r>
            <a:r>
              <a:rPr lang="en-GB" dirty="0"/>
              <a:t> = "data";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fOut.write</a:t>
            </a:r>
            <a:r>
              <a:rPr lang="en-GB" dirty="0" smtClean="0"/>
              <a:t>(</a:t>
            </a:r>
            <a:r>
              <a:rPr lang="en-GB" dirty="0" err="1" smtClean="0"/>
              <a:t>str.getBytes</a:t>
            </a:r>
            <a:r>
              <a:rPr lang="en-GB" dirty="0"/>
              <a:t>());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fOut.close</a:t>
            </a:r>
            <a:r>
              <a:rPr lang="en-GB" dirty="0"/>
              <a:t>();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Other method of </a:t>
            </a:r>
            <a:r>
              <a:rPr lang="en-US" altLang="zh-CN" dirty="0" err="1" smtClean="0"/>
              <a:t>fileoutputstream</a:t>
            </a:r>
            <a:r>
              <a:rPr lang="en-US" altLang="zh-CN" dirty="0" smtClean="0"/>
              <a:t> class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2179810"/>
              </p:ext>
            </p:extLst>
          </p:nvPr>
        </p:nvGraphicFramePr>
        <p:xfrm>
          <a:off x="152400" y="1219200"/>
          <a:ext cx="8077200" cy="5345274"/>
        </p:xfrm>
        <a:graphic>
          <a:graphicData uri="http://schemas.openxmlformats.org/drawingml/2006/table">
            <a:tbl>
              <a:tblPr/>
              <a:tblGrid>
                <a:gridCol w="950259"/>
                <a:gridCol w="7126941"/>
              </a:tblGrid>
              <a:tr h="220804">
                <a:tc>
                  <a:txBody>
                    <a:bodyPr/>
                    <a:lstStyle/>
                    <a:p>
                      <a:pPr algn="l"/>
                      <a:r>
                        <a:rPr lang="en-GB" sz="2000" dirty="0" err="1">
                          <a:effectLst/>
                        </a:rPr>
                        <a:t>Sr.No</a:t>
                      </a:r>
                      <a:endParaRPr lang="en-GB" sz="2000" dirty="0">
                        <a:effectLst/>
                      </a:endParaRP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</a:rPr>
                        <a:t>Method &amp; description</a:t>
                      </a: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368075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1</a:t>
                      </a: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effectLst/>
                        </a:rPr>
                        <a:t>FileOutputStream</a:t>
                      </a:r>
                      <a:r>
                        <a:rPr lang="en-GB" sz="2000" b="1" dirty="0">
                          <a:effectLst/>
                        </a:rPr>
                        <a:t>(File </a:t>
                      </a:r>
                      <a:r>
                        <a:rPr lang="en-GB" sz="2000" b="1" dirty="0" err="1">
                          <a:effectLst/>
                        </a:rPr>
                        <a:t>file</a:t>
                      </a:r>
                      <a:r>
                        <a:rPr lang="en-GB" sz="2000" b="1" dirty="0">
                          <a:effectLst/>
                        </a:rPr>
                        <a:t>, </a:t>
                      </a:r>
                      <a:r>
                        <a:rPr lang="en-GB" sz="2000" b="1" dirty="0" err="1">
                          <a:effectLst/>
                        </a:rPr>
                        <a:t>boolean</a:t>
                      </a:r>
                      <a:r>
                        <a:rPr lang="en-GB" sz="2000" b="1" dirty="0">
                          <a:effectLst/>
                        </a:rPr>
                        <a:t> append)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r>
                        <a:rPr lang="en-GB" sz="2000" dirty="0">
                          <a:effectLst/>
                        </a:rPr>
                        <a:t>This method constructs a new </a:t>
                      </a:r>
                      <a:r>
                        <a:rPr lang="en-GB" sz="2000" dirty="0" err="1">
                          <a:effectLst/>
                        </a:rPr>
                        <a:t>FileOutputStream</a:t>
                      </a:r>
                      <a:r>
                        <a:rPr lang="en-GB" sz="2000" dirty="0">
                          <a:effectLst/>
                        </a:rPr>
                        <a:t> that </a:t>
                      </a:r>
                      <a:r>
                        <a:rPr lang="en-GB" sz="2000" dirty="0" smtClean="0">
                          <a:effectLst/>
                        </a:rPr>
                        <a:t>writes </a:t>
                      </a:r>
                      <a:r>
                        <a:rPr lang="en-GB" sz="2000" dirty="0">
                          <a:effectLst/>
                        </a:rPr>
                        <a:t>to file.</a:t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40283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2</a:t>
                      </a: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effectLst/>
                        </a:rPr>
                        <a:t>getChannel</a:t>
                      </a:r>
                      <a:r>
                        <a:rPr lang="en-GB" sz="2000" b="1" dirty="0">
                          <a:effectLst/>
                        </a:rPr>
                        <a:t>()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r>
                        <a:rPr lang="en-GB" sz="2000" dirty="0" smtClean="0">
                          <a:effectLst/>
                        </a:rPr>
                        <a:t>By creating the channel,</a:t>
                      </a:r>
                      <a:r>
                        <a:rPr lang="en-GB" sz="2000" baseline="0" dirty="0" smtClean="0">
                          <a:effectLst/>
                        </a:rPr>
                        <a:t> the stream will be safe for access by multiple concurrent threads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endParaRPr lang="en-GB" sz="2000" dirty="0">
                        <a:effectLst/>
                      </a:endParaRP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76387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3</a:t>
                      </a: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effectLst/>
                        </a:rPr>
                        <a:t>getFD</a:t>
                      </a:r>
                      <a:r>
                        <a:rPr lang="en-GB" sz="2000" b="1" dirty="0">
                          <a:effectLst/>
                        </a:rPr>
                        <a:t>()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r>
                        <a:rPr lang="en-GB" sz="2000" dirty="0" smtClean="0">
                          <a:effectLst/>
                        </a:rPr>
                        <a:t>This method returns the underlying file descriptor (an abstract indicator for accessing a file)</a:t>
                      </a:r>
                      <a:endParaRPr lang="en-GB" sz="2000" dirty="0">
                        <a:effectLst/>
                      </a:endParaRP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368075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4</a:t>
                      </a: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write(byte[] buffer, </a:t>
                      </a:r>
                      <a:r>
                        <a:rPr lang="en-GB" sz="2000" b="1" dirty="0" err="1">
                          <a:effectLst/>
                        </a:rPr>
                        <a:t>int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byteOffset</a:t>
                      </a:r>
                      <a:r>
                        <a:rPr lang="en-GB" sz="2000" b="1" dirty="0">
                          <a:effectLst/>
                        </a:rPr>
                        <a:t>, </a:t>
                      </a:r>
                      <a:r>
                        <a:rPr lang="en-GB" sz="2000" b="1" dirty="0" err="1">
                          <a:effectLst/>
                        </a:rPr>
                        <a:t>int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byteCount</a:t>
                      </a:r>
                      <a:r>
                        <a:rPr lang="en-GB" sz="2000" b="1" dirty="0">
                          <a:effectLst/>
                        </a:rPr>
                        <a:t>)</a:t>
                      </a:r>
                      <a:r>
                        <a:rPr lang="en-GB" sz="2000" dirty="0">
                          <a:effectLst/>
                        </a:rPr>
                        <a:t/>
                      </a:r>
                      <a:br>
                        <a:rPr lang="en-GB" sz="2000" dirty="0">
                          <a:effectLst/>
                        </a:rPr>
                      </a:br>
                      <a:r>
                        <a:rPr lang="en-GB" sz="2000" dirty="0">
                          <a:effectLst/>
                        </a:rPr>
                        <a:t>This method Writes count bytes from the byte array buffer starting at position offset to </a:t>
                      </a:r>
                      <a:r>
                        <a:rPr lang="en-GB" sz="2000" dirty="0" smtClean="0">
                          <a:effectLst/>
                        </a:rPr>
                        <a:t>the </a:t>
                      </a:r>
                      <a:r>
                        <a:rPr lang="en-GB" sz="2000" dirty="0">
                          <a:effectLst/>
                        </a:rPr>
                        <a:t>stream</a:t>
                      </a:r>
                    </a:p>
                  </a:txBody>
                  <a:tcPr marL="28454" marR="28454" marT="28454" marB="2845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Create the internal storage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5102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Create </a:t>
            </a:r>
            <a:r>
              <a:rPr lang="en-US" altLang="zh-CN" sz="2800" dirty="0" smtClean="0"/>
              <a:t>a “Hello </a:t>
            </a:r>
            <a:r>
              <a:rPr lang="en-US" altLang="zh-CN" sz="2800" dirty="0" smtClean="0"/>
              <a:t>World</a:t>
            </a:r>
            <a:r>
              <a:rPr lang="en-US" altLang="zh-CN" sz="2800" dirty="0" smtClean="0"/>
              <a:t>” </a:t>
            </a:r>
            <a:r>
              <a:rPr lang="en-US" altLang="zh-CN" sz="2800" dirty="0" smtClean="0"/>
              <a:t>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Modify 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/MainAcivity.java to add necessary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Modify res/layout/activity_main.xml to add XML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Modify res/values/string.xml to add string components.</a:t>
            </a:r>
            <a:endParaRPr lang="en-US" altLang="zh-C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Mainactivity.java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5102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public void save(View view){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data </a:t>
            </a:r>
            <a:r>
              <a:rPr lang="en-GB" sz="1800" dirty="0"/>
              <a:t>= </a:t>
            </a:r>
            <a:r>
              <a:rPr lang="en-GB" sz="1800" dirty="0" err="1"/>
              <a:t>et.getText</a:t>
            </a:r>
            <a:r>
              <a:rPr lang="en-GB" sz="1800" dirty="0"/>
              <a:t>().</a:t>
            </a:r>
            <a:r>
              <a:rPr lang="en-GB" sz="1800" dirty="0" err="1"/>
              <a:t>toString</a:t>
            </a:r>
            <a:r>
              <a:rPr lang="en-GB" sz="1800" dirty="0"/>
              <a:t>();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try </a:t>
            </a:r>
            <a:r>
              <a:rPr lang="en-GB" sz="1800" dirty="0"/>
              <a:t>{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FileOutputStream</a:t>
            </a:r>
            <a:r>
              <a:rPr lang="en-GB" sz="1800" dirty="0" smtClean="0"/>
              <a:t> </a:t>
            </a:r>
            <a:r>
              <a:rPr lang="en-GB" sz="1800" dirty="0" err="1"/>
              <a:t>fOut</a:t>
            </a:r>
            <a:r>
              <a:rPr lang="en-GB" sz="1800" dirty="0"/>
              <a:t> = </a:t>
            </a:r>
            <a:r>
              <a:rPr lang="en-GB" sz="1800" dirty="0" err="1"/>
              <a:t>openFileOutput</a:t>
            </a:r>
            <a:r>
              <a:rPr lang="en-GB" sz="1800" dirty="0"/>
              <a:t>(</a:t>
            </a:r>
            <a:r>
              <a:rPr lang="en-GB" sz="1800" dirty="0" err="1"/>
              <a:t>file,MODE_WORLD_READABLE</a:t>
            </a:r>
            <a:r>
              <a:rPr lang="en-GB" sz="1800" dirty="0"/>
              <a:t>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fOut.write</a:t>
            </a:r>
            <a:r>
              <a:rPr lang="en-GB" sz="1800" dirty="0" smtClean="0"/>
              <a:t>(</a:t>
            </a:r>
            <a:r>
              <a:rPr lang="en-GB" sz="1800" dirty="0" err="1" smtClean="0"/>
              <a:t>data.getBytes</a:t>
            </a:r>
            <a:r>
              <a:rPr lang="en-GB" sz="1800" dirty="0"/>
              <a:t>());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fOut.close</a:t>
            </a:r>
            <a:r>
              <a:rPr lang="en-GB" sz="1800" dirty="0"/>
              <a:t>();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Toast.makeText</a:t>
            </a:r>
            <a:r>
              <a:rPr lang="en-GB" sz="1800" dirty="0" smtClean="0"/>
              <a:t>(</a:t>
            </a:r>
            <a:r>
              <a:rPr lang="en-GB" sz="1800" dirty="0" err="1" smtClean="0"/>
              <a:t>getBaseContext</a:t>
            </a:r>
            <a:r>
              <a:rPr lang="en-GB" sz="1800" dirty="0"/>
              <a:t>(),"file saved", </a:t>
            </a:r>
            <a:r>
              <a:rPr lang="en-GB" sz="1800" dirty="0" err="1" smtClean="0"/>
              <a:t>Toast.LENGTH_SHORT</a:t>
            </a:r>
            <a:r>
              <a:rPr lang="en-GB" sz="1800" dirty="0"/>
              <a:t>).show();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} </a:t>
            </a:r>
            <a:r>
              <a:rPr lang="en-GB" sz="1800" dirty="0"/>
              <a:t>catch (Exception e) {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>
                <a:solidFill>
                  <a:srgbClr val="00B050"/>
                </a:solidFill>
              </a:rPr>
              <a:t>// </a:t>
            </a:r>
            <a:r>
              <a:rPr lang="en-GB" sz="1800" dirty="0">
                <a:solidFill>
                  <a:srgbClr val="00B050"/>
                </a:solidFill>
              </a:rPr>
              <a:t>TODO Auto-generated catch block </a:t>
            </a:r>
            <a:endParaRPr lang="en-GB" sz="1800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e.printStackTrace</a:t>
            </a:r>
            <a:r>
              <a:rPr lang="en-GB" sz="1800" dirty="0"/>
              <a:t>();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} </a:t>
            </a:r>
            <a:r>
              <a:rPr lang="en-GB" sz="1800" dirty="0"/>
              <a:t>}</a:t>
            </a:r>
            <a:endParaRPr lang="en-US" altLang="zh-C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Explanations to the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924800" cy="494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Line 2: put in a number in to a textbox and then assign it to a string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ym typeface="Wingdings" pitchFamily="2" charset="2"/>
              </a:rPr>
              <a:t>Line 4: create a new output file stream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ym typeface="Wingdings" pitchFamily="2" charset="2"/>
              </a:rPr>
              <a:t>Lines 7-8: show a message if successful</a:t>
            </a:r>
            <a:endParaRPr lang="en-US" altLang="zh-C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Mainactivity.java – continued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51023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public void read(View view){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try</a:t>
            </a:r>
            <a:r>
              <a:rPr lang="en-GB" sz="1800" dirty="0"/>
              <a:t>{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FileInputStream</a:t>
            </a:r>
            <a:r>
              <a:rPr lang="en-GB" sz="1800" dirty="0" smtClean="0"/>
              <a:t> </a:t>
            </a:r>
            <a:r>
              <a:rPr lang="en-GB" sz="1800" dirty="0"/>
              <a:t>fin = </a:t>
            </a:r>
            <a:r>
              <a:rPr lang="en-GB" sz="1800" dirty="0" err="1"/>
              <a:t>openFileInput</a:t>
            </a:r>
            <a:r>
              <a:rPr lang="en-GB" sz="1800" dirty="0"/>
              <a:t>(file);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/>
              <a:t>c;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String </a:t>
            </a:r>
            <a:r>
              <a:rPr lang="en-GB" sz="1800" dirty="0"/>
              <a:t>temp="";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while</a:t>
            </a:r>
            <a:r>
              <a:rPr lang="en-GB" sz="1800" dirty="0"/>
              <a:t>( (c = </a:t>
            </a:r>
            <a:r>
              <a:rPr lang="en-GB" sz="1800" dirty="0" err="1"/>
              <a:t>fin.read</a:t>
            </a:r>
            <a:r>
              <a:rPr lang="en-GB" sz="1800" dirty="0"/>
              <a:t>()) != -1){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temp </a:t>
            </a:r>
            <a:r>
              <a:rPr lang="en-GB" sz="1800" dirty="0"/>
              <a:t>= temp + </a:t>
            </a:r>
            <a:r>
              <a:rPr lang="en-GB" sz="1800" dirty="0" err="1"/>
              <a:t>Character.toString</a:t>
            </a:r>
            <a:r>
              <a:rPr lang="en-GB" sz="1800" dirty="0"/>
              <a:t>((char)c);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}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et.setText</a:t>
            </a:r>
            <a:r>
              <a:rPr lang="en-GB" sz="1800" dirty="0" smtClean="0"/>
              <a:t>(temp</a:t>
            </a:r>
            <a:r>
              <a:rPr lang="en-GB" sz="1800" dirty="0"/>
              <a:t>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Toast.makeText</a:t>
            </a:r>
            <a:r>
              <a:rPr lang="en-GB" sz="1800" dirty="0" smtClean="0"/>
              <a:t>(</a:t>
            </a:r>
            <a:r>
              <a:rPr lang="en-GB" sz="1800" dirty="0" err="1" smtClean="0"/>
              <a:t>getBaseContext</a:t>
            </a:r>
            <a:r>
              <a:rPr lang="en-GB" sz="1800" dirty="0"/>
              <a:t>(),"file read", </a:t>
            </a:r>
            <a:r>
              <a:rPr lang="en-GB" sz="1800" dirty="0" err="1" smtClean="0"/>
              <a:t>Toast.LENGTH_SHORT</a:t>
            </a:r>
            <a:r>
              <a:rPr lang="en-GB" sz="1800" dirty="0"/>
              <a:t>).show();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}</a:t>
            </a:r>
            <a:r>
              <a:rPr lang="en-GB" sz="1800" dirty="0"/>
              <a:t>catch(Exception e){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} </a:t>
            </a:r>
            <a:r>
              <a:rPr lang="en-GB" sz="1800" dirty="0"/>
              <a:t>}</a:t>
            </a:r>
            <a:endParaRPr lang="en-US" altLang="zh-C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Explanations to the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924800" cy="494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/>
              <a:t>Line 6: the input/read-in is continuous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sym typeface="Wingdings" pitchFamily="2" charset="2"/>
              </a:rPr>
              <a:t>Line 7: returns a string object representing the specified char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“Belfast event finder” application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3760110" cy="4797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 develop an event finding app to help with promotion of local events and festivals.</a:t>
            </a:r>
          </a:p>
          <a:p>
            <a:r>
              <a:rPr lang="en-US" altLang="zh-CN" dirty="0" smtClean="0"/>
              <a:t>“Open Data” is freely available to the public, which forms the basis of entering information into the app.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3861816" cy="45788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Activity_main.xml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001000" cy="5486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&lt;Button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android:id</a:t>
            </a:r>
            <a:r>
              <a:rPr lang="en-GB" sz="1800" dirty="0"/>
              <a:t>="@+id/button1"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android:layout_width</a:t>
            </a:r>
            <a:r>
              <a:rPr lang="en-GB" sz="1800" dirty="0"/>
              <a:t>="</a:t>
            </a:r>
            <a:r>
              <a:rPr lang="en-GB" sz="1800" dirty="0" err="1"/>
              <a:t>wrap_content</a:t>
            </a:r>
            <a:r>
              <a:rPr lang="en-GB" sz="1800" dirty="0"/>
              <a:t>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android:layout_height</a:t>
            </a:r>
            <a:r>
              <a:rPr lang="en-GB" sz="1800" dirty="0"/>
              <a:t>="</a:t>
            </a:r>
            <a:r>
              <a:rPr lang="en-GB" sz="1800" dirty="0" err="1"/>
              <a:t>wrap_content</a:t>
            </a:r>
            <a:r>
              <a:rPr lang="en-GB" sz="1800" dirty="0"/>
              <a:t>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android:layout_alignParentTop</a:t>
            </a:r>
            <a:r>
              <a:rPr lang="en-GB" sz="1800" dirty="0"/>
              <a:t>="true"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android:layout_centerHorizontal</a:t>
            </a:r>
            <a:r>
              <a:rPr lang="en-GB" sz="1800" dirty="0"/>
              <a:t>="true"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android:layout_marginTop</a:t>
            </a:r>
            <a:r>
              <a:rPr lang="en-GB" sz="1800" dirty="0"/>
              <a:t>="182dp"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android:onClick</a:t>
            </a:r>
            <a:r>
              <a:rPr lang="en-GB" sz="1800" dirty="0"/>
              <a:t>="save"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android:text</a:t>
            </a:r>
            <a:r>
              <a:rPr lang="en-GB" sz="1800" dirty="0"/>
              <a:t>="@string/save" /&gt;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</a:t>
            </a:r>
            <a:r>
              <a:rPr lang="en-GB" sz="1800" dirty="0"/>
              <a:t>Button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android:id</a:t>
            </a:r>
            <a:r>
              <a:rPr lang="en-GB" sz="1800" dirty="0"/>
              <a:t>="@+id/button2"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android:layout_width</a:t>
            </a:r>
            <a:r>
              <a:rPr lang="en-GB" sz="1800" dirty="0"/>
              <a:t>="</a:t>
            </a:r>
            <a:r>
              <a:rPr lang="en-GB" sz="1800" dirty="0" err="1"/>
              <a:t>wrap_content</a:t>
            </a:r>
            <a:r>
              <a:rPr lang="en-GB" sz="1800" dirty="0"/>
              <a:t>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android:layout_height</a:t>
            </a:r>
            <a:r>
              <a:rPr lang="en-GB" sz="1800" dirty="0"/>
              <a:t>="</a:t>
            </a:r>
            <a:r>
              <a:rPr lang="en-GB" sz="1800" dirty="0" err="1"/>
              <a:t>wrap_content</a:t>
            </a:r>
            <a:r>
              <a:rPr lang="en-GB" sz="1800" dirty="0"/>
              <a:t>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>
                <a:solidFill>
                  <a:srgbClr val="FF0000"/>
                </a:solidFill>
              </a:rPr>
              <a:t>android:layout_alignLeft</a:t>
            </a:r>
            <a:r>
              <a:rPr lang="en-GB" sz="1800" dirty="0" smtClean="0">
                <a:solidFill>
                  <a:srgbClr val="FF0000"/>
                </a:solidFill>
              </a:rPr>
              <a:t>="@+id/button2"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>
                <a:solidFill>
                  <a:srgbClr val="FF0000"/>
                </a:solidFill>
              </a:rPr>
              <a:t>android:layout_alignRight</a:t>
            </a:r>
            <a:r>
              <a:rPr lang="en-GB" sz="1800" dirty="0">
                <a:solidFill>
                  <a:srgbClr val="FF0000"/>
                </a:solidFill>
              </a:rPr>
              <a:t>="@+</a:t>
            </a:r>
            <a:r>
              <a:rPr lang="en-GB" sz="1800" dirty="0" smtClean="0">
                <a:solidFill>
                  <a:srgbClr val="FF0000"/>
                </a:solidFill>
              </a:rPr>
              <a:t>id/button2</a:t>
            </a:r>
            <a:r>
              <a:rPr lang="en-GB" sz="1800" dirty="0" smtClean="0"/>
              <a:t>"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android:layout_below</a:t>
            </a:r>
            <a:r>
              <a:rPr lang="en-GB" sz="1800" dirty="0"/>
              <a:t>="@+id/button1"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android:layout_marginTop</a:t>
            </a:r>
            <a:r>
              <a:rPr lang="en-GB" sz="1800" dirty="0"/>
              <a:t>="46dp"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android:onClick</a:t>
            </a:r>
            <a:r>
              <a:rPr lang="en-GB" sz="1800" dirty="0"/>
              <a:t>="read"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android:text</a:t>
            </a:r>
            <a:r>
              <a:rPr lang="en-GB" sz="1800" dirty="0"/>
              <a:t>="@string/read" /&gt; </a:t>
            </a:r>
            <a:endParaRPr lang="en-GB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/>
              <a:t>Activity_main.xml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001000" cy="5181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</a:t>
            </a:r>
            <a:r>
              <a:rPr lang="en-GB" sz="1800" dirty="0" err="1"/>
              <a:t>EditText</a:t>
            </a:r>
            <a:r>
              <a:rPr lang="en-GB" sz="1800" dirty="0"/>
              <a:t>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android:id</a:t>
            </a:r>
            <a:r>
              <a:rPr lang="en-GB" sz="1800" dirty="0"/>
              <a:t>="@+id/editText1"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android:layout_width</a:t>
            </a:r>
            <a:r>
              <a:rPr lang="en-GB" sz="1800" dirty="0"/>
              <a:t>="</a:t>
            </a:r>
            <a:r>
              <a:rPr lang="en-GB" sz="1800" dirty="0" err="1"/>
              <a:t>wrap_content</a:t>
            </a:r>
            <a:r>
              <a:rPr lang="en-GB" sz="1800" dirty="0"/>
              <a:t>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android:layout_height</a:t>
            </a:r>
            <a:r>
              <a:rPr lang="en-GB" sz="1800" dirty="0"/>
              <a:t>="</a:t>
            </a:r>
            <a:r>
              <a:rPr lang="en-GB" sz="1800" dirty="0" err="1"/>
              <a:t>wrap_content</a:t>
            </a:r>
            <a:r>
              <a:rPr lang="en-GB" sz="1800" dirty="0"/>
              <a:t>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android:layout_alignLeft</a:t>
            </a:r>
            <a:r>
              <a:rPr lang="en-GB" sz="1800" dirty="0"/>
              <a:t>="@+</a:t>
            </a:r>
            <a:r>
              <a:rPr lang="en-GB" sz="1800" dirty="0" smtClean="0"/>
              <a:t>id/button1“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android:layout_alignParentTop</a:t>
            </a:r>
            <a:r>
              <a:rPr lang="en-GB" sz="1800" dirty="0"/>
              <a:t>="true"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android:layout_marginTop</a:t>
            </a:r>
            <a:r>
              <a:rPr lang="en-GB" sz="1800" dirty="0"/>
              <a:t>="23dp"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android:ems</a:t>
            </a:r>
            <a:r>
              <a:rPr lang="en-GB" sz="1800" dirty="0"/>
              <a:t>="10"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err="1" smtClean="0"/>
              <a:t>android:inputType</a:t>
            </a:r>
            <a:r>
              <a:rPr lang="en-GB" sz="1800" dirty="0"/>
              <a:t>="</a:t>
            </a:r>
            <a:r>
              <a:rPr lang="en-GB" sz="1800" dirty="0" err="1"/>
              <a:t>textMultiLine</a:t>
            </a:r>
            <a:r>
              <a:rPr lang="en-GB" sz="1800" dirty="0"/>
              <a:t>" &gt;</a:t>
            </a:r>
            <a:endParaRPr lang="en-US" altLang="zh-C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string.xml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0010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&lt;?xml version="1.0" encoding="utf-8"?&gt;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</a:t>
            </a:r>
            <a:r>
              <a:rPr lang="en-GB" sz="1800" dirty="0"/>
              <a:t>resources&gt;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</a:t>
            </a:r>
            <a:r>
              <a:rPr lang="en-GB" sz="1800" dirty="0"/>
              <a:t>string name="</a:t>
            </a:r>
            <a:r>
              <a:rPr lang="en-GB" sz="1800" dirty="0" err="1"/>
              <a:t>app_name</a:t>
            </a:r>
            <a:r>
              <a:rPr lang="en-GB" sz="1800" dirty="0"/>
              <a:t>"&gt;Storage&lt;/string&gt;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</a:t>
            </a:r>
            <a:r>
              <a:rPr lang="en-GB" sz="1800" dirty="0"/>
              <a:t>string name="</a:t>
            </a:r>
            <a:r>
              <a:rPr lang="en-GB" sz="1800" dirty="0" err="1"/>
              <a:t>action_settings</a:t>
            </a:r>
            <a:r>
              <a:rPr lang="en-GB" sz="1800" dirty="0"/>
              <a:t>"&gt;Settings&lt;/string&gt;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</a:t>
            </a:r>
            <a:r>
              <a:rPr lang="en-GB" sz="1800" dirty="0"/>
              <a:t>string name="</a:t>
            </a:r>
            <a:r>
              <a:rPr lang="en-GB" sz="1800" dirty="0" err="1"/>
              <a:t>hello_world</a:t>
            </a:r>
            <a:r>
              <a:rPr lang="en-GB" sz="1800" dirty="0"/>
              <a:t>"&gt;Hello world!&lt;/string&gt;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</a:t>
            </a:r>
            <a:r>
              <a:rPr lang="en-GB" sz="1800" dirty="0"/>
              <a:t>string name="save"&gt;save to </a:t>
            </a:r>
            <a:r>
              <a:rPr lang="en-GB" sz="1800" dirty="0" smtClean="0"/>
              <a:t>internal </a:t>
            </a:r>
            <a:r>
              <a:rPr lang="en-GB" sz="1800" dirty="0"/>
              <a:t>storage&lt;/string&gt;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</a:t>
            </a:r>
            <a:r>
              <a:rPr lang="en-GB" sz="1800" dirty="0"/>
              <a:t>string name="read"&gt;load from </a:t>
            </a:r>
            <a:r>
              <a:rPr lang="en-GB" sz="1800" dirty="0" smtClean="0"/>
              <a:t>internal storage&lt;/</a:t>
            </a:r>
            <a:r>
              <a:rPr lang="en-GB" sz="1800" dirty="0"/>
              <a:t>string&gt; </a:t>
            </a:r>
            <a:endParaRPr lang="en-GB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&lt;/</a:t>
            </a:r>
            <a:r>
              <a:rPr lang="en-GB" sz="1800" dirty="0"/>
              <a:t>resources&gt;</a:t>
            </a:r>
            <a:endParaRPr lang="en-US" altLang="zh-C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Demo: execute the application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19200"/>
            <a:ext cx="4238389" cy="52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Demo: type in words and save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90957"/>
            <a:ext cx="4343401" cy="54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Demo: press load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A80F56-3E52-4E27-8A74-DF7E2B20CDB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73658"/>
            <a:ext cx="4267200" cy="54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Options for data storage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Internal storage </a:t>
            </a:r>
          </a:p>
          <a:p>
            <a:r>
              <a:rPr lang="en-GB" dirty="0" smtClean="0"/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848600" cy="4724400"/>
          </a:xfrm>
        </p:spPr>
        <p:txBody>
          <a:bodyPr>
            <a:normAutofit/>
          </a:bodyPr>
          <a:lstStyle/>
          <a:p>
            <a:r>
              <a:rPr lang="en-GB" dirty="0"/>
              <a:t>Options for data </a:t>
            </a:r>
            <a:r>
              <a:rPr lang="en-GB" dirty="0" smtClean="0"/>
              <a:t>storage. </a:t>
            </a:r>
            <a:endParaRPr lang="en-GB" dirty="0"/>
          </a:p>
          <a:p>
            <a:r>
              <a:rPr lang="en-US" altLang="zh-CN" dirty="0"/>
              <a:t>Internal </a:t>
            </a:r>
            <a:r>
              <a:rPr lang="en-US" altLang="zh-CN" dirty="0" smtClean="0"/>
              <a:t>storage: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Created 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fields.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Use of 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openFileOutput</a:t>
            </a:r>
            <a:r>
              <a:rPr lang="en-US" altLang="zh-CN" dirty="0" smtClean="0"/>
              <a:t>().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Use of 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().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Created 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on the layout.</a:t>
            </a:r>
            <a:endParaRPr lang="en-US" altLang="zh-CN" dirty="0"/>
          </a:p>
          <a:p>
            <a:endParaRPr lang="en-GB" sz="2400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Options for data storage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Internal storage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/>
              <a:t>N</a:t>
            </a:r>
            <a:r>
              <a:rPr lang="en-GB" dirty="0" smtClean="0"/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introduce how to build SQLite database.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 smtClean="0"/>
              <a:t>How many options do we have for </a:t>
            </a:r>
            <a:r>
              <a:rPr lang="en-GB" dirty="0"/>
              <a:t>data </a:t>
            </a:r>
            <a:r>
              <a:rPr lang="en-GB" dirty="0" smtClean="0"/>
              <a:t>storage? </a:t>
            </a:r>
            <a:endParaRPr lang="en-GB" dirty="0"/>
          </a:p>
          <a:p>
            <a:r>
              <a:rPr lang="en-US" altLang="zh-CN" dirty="0" smtClean="0"/>
              <a:t>For internal </a:t>
            </a:r>
            <a:r>
              <a:rPr lang="en-US" altLang="zh-CN" dirty="0"/>
              <a:t>storage: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How do we create a </a:t>
            </a:r>
            <a:r>
              <a:rPr lang="en-US" altLang="zh-CN" dirty="0" err="1"/>
              <a:t>EditText</a:t>
            </a:r>
            <a:r>
              <a:rPr lang="en-US" altLang="zh-CN" dirty="0"/>
              <a:t> </a:t>
            </a:r>
            <a:r>
              <a:rPr lang="en-US" altLang="zh-CN" dirty="0" smtClean="0"/>
              <a:t>field?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How to create </a:t>
            </a:r>
            <a:r>
              <a:rPr lang="en-US" altLang="zh-CN" dirty="0" err="1" smtClean="0"/>
              <a:t>openFileInput</a:t>
            </a:r>
            <a:r>
              <a:rPr lang="en-US" altLang="zh-CN" dirty="0"/>
              <a:t>()/</a:t>
            </a:r>
            <a:r>
              <a:rPr lang="en-US" altLang="zh-CN" dirty="0" err="1"/>
              <a:t>openFileOutput</a:t>
            </a:r>
            <a:r>
              <a:rPr lang="en-US" altLang="zh-CN" dirty="0" smtClean="0"/>
              <a:t>() for write/read?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Why do we use 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() and how?</a:t>
            </a:r>
            <a:endParaRPr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How to create a 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 field on </a:t>
            </a:r>
            <a:r>
              <a:rPr lang="en-US" altLang="zh-CN" dirty="0"/>
              <a:t>the </a:t>
            </a:r>
            <a:r>
              <a:rPr lang="en-US" altLang="zh-CN" dirty="0" smtClean="0"/>
              <a:t>layout file?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Options for data storage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Internal storage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http://developer.android.com/training/index.html</a:t>
            </a:r>
            <a:endParaRPr lang="en-GB" dirty="0"/>
          </a:p>
          <a:p>
            <a:pPr lvl="0"/>
            <a:r>
              <a:rPr lang="en-GB" dirty="0"/>
              <a:t>Android Application Development for Dummies, </a:t>
            </a:r>
            <a:r>
              <a:rPr lang="en-GB" dirty="0" err="1"/>
              <a:t>Donn</a:t>
            </a:r>
            <a:r>
              <a:rPr lang="en-GB" dirty="0"/>
              <a:t> </a:t>
            </a:r>
            <a:r>
              <a:rPr lang="en-GB" dirty="0" err="1"/>
              <a:t>Felker</a:t>
            </a:r>
            <a:r>
              <a:rPr lang="en-GB" dirty="0"/>
              <a:t>, Wiley Publishing, Inc., NJ, 2011.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/>
              <a:t>Options for data storage </a:t>
            </a:r>
            <a:endParaRPr lang="en-GB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Internal storage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Options for data storage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GB" sz="2700" dirty="0" smtClean="0"/>
              <a:t>Shared preferences: private data is stored in key-value pairs.</a:t>
            </a:r>
          </a:p>
          <a:p>
            <a:r>
              <a:rPr lang="en-GB" sz="2700" dirty="0" smtClean="0"/>
              <a:t>Internal storage: save files on the device’s internal storage.</a:t>
            </a:r>
          </a:p>
          <a:p>
            <a:r>
              <a:rPr lang="en-GB" sz="2700" dirty="0" smtClean="0"/>
              <a:t>Local cache: use the </a:t>
            </a:r>
            <a:r>
              <a:rPr lang="en-GB" sz="2700" dirty="0" err="1" smtClean="0"/>
              <a:t>getCacheDir</a:t>
            </a:r>
            <a:r>
              <a:rPr lang="en-GB" sz="2700" dirty="0" smtClean="0"/>
              <a:t>() method to create the cache.</a:t>
            </a:r>
          </a:p>
          <a:p>
            <a:r>
              <a:rPr lang="en-GB" sz="2700" dirty="0" smtClean="0"/>
              <a:t>External storage: such as removable storage (SD card) or </a:t>
            </a:r>
            <a:r>
              <a:rPr lang="en-GB" sz="2700" dirty="0" err="1" smtClean="0"/>
              <a:t>nonremovable</a:t>
            </a:r>
            <a:r>
              <a:rPr lang="en-GB" sz="2700" dirty="0" smtClean="0"/>
              <a:t> internal storage. Use a call to </a:t>
            </a:r>
            <a:r>
              <a:rPr lang="en-GB" sz="2700" dirty="0" err="1" smtClean="0"/>
              <a:t>getExternalStorageState</a:t>
            </a:r>
            <a:r>
              <a:rPr lang="en-GB" sz="2700" dirty="0" smtClean="0"/>
              <a:t>() to check the availability of media. 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8379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Continued…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altLang="zh-CN" sz="2800" dirty="0" smtClean="0"/>
              <a:t>SQLite database: a lightweight SQL (Structured Query Language) database.</a:t>
            </a:r>
          </a:p>
          <a:p>
            <a:r>
              <a:rPr lang="en-GB" altLang="zh-CN" sz="2800" dirty="0" smtClean="0"/>
              <a:t>Network connection: remote storage.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19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Options for data storage </a:t>
            </a:r>
            <a:endParaRPr lang="en-GB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/>
              <a:t>Internal storage 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Demo and design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35814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MainActivity.java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create an </a:t>
            </a:r>
            <a:r>
              <a:rPr lang="en-GB" dirty="0" err="1" smtClean="0">
                <a:solidFill>
                  <a:schemeClr val="tx1"/>
                </a:solidFill>
              </a:rPr>
              <a:t>EditText</a:t>
            </a:r>
            <a:r>
              <a:rPr lang="en-GB" dirty="0" smtClean="0">
                <a:solidFill>
                  <a:schemeClr val="tx1"/>
                </a:solidFill>
              </a:rPr>
              <a:t> field.</a:t>
            </a: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 create interactive UI components.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To use a save class for opening a file and then writing data to the file.</a:t>
            </a:r>
          </a:p>
          <a:p>
            <a:pPr marL="800100" lvl="1" indent="-342900" algn="just">
              <a:buAutoNum type="arabicParenR"/>
            </a:pPr>
            <a:r>
              <a:rPr lang="en-GB" dirty="0" smtClean="0">
                <a:solidFill>
                  <a:schemeClr val="tx1"/>
                </a:solidFill>
              </a:rPr>
              <a:t>To use a read class for opening a file and then passing the characters to a string.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5067" y="1676400"/>
            <a:ext cx="35814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Activity_main.xml 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create two buttons, one for read and one for write.</a:t>
            </a: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 create an </a:t>
            </a:r>
            <a:r>
              <a:rPr lang="en-GB" dirty="0" err="1" smtClean="0">
                <a:solidFill>
                  <a:schemeClr val="tx1"/>
                </a:solidFill>
              </a:rPr>
              <a:t>EditText</a:t>
            </a:r>
            <a:r>
              <a:rPr lang="en-GB" dirty="0" smtClean="0">
                <a:solidFill>
                  <a:schemeClr val="tx1"/>
                </a:solidFill>
              </a:rPr>
              <a:t> for typing in data.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String.xml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show toasts for read and write operations.</a:t>
            </a:r>
          </a:p>
          <a:p>
            <a:pPr marL="342900" indent="-342900" algn="just">
              <a:buAutoNum type="arabicPeriod"/>
            </a:pPr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Reading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 order to read the contents of a file, call the </a:t>
            </a:r>
            <a:r>
              <a:rPr lang="en-US" altLang="zh-CN" dirty="0" err="1" smtClean="0"/>
              <a:t>openFileInput</a:t>
            </a:r>
            <a:r>
              <a:rPr lang="en-US" altLang="zh-CN" dirty="0" smtClean="0"/>
              <a:t>() method and then return an instance of </a:t>
            </a:r>
            <a:r>
              <a:rPr lang="en-US" altLang="zh-CN" dirty="0" err="1" smtClean="0"/>
              <a:t>FileInputStream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</a:t>
            </a:r>
            <a:r>
              <a:rPr lang="en-US" altLang="zh-CN" dirty="0" err="1" smtClean="0">
                <a:solidFill>
                  <a:srgbClr val="0070C0"/>
                </a:solidFill>
              </a:rPr>
              <a:t>FileInputStream</a:t>
            </a:r>
            <a:r>
              <a:rPr lang="en-US" altLang="zh-CN" dirty="0" smtClean="0">
                <a:solidFill>
                  <a:srgbClr val="0070C0"/>
                </a:solidFill>
              </a:rPr>
              <a:t> fin = </a:t>
            </a:r>
            <a:r>
              <a:rPr lang="en-US" altLang="zh-CN" dirty="0" err="1" smtClean="0">
                <a:solidFill>
                  <a:srgbClr val="0070C0"/>
                </a:solidFill>
              </a:rPr>
              <a:t>openFileInput</a:t>
            </a:r>
            <a:r>
              <a:rPr lang="en-US" altLang="zh-CN" dirty="0" smtClean="0">
                <a:solidFill>
                  <a:srgbClr val="0070C0"/>
                </a:solidFill>
              </a:rPr>
              <a:t>(file);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997472-AEE1-4386-9FAD-176EDE801034}"/>
</file>

<file path=customXml/itemProps2.xml><?xml version="1.0" encoding="utf-8"?>
<ds:datastoreItem xmlns:ds="http://schemas.openxmlformats.org/officeDocument/2006/customXml" ds:itemID="{2ABB5433-69D1-4328-876C-E4D6ADFDD5FC}"/>
</file>

<file path=customXml/itemProps3.xml><?xml version="1.0" encoding="utf-8"?>
<ds:datastoreItem xmlns:ds="http://schemas.openxmlformats.org/officeDocument/2006/customXml" ds:itemID="{E6D8888D-AD16-46E0-B3B9-9D1A76293905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6905</TotalTime>
  <Words>1167</Words>
  <Application>Microsoft Office PowerPoint</Application>
  <PresentationFormat>On-screen Show (4:3)</PresentationFormat>
  <Paragraphs>341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Calibri</vt:lpstr>
      <vt:lpstr>Century Schoolbook</vt:lpstr>
      <vt:lpstr>华文楷体</vt:lpstr>
      <vt:lpstr>Wingdings</vt:lpstr>
      <vt:lpstr>Wingdings 2</vt:lpstr>
      <vt:lpstr>Oriel</vt:lpstr>
      <vt:lpstr>Web and mobile app development – csc3054/7054</vt:lpstr>
      <vt:lpstr>“Belfast event finder” application </vt:lpstr>
      <vt:lpstr>Questions to be answered</vt:lpstr>
      <vt:lpstr>Content outline</vt:lpstr>
      <vt:lpstr>Options for data storage </vt:lpstr>
      <vt:lpstr>Continued…</vt:lpstr>
      <vt:lpstr>Content outline</vt:lpstr>
      <vt:lpstr>Demo and design</vt:lpstr>
      <vt:lpstr>Reading file</vt:lpstr>
      <vt:lpstr>Reading file</vt:lpstr>
      <vt:lpstr>Other method of fileinputstream class</vt:lpstr>
      <vt:lpstr>writing file</vt:lpstr>
      <vt:lpstr>Reading file</vt:lpstr>
      <vt:lpstr>Other method of fileoutputstream class</vt:lpstr>
      <vt:lpstr>Create the internal storage code</vt:lpstr>
      <vt:lpstr>Mainactivity.java</vt:lpstr>
      <vt:lpstr>Explanations to the code</vt:lpstr>
      <vt:lpstr>Mainactivity.java – continued </vt:lpstr>
      <vt:lpstr>Explanations to the code</vt:lpstr>
      <vt:lpstr>Activity_main.xml </vt:lpstr>
      <vt:lpstr>Activity_main.xml </vt:lpstr>
      <vt:lpstr>string.xml </vt:lpstr>
      <vt:lpstr>Demo: execute the application </vt:lpstr>
      <vt:lpstr>Demo: type in words and save</vt:lpstr>
      <vt:lpstr>Demo: press load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399</cp:revision>
  <dcterms:created xsi:type="dcterms:W3CDTF">2006-08-16T00:00:00Z</dcterms:created>
  <dcterms:modified xsi:type="dcterms:W3CDTF">2016-01-28T23:36:30Z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