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1"/>
  </p:notesMasterIdLst>
  <p:sldIdLst>
    <p:sldId id="256" r:id="rId2"/>
    <p:sldId id="258" r:id="rId3"/>
    <p:sldId id="393" r:id="rId4"/>
    <p:sldId id="395" r:id="rId5"/>
    <p:sldId id="257" r:id="rId6"/>
    <p:sldId id="302" r:id="rId7"/>
    <p:sldId id="376" r:id="rId8"/>
    <p:sldId id="385" r:id="rId9"/>
    <p:sldId id="360" r:id="rId10"/>
    <p:sldId id="377" r:id="rId11"/>
    <p:sldId id="378" r:id="rId12"/>
    <p:sldId id="386" r:id="rId13"/>
    <p:sldId id="352" r:id="rId14"/>
    <p:sldId id="394" r:id="rId15"/>
    <p:sldId id="379" r:id="rId16"/>
    <p:sldId id="392" r:id="rId17"/>
    <p:sldId id="365" r:id="rId18"/>
    <p:sldId id="380" r:id="rId19"/>
    <p:sldId id="381" r:id="rId20"/>
    <p:sldId id="382" r:id="rId21"/>
    <p:sldId id="383" r:id="rId22"/>
    <p:sldId id="384" r:id="rId23"/>
    <p:sldId id="390" r:id="rId24"/>
    <p:sldId id="387" r:id="rId25"/>
    <p:sldId id="324" r:id="rId26"/>
    <p:sldId id="388" r:id="rId27"/>
    <p:sldId id="293" r:id="rId28"/>
    <p:sldId id="389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56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62387-01E7-4A7A-94A7-4B446D99DC59}" type="datetimeFigureOut">
              <a:rPr lang="en-GB" smtClean="0"/>
              <a:pPr/>
              <a:t>04/03/2016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AF89C-88CD-4998-A4CC-F949010097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6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F57993-8954-4B9C-8665-9EB5D5570096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A082-292A-44FA-83B6-9D9193CD07C3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150E-0347-4105-9A2E-0C851D9EC635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191BDD-84E2-455E-AA40-7E652D3F5ECA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113987-381B-4C4C-AB6B-75A4CBAAD0FC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CFF-50E6-4124-989E-BAD4A10DD0F9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6FEF-35FE-4453-97AE-C27A518EFADE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5DA5D6-09D7-4AA4-95CB-ACB96668D718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D027-9403-43D1-891B-15D234250AAA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1977721-5C45-480D-B9C3-A1BA9922C23E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3CE342-F9FC-49B8-8BDF-9BB163E2BE3F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6B241C2-2AC2-455A-8B46-35F4BF8889D9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raining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Web and mobile app development – csc3054/7054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86400"/>
            <a:ext cx="6019800" cy="88852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5.3 SQLite database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03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err="1" smtClean="0"/>
              <a:t>Sqlite</a:t>
            </a:r>
            <a:r>
              <a:rPr lang="en-GB" dirty="0" smtClean="0"/>
              <a:t> architecture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dirty="0" err="1" smtClean="0"/>
              <a:t>SQLiteDatabase</a:t>
            </a:r>
            <a:r>
              <a:rPr lang="en-GB" dirty="0" smtClean="0"/>
              <a:t>: the base class to provide insert(), update() and delete() methods - 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GB" dirty="0" err="1" smtClean="0"/>
              <a:t>rawQuery</a:t>
            </a:r>
            <a:r>
              <a:rPr lang="en-GB" dirty="0" smtClean="0"/>
              <a:t>()</a:t>
            </a:r>
          </a:p>
          <a:p>
            <a:pPr marL="36576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Cursor </a:t>
            </a:r>
            <a:r>
              <a:rPr lang="en-GB" dirty="0" err="1">
                <a:solidFill>
                  <a:srgbClr val="FF0000"/>
                </a:solidFill>
              </a:rPr>
              <a:t>cursor</a:t>
            </a:r>
            <a:r>
              <a:rPr lang="en-GB" dirty="0">
                <a:solidFill>
                  <a:srgbClr val="FF0000"/>
                </a:solidFill>
              </a:rPr>
              <a:t> = </a:t>
            </a:r>
            <a:r>
              <a:rPr lang="en-GB" dirty="0" err="1">
                <a:solidFill>
                  <a:srgbClr val="FF0000"/>
                </a:solidFill>
              </a:rPr>
              <a:t>getReadableDatabase</a:t>
            </a:r>
            <a:r>
              <a:rPr lang="en-GB" dirty="0">
                <a:solidFill>
                  <a:srgbClr val="FF0000"/>
                </a:solidFill>
              </a:rPr>
              <a:t>(). </a:t>
            </a:r>
            <a:r>
              <a:rPr lang="en-GB" dirty="0" err="1">
                <a:solidFill>
                  <a:srgbClr val="FF0000"/>
                </a:solidFill>
              </a:rPr>
              <a:t>rawQuery</a:t>
            </a:r>
            <a:r>
              <a:rPr lang="en-GB" dirty="0">
                <a:solidFill>
                  <a:srgbClr val="FF0000"/>
                </a:solidFill>
              </a:rPr>
              <a:t>("select * from </a:t>
            </a:r>
            <a:r>
              <a:rPr lang="en-GB" dirty="0" err="1">
                <a:solidFill>
                  <a:srgbClr val="FF0000"/>
                </a:solidFill>
              </a:rPr>
              <a:t>todo</a:t>
            </a:r>
            <a:r>
              <a:rPr lang="en-GB" dirty="0">
                <a:solidFill>
                  <a:srgbClr val="FF0000"/>
                </a:solidFill>
              </a:rPr>
              <a:t> where _id = ?", </a:t>
            </a:r>
            <a:r>
              <a:rPr lang="en-GB" b="1" dirty="0">
                <a:solidFill>
                  <a:srgbClr val="FF0000"/>
                </a:solidFill>
              </a:rPr>
              <a:t>new</a:t>
            </a:r>
            <a:r>
              <a:rPr lang="en-GB" dirty="0">
                <a:solidFill>
                  <a:srgbClr val="FF0000"/>
                </a:solidFill>
              </a:rPr>
              <a:t> String[] { id }); </a:t>
            </a:r>
            <a:r>
              <a:rPr lang="en-GB" b="1" dirty="0">
                <a:solidFill>
                  <a:srgbClr val="FF0000"/>
                </a:solidFill>
              </a:rPr>
              <a:t/>
            </a:r>
            <a:br>
              <a:rPr lang="en-GB" b="1" dirty="0">
                <a:solidFill>
                  <a:srgbClr val="FF0000"/>
                </a:solidFill>
              </a:rPr>
            </a:br>
            <a:endParaRPr lang="en-GB" dirty="0" smtClean="0">
              <a:solidFill>
                <a:srgbClr val="FF0000"/>
              </a:solidFill>
            </a:endParaRPr>
          </a:p>
          <a:p>
            <a:pPr marL="822960" lvl="1" indent="-457200">
              <a:buFont typeface="+mj-lt"/>
              <a:buAutoNum type="alphaUcPeriod" startAt="2"/>
            </a:pPr>
            <a:r>
              <a:rPr lang="en-GB" dirty="0"/>
              <a:t>q</a:t>
            </a:r>
            <a:r>
              <a:rPr lang="en-GB" dirty="0" smtClean="0"/>
              <a:t>uery()</a:t>
            </a:r>
          </a:p>
          <a:p>
            <a:pPr marL="365760" lvl="1" indent="0">
              <a:buNone/>
            </a:pPr>
            <a:r>
              <a:rPr lang="en-GB" b="1" dirty="0">
                <a:solidFill>
                  <a:srgbClr val="FF0000"/>
                </a:solidFill>
              </a:rPr>
              <a:t>return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database.query</a:t>
            </a:r>
            <a:r>
              <a:rPr lang="en-GB" dirty="0">
                <a:solidFill>
                  <a:srgbClr val="FF0000"/>
                </a:solidFill>
              </a:rPr>
              <a:t>(DATABASE_TABLE, </a:t>
            </a:r>
            <a:r>
              <a:rPr lang="en-GB" b="1" dirty="0">
                <a:solidFill>
                  <a:srgbClr val="FF0000"/>
                </a:solidFill>
              </a:rPr>
              <a:t>new</a:t>
            </a:r>
            <a:r>
              <a:rPr lang="en-GB" dirty="0">
                <a:solidFill>
                  <a:srgbClr val="FF0000"/>
                </a:solidFill>
              </a:rPr>
              <a:t> String[] { KEY_ROWID, KEY_CATEGORY, KEY_SUMMARY, KEY_DESCRIPTION }, null, null, null, null, null);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err="1" smtClean="0"/>
              <a:t>Sqlite</a:t>
            </a:r>
            <a:r>
              <a:rPr lang="en-GB" dirty="0" smtClean="0"/>
              <a:t> architecture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dirty="0" smtClean="0"/>
              <a:t>Cursor: a query returns a Cursor object. The result of a query points to one row of the query result.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GB" dirty="0" err="1" smtClean="0"/>
              <a:t>ListViews</a:t>
            </a:r>
            <a:r>
              <a:rPr lang="en-GB" dirty="0" smtClean="0"/>
              <a:t>/</a:t>
            </a:r>
            <a:r>
              <a:rPr lang="en-GB" dirty="0" err="1" smtClean="0"/>
              <a:t>ListActivities</a:t>
            </a:r>
            <a:r>
              <a:rPr lang="en-GB" dirty="0" smtClean="0"/>
              <a:t>/</a:t>
            </a:r>
            <a:r>
              <a:rPr lang="en-GB" dirty="0" err="1" smtClean="0"/>
              <a:t>SimpleCursorAdapter</a:t>
            </a:r>
            <a:r>
              <a:rPr lang="en-GB" dirty="0" smtClean="0"/>
              <a:t> classes:</a:t>
            </a:r>
            <a:endParaRPr lang="en-GB" dirty="0" smtClean="0"/>
          </a:p>
          <a:p>
            <a:pPr marL="822960" lvl="1" indent="-457200">
              <a:buFont typeface="+mj-lt"/>
              <a:buAutoNum type="alphaUcPeriod"/>
            </a:pPr>
            <a:r>
              <a:rPr lang="en-GB" dirty="0" err="1" smtClean="0"/>
              <a:t>ListViews</a:t>
            </a:r>
            <a:r>
              <a:rPr lang="en-GB" dirty="0" smtClean="0"/>
              <a:t>: those Views that allow us to display elements.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GB" dirty="0" err="1" smtClean="0"/>
              <a:t>ListActivities</a:t>
            </a:r>
            <a:r>
              <a:rPr lang="en-GB" dirty="0" smtClean="0"/>
              <a:t>: activities which make </a:t>
            </a:r>
            <a:r>
              <a:rPr lang="en-GB" dirty="0" err="1" smtClean="0"/>
              <a:t>ListViews</a:t>
            </a:r>
            <a:r>
              <a:rPr lang="en-GB" dirty="0" smtClean="0"/>
              <a:t> to be used easier.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GB" dirty="0" smtClean="0"/>
              <a:t>The </a:t>
            </a:r>
            <a:r>
              <a:rPr lang="en-GB" dirty="0" err="1" smtClean="0"/>
              <a:t>SimpleCursorAdapter</a:t>
            </a:r>
            <a:r>
              <a:rPr lang="en-GB" dirty="0" smtClean="0"/>
              <a:t> class used to set a layout for </a:t>
            </a:r>
            <a:r>
              <a:rPr lang="en-GB" dirty="0" err="1" smtClean="0"/>
              <a:t>ListViews</a:t>
            </a:r>
            <a:r>
              <a:rPr lang="en-GB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About SQLite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SQLite architecture</a:t>
            </a:r>
          </a:p>
          <a:p>
            <a:r>
              <a:rPr lang="en-US" altLang="zh-CN" dirty="0" smtClean="0"/>
              <a:t>Create a project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6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Data access 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7543800" cy="4873752"/>
          </a:xfrm>
        </p:spPr>
        <p:txBody>
          <a:bodyPr>
            <a:normAutofit/>
          </a:bodyPr>
          <a:lstStyle/>
          <a:p>
            <a:r>
              <a:rPr lang="en-GB" dirty="0"/>
              <a:t>U</a:t>
            </a:r>
            <a:r>
              <a:rPr lang="en-GB" dirty="0" smtClean="0"/>
              <a:t>se </a:t>
            </a:r>
            <a:r>
              <a:rPr lang="en-GB" dirty="0"/>
              <a:t>a data access object (DAO) to manage the data for us.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DAO is responsible for handling the database connection and for accessing and modifying the data. </a:t>
            </a:r>
            <a:endParaRPr lang="en-GB" dirty="0" smtClean="0"/>
          </a:p>
          <a:p>
            <a:r>
              <a:rPr lang="en-GB" dirty="0" smtClean="0"/>
              <a:t>DAO </a:t>
            </a:r>
            <a:r>
              <a:rPr lang="en-GB" dirty="0"/>
              <a:t>will also convert the database objects into real Java </a:t>
            </a:r>
            <a:r>
              <a:rPr lang="en-GB" dirty="0" smtClean="0"/>
              <a:t>Objects </a:t>
            </a:r>
            <a:r>
              <a:rPr lang="en-GB" dirty="0"/>
              <a:t>so that our user interface code does not have to deal with the persistence </a:t>
            </a:r>
            <a:r>
              <a:rPr lang="en-GB" dirty="0" smtClean="0"/>
              <a:t>layer (a group of files to communicate between the application and database).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7F50529-26C3-4CA8-875E-CA00718AC25C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035632"/>
          </a:xfrm>
        </p:spPr>
        <p:txBody>
          <a:bodyPr>
            <a:normAutofit/>
          </a:bodyPr>
          <a:lstStyle/>
          <a:p>
            <a:r>
              <a:rPr lang="en-GB" dirty="0" smtClean="0"/>
              <a:t>Example: relate entities to employees using two different ways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4038600" cy="487375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public class </a:t>
            </a:r>
            <a:r>
              <a:rPr lang="en-GB" dirty="0" smtClean="0"/>
              <a:t>Employee </a:t>
            </a:r>
            <a:r>
              <a:rPr lang="en-GB" dirty="0"/>
              <a:t>{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private </a:t>
            </a:r>
            <a:r>
              <a:rPr lang="en-GB" dirty="0" err="1"/>
              <a:t>int</a:t>
            </a:r>
            <a:r>
              <a:rPr lang="en-GB" dirty="0"/>
              <a:t> id;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private </a:t>
            </a:r>
            <a:r>
              <a:rPr lang="en-GB" dirty="0"/>
              <a:t>String name;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public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getId</a:t>
            </a:r>
            <a:r>
              <a:rPr lang="en-GB" dirty="0"/>
              <a:t>() {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return </a:t>
            </a:r>
            <a:r>
              <a:rPr lang="en-GB" dirty="0"/>
              <a:t>id;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}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public </a:t>
            </a:r>
            <a:r>
              <a:rPr lang="en-GB" dirty="0"/>
              <a:t>void </a:t>
            </a:r>
            <a:r>
              <a:rPr lang="en-GB" dirty="0" err="1"/>
              <a:t>setId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id) {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this.id </a:t>
            </a:r>
            <a:r>
              <a:rPr lang="en-GB" dirty="0"/>
              <a:t>= id;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}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public </a:t>
            </a:r>
            <a:r>
              <a:rPr lang="en-GB" dirty="0"/>
              <a:t>String </a:t>
            </a:r>
            <a:r>
              <a:rPr lang="en-GB" dirty="0" err="1"/>
              <a:t>getName</a:t>
            </a:r>
            <a:r>
              <a:rPr lang="en-GB" dirty="0"/>
              <a:t>() { return name</a:t>
            </a:r>
            <a:r>
              <a:rPr lang="en-GB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dirty="0"/>
              <a:t>}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public </a:t>
            </a:r>
            <a:r>
              <a:rPr lang="en-GB" dirty="0"/>
              <a:t>void </a:t>
            </a:r>
            <a:r>
              <a:rPr lang="en-GB" dirty="0" err="1"/>
              <a:t>setName</a:t>
            </a:r>
            <a:r>
              <a:rPr lang="en-GB" dirty="0"/>
              <a:t>(String name) {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this.name </a:t>
            </a:r>
            <a:r>
              <a:rPr lang="en-GB" dirty="0"/>
              <a:t>= name; }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7F50529-26C3-4CA8-875E-CA00718AC25C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67200" y="1524000"/>
            <a:ext cx="4038600" cy="4873752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dirty="0"/>
              <a:t>interface </a:t>
            </a:r>
            <a:r>
              <a:rPr lang="en-GB" dirty="0" err="1" smtClean="0"/>
              <a:t>EmployeeDAO</a:t>
            </a:r>
            <a:r>
              <a:rPr lang="en-GB" dirty="0" smtClean="0"/>
              <a:t> </a:t>
            </a:r>
            <a:r>
              <a:rPr lang="en-GB" dirty="0"/>
              <a:t>{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List&lt;Employee</a:t>
            </a:r>
            <a:r>
              <a:rPr lang="en-GB" dirty="0"/>
              <a:t>&gt; </a:t>
            </a:r>
            <a:r>
              <a:rPr lang="en-GB" dirty="0" err="1"/>
              <a:t>findAll</a:t>
            </a:r>
            <a:r>
              <a:rPr lang="en-GB" dirty="0"/>
              <a:t>();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List&lt;Employee</a:t>
            </a:r>
            <a:r>
              <a:rPr lang="en-GB" dirty="0"/>
              <a:t>&gt; </a:t>
            </a:r>
            <a:r>
              <a:rPr lang="en-GB" dirty="0" err="1"/>
              <a:t>findById</a:t>
            </a:r>
            <a:r>
              <a:rPr lang="en-GB" dirty="0"/>
              <a:t>();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List&lt;Employee</a:t>
            </a:r>
            <a:r>
              <a:rPr lang="en-GB" dirty="0"/>
              <a:t>&gt; </a:t>
            </a:r>
            <a:r>
              <a:rPr lang="en-GB" dirty="0" err="1"/>
              <a:t>findByName</a:t>
            </a:r>
            <a:r>
              <a:rPr lang="en-GB" dirty="0"/>
              <a:t>();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boolean</a:t>
            </a:r>
            <a:r>
              <a:rPr lang="en-GB" dirty="0" smtClean="0"/>
              <a:t> </a:t>
            </a:r>
            <a:r>
              <a:rPr lang="en-GB" dirty="0" err="1"/>
              <a:t>insertEmployee</a:t>
            </a:r>
            <a:r>
              <a:rPr lang="en-GB" dirty="0"/>
              <a:t>(Employee employee);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boolean</a:t>
            </a:r>
            <a:r>
              <a:rPr lang="en-GB" dirty="0" smtClean="0"/>
              <a:t> </a:t>
            </a:r>
            <a:r>
              <a:rPr lang="en-GB" dirty="0" err="1"/>
              <a:t>updateEmployee</a:t>
            </a:r>
            <a:r>
              <a:rPr lang="en-GB" dirty="0"/>
              <a:t>(Employee employee);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boolean</a:t>
            </a:r>
            <a:r>
              <a:rPr lang="en-GB" dirty="0" smtClean="0"/>
              <a:t> </a:t>
            </a:r>
            <a:r>
              <a:rPr lang="en-GB" dirty="0" err="1"/>
              <a:t>deleteEmployee</a:t>
            </a:r>
            <a:r>
              <a:rPr lang="en-GB" dirty="0"/>
              <a:t>(Employee employee);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Demo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599" y="1348581"/>
            <a:ext cx="3500783" cy="5128419"/>
          </a:xfrm>
        </p:spPr>
        <p:txBody>
          <a:bodyPr>
            <a:normAutofit/>
          </a:bodyPr>
          <a:lstStyle/>
          <a:p>
            <a:r>
              <a:rPr lang="en-GB" dirty="0"/>
              <a:t>The resulting application will look like </a:t>
            </a:r>
            <a:r>
              <a:rPr lang="en-GB" dirty="0" smtClean="0"/>
              <a:t>this: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7F50529-26C3-4CA8-875E-CA00718AC25C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383" y="990600"/>
            <a:ext cx="4195417" cy="555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design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7F50529-26C3-4CA8-875E-CA00718AC25C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676400"/>
            <a:ext cx="3581400" cy="42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MySQLiteHelper.java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To create a table for the database.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Comment.java</a:t>
            </a:r>
          </a:p>
          <a:p>
            <a:pPr algn="just"/>
            <a:endParaRPr lang="en-GB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To create a data model to hold the data and show in the user interface.</a:t>
            </a: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5067" y="1676400"/>
            <a:ext cx="3581400" cy="42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CommentsDataSource.java</a:t>
            </a:r>
          </a:p>
          <a:p>
            <a:pPr algn="just"/>
            <a:endParaRPr lang="en-GB" dirty="0">
              <a:solidFill>
                <a:srgbClr val="FF0000"/>
              </a:solidFill>
            </a:endParaRPr>
          </a:p>
          <a:p>
            <a:pPr marL="342900" indent="-342900" algn="just"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To maintain the database and add/fetch comments.</a:t>
            </a:r>
          </a:p>
          <a:p>
            <a:pPr algn="just"/>
            <a:endParaRPr lang="en-GB" dirty="0">
              <a:solidFill>
                <a:srgbClr val="FF0000"/>
              </a:solidFill>
            </a:endParaRPr>
          </a:p>
          <a:p>
            <a:pPr algn="just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MainActivity.java</a:t>
            </a:r>
          </a:p>
          <a:p>
            <a:pPr algn="just"/>
            <a:endParaRPr lang="en-GB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To use a </a:t>
            </a:r>
            <a:r>
              <a:rPr lang="en-GB" dirty="0" err="1" smtClean="0">
                <a:solidFill>
                  <a:srgbClr val="FF0000"/>
                </a:solidFill>
              </a:rPr>
              <a:t>ListActivity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err="1" smtClean="0">
                <a:solidFill>
                  <a:srgbClr val="FF0000"/>
                </a:solidFill>
              </a:rPr>
              <a:t>ListView</a:t>
            </a:r>
            <a:r>
              <a:rPr lang="en-GB" dirty="0" smtClean="0">
                <a:solidFill>
                  <a:srgbClr val="FF0000"/>
                </a:solidFill>
              </a:rPr>
              <a:t> to display the data.</a:t>
            </a:r>
          </a:p>
          <a:p>
            <a:pPr marL="342900" indent="-342900" algn="just"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To connect to data source.</a:t>
            </a:r>
          </a:p>
          <a:p>
            <a:pPr marL="342900" indent="-342900" algn="just"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To show a list of items.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9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err="1" smtClean="0"/>
              <a:t>Mysqlitehelper</a:t>
            </a:r>
            <a:r>
              <a:rPr lang="en-GB" dirty="0"/>
              <a:t> </a:t>
            </a:r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7772400" cy="49499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This class is responsible for creating the database. </a:t>
            </a:r>
          </a:p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onUpgrade</a:t>
            </a:r>
            <a:r>
              <a:rPr lang="en-US" altLang="zh-CN" dirty="0" smtClean="0"/>
              <a:t>() method deletes all the exiting data and re-create the table. It defines constants for the table name and columns.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886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Define variables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7772400" cy="49499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public static final String TABLE_COMMENTS = "comments";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public </a:t>
            </a:r>
            <a:r>
              <a:rPr lang="en-GB" dirty="0"/>
              <a:t>static final String COLUMN_ID = "_id";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public </a:t>
            </a:r>
            <a:r>
              <a:rPr lang="en-GB" dirty="0"/>
              <a:t>static final String COLUMN_COMMENT = "comment";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private </a:t>
            </a:r>
            <a:r>
              <a:rPr lang="en-GB" dirty="0"/>
              <a:t>static final String DATABASE_NAME = "</a:t>
            </a:r>
            <a:r>
              <a:rPr lang="en-GB" dirty="0" err="1"/>
              <a:t>commments.db</a:t>
            </a:r>
            <a:r>
              <a:rPr lang="en-GB" dirty="0"/>
              <a:t>";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private </a:t>
            </a:r>
            <a:r>
              <a:rPr lang="en-GB" dirty="0"/>
              <a:t>static final </a:t>
            </a:r>
            <a:r>
              <a:rPr lang="en-GB" dirty="0" err="1"/>
              <a:t>int</a:t>
            </a:r>
            <a:r>
              <a:rPr lang="en-GB" dirty="0"/>
              <a:t> DATABASE_VERSION = 1; </a:t>
            </a:r>
            <a:br>
              <a:rPr lang="en-GB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867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Create database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7772400" cy="49499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i="1" dirty="0">
                <a:solidFill>
                  <a:srgbClr val="00B050"/>
                </a:solidFill>
              </a:rPr>
              <a:t>// Database creation </a:t>
            </a:r>
            <a:r>
              <a:rPr lang="en-GB" i="1" dirty="0" err="1">
                <a:solidFill>
                  <a:srgbClr val="00B050"/>
                </a:solidFill>
              </a:rPr>
              <a:t>sql</a:t>
            </a:r>
            <a:r>
              <a:rPr lang="en-GB" i="1" dirty="0">
                <a:solidFill>
                  <a:srgbClr val="00B050"/>
                </a:solidFill>
              </a:rPr>
              <a:t> statement</a:t>
            </a:r>
            <a:r>
              <a:rPr lang="en-GB" dirty="0">
                <a:solidFill>
                  <a:srgbClr val="00B050"/>
                </a:solidFill>
              </a:rPr>
              <a:t> </a:t>
            </a:r>
            <a:endParaRPr lang="en-GB" dirty="0" smtClean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private </a:t>
            </a:r>
            <a:r>
              <a:rPr lang="en-GB" dirty="0"/>
              <a:t>static final String DATABASE_CREATE = "create table "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+ </a:t>
            </a:r>
            <a:r>
              <a:rPr lang="en-GB" dirty="0"/>
              <a:t>TABLE_COMMENTS + "(" + COLUMN_ID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+ </a:t>
            </a:r>
            <a:r>
              <a:rPr lang="en-GB" dirty="0"/>
              <a:t>" integer primary key </a:t>
            </a:r>
            <a:r>
              <a:rPr lang="en-GB" dirty="0" err="1"/>
              <a:t>autoincrement</a:t>
            </a:r>
            <a:r>
              <a:rPr lang="en-GB" dirty="0"/>
              <a:t>, " + COLUMN_COMMENT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+ </a:t>
            </a:r>
            <a:r>
              <a:rPr lang="en-GB" dirty="0"/>
              <a:t>" text not null);";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979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http://database.ca/Admin/BlogImages/dbjokesdatabasehumorfunnycomics/databasejok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1" y="914400"/>
            <a:ext cx="798840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5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err="1" smtClean="0"/>
              <a:t>Onupgrade</a:t>
            </a:r>
            <a:r>
              <a:rPr lang="en-GB" dirty="0" smtClean="0"/>
              <a:t>() method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7772400" cy="49499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public void </a:t>
            </a:r>
            <a:r>
              <a:rPr lang="en-GB" dirty="0" err="1"/>
              <a:t>onUpgrade</a:t>
            </a:r>
            <a:r>
              <a:rPr lang="en-GB" dirty="0"/>
              <a:t>(</a:t>
            </a:r>
            <a:r>
              <a:rPr lang="en-GB" dirty="0" err="1"/>
              <a:t>SQLiteDatabase</a:t>
            </a:r>
            <a:r>
              <a:rPr lang="en-GB" dirty="0"/>
              <a:t> </a:t>
            </a:r>
            <a:r>
              <a:rPr lang="en-GB" dirty="0" err="1"/>
              <a:t>db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oldVersion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newVersion</a:t>
            </a:r>
            <a:r>
              <a:rPr lang="en-GB" dirty="0"/>
              <a:t>) {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Log.w</a:t>
            </a:r>
            <a:r>
              <a:rPr lang="en-GB" dirty="0" smtClean="0"/>
              <a:t>(</a:t>
            </a:r>
            <a:r>
              <a:rPr lang="en-GB" dirty="0" err="1" smtClean="0"/>
              <a:t>MySQLiteHelper.class.getName</a:t>
            </a:r>
            <a:r>
              <a:rPr lang="en-GB" dirty="0"/>
              <a:t>(),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"</a:t>
            </a:r>
            <a:r>
              <a:rPr lang="en-GB" dirty="0"/>
              <a:t>Upgrading database from version " + </a:t>
            </a:r>
            <a:r>
              <a:rPr lang="en-GB" dirty="0" err="1"/>
              <a:t>oldVersion</a:t>
            </a:r>
            <a:r>
              <a:rPr lang="en-GB" dirty="0"/>
              <a:t> + " to "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+ </a:t>
            </a:r>
            <a:r>
              <a:rPr lang="en-GB" dirty="0" err="1"/>
              <a:t>newVersion</a:t>
            </a:r>
            <a:r>
              <a:rPr lang="en-GB" dirty="0"/>
              <a:t> + ", which will destroy all old data");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db.execSQL</a:t>
            </a:r>
            <a:r>
              <a:rPr lang="en-GB" dirty="0"/>
              <a:t>("DROP TABLE IF EXISTS " + TABLE_COMMENTS);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onCreate</a:t>
            </a:r>
            <a:r>
              <a:rPr lang="en-GB" dirty="0" smtClean="0"/>
              <a:t>(</a:t>
            </a:r>
            <a:r>
              <a:rPr lang="en-GB" dirty="0" err="1" smtClean="0"/>
              <a:t>db</a:t>
            </a:r>
            <a:r>
              <a:rPr lang="en-GB" dirty="0"/>
              <a:t>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186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Code explanations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7772400" cy="49499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Lines 2-4: constants printing.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Line 5: called to execute the table and create statements on the application’s SQLite database.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492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Comment class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792480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This class is the model that contains the data that people will save in the database and show in the user interface.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564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Comment class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7924800" cy="502615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public class Comment {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private </a:t>
            </a:r>
            <a:r>
              <a:rPr lang="en-GB" dirty="0"/>
              <a:t>long id;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private </a:t>
            </a:r>
            <a:r>
              <a:rPr lang="en-GB" dirty="0"/>
              <a:t>String comment;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public </a:t>
            </a:r>
            <a:r>
              <a:rPr lang="en-GB" dirty="0"/>
              <a:t>long </a:t>
            </a:r>
            <a:r>
              <a:rPr lang="en-GB" dirty="0" err="1"/>
              <a:t>getId</a:t>
            </a:r>
            <a:r>
              <a:rPr lang="en-GB" dirty="0"/>
              <a:t>() {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return </a:t>
            </a:r>
            <a:r>
              <a:rPr lang="en-GB" dirty="0"/>
              <a:t>id; }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public </a:t>
            </a:r>
            <a:r>
              <a:rPr lang="en-GB" dirty="0"/>
              <a:t>void </a:t>
            </a:r>
            <a:r>
              <a:rPr lang="en-GB" dirty="0" err="1"/>
              <a:t>setId</a:t>
            </a:r>
            <a:r>
              <a:rPr lang="en-GB" dirty="0"/>
              <a:t>(long id) {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this.id </a:t>
            </a:r>
            <a:r>
              <a:rPr lang="en-GB" dirty="0"/>
              <a:t>= id; }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public </a:t>
            </a:r>
            <a:r>
              <a:rPr lang="en-GB" dirty="0"/>
              <a:t>String </a:t>
            </a:r>
            <a:r>
              <a:rPr lang="en-GB" dirty="0" err="1"/>
              <a:t>getComment</a:t>
            </a:r>
            <a:r>
              <a:rPr lang="en-GB" dirty="0"/>
              <a:t>() {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return </a:t>
            </a:r>
            <a:r>
              <a:rPr lang="en-GB" dirty="0"/>
              <a:t>comment; }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public </a:t>
            </a:r>
            <a:r>
              <a:rPr lang="en-GB" dirty="0"/>
              <a:t>void </a:t>
            </a:r>
            <a:r>
              <a:rPr lang="en-GB" dirty="0" err="1"/>
              <a:t>setComment</a:t>
            </a:r>
            <a:r>
              <a:rPr lang="en-GB" dirty="0"/>
              <a:t>(String comment) {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this.comment</a:t>
            </a:r>
            <a:r>
              <a:rPr lang="en-GB" dirty="0" smtClean="0"/>
              <a:t> </a:t>
            </a:r>
            <a:r>
              <a:rPr lang="en-GB" dirty="0"/>
              <a:t>= comment; }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i="1" dirty="0" smtClean="0">
                <a:solidFill>
                  <a:srgbClr val="00B050"/>
                </a:solidFill>
              </a:rPr>
              <a:t>// </a:t>
            </a:r>
            <a:r>
              <a:rPr lang="en-GB" i="1" dirty="0">
                <a:solidFill>
                  <a:srgbClr val="00B050"/>
                </a:solidFill>
              </a:rPr>
              <a:t>Will be used by the </a:t>
            </a:r>
            <a:r>
              <a:rPr lang="en-GB" i="1" dirty="0" err="1">
                <a:solidFill>
                  <a:srgbClr val="00B050"/>
                </a:solidFill>
              </a:rPr>
              <a:t>ArrayAdapter</a:t>
            </a:r>
            <a:r>
              <a:rPr lang="en-GB" i="1" dirty="0">
                <a:solidFill>
                  <a:srgbClr val="00B050"/>
                </a:solidFill>
              </a:rPr>
              <a:t> in the </a:t>
            </a:r>
            <a:r>
              <a:rPr lang="en-GB" i="1" dirty="0" err="1">
                <a:solidFill>
                  <a:srgbClr val="00B050"/>
                </a:solidFill>
              </a:rPr>
              <a:t>ListView</a:t>
            </a:r>
            <a:r>
              <a:rPr lang="en-GB" dirty="0">
                <a:solidFill>
                  <a:srgbClr val="00B050"/>
                </a:solidFill>
              </a:rPr>
              <a:t> </a:t>
            </a:r>
            <a:endParaRPr lang="en-GB" dirty="0" smtClean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i="1" dirty="0" smtClean="0"/>
              <a:t>@</a:t>
            </a:r>
            <a:r>
              <a:rPr lang="en-GB" i="1" dirty="0"/>
              <a:t>Override</a:t>
            </a:r>
            <a:r>
              <a:rPr lang="en-GB" dirty="0"/>
              <a:t>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public </a:t>
            </a:r>
            <a:r>
              <a:rPr lang="en-GB" dirty="0"/>
              <a:t>String </a:t>
            </a:r>
            <a:r>
              <a:rPr lang="en-GB" dirty="0" err="1"/>
              <a:t>toString</a:t>
            </a:r>
            <a:r>
              <a:rPr lang="en-GB" dirty="0"/>
              <a:t>() {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return </a:t>
            </a:r>
            <a:r>
              <a:rPr lang="en-GB" dirty="0"/>
              <a:t>comment; }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695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About SQLite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SQLite architecture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Create a project</a:t>
            </a:r>
          </a:p>
          <a:p>
            <a:r>
              <a:rPr lang="en-GB" dirty="0" smtClean="0"/>
              <a:t>Summary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6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Summary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7848600" cy="4724400"/>
          </a:xfrm>
        </p:spPr>
        <p:txBody>
          <a:bodyPr>
            <a:normAutofit/>
          </a:bodyPr>
          <a:lstStyle/>
          <a:p>
            <a:r>
              <a:rPr lang="en-GB" dirty="0" smtClean="0"/>
              <a:t>SQLite basics.</a:t>
            </a:r>
          </a:p>
          <a:p>
            <a:r>
              <a:rPr lang="en-GB" dirty="0" smtClean="0"/>
              <a:t>Architecture of SQLite.</a:t>
            </a:r>
          </a:p>
          <a:p>
            <a:r>
              <a:rPr lang="en-GB" dirty="0" smtClean="0"/>
              <a:t>Started creating a project of SQLite.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About SQLite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SQLite architecture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Create a project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dirty="0"/>
              <a:t>N</a:t>
            </a:r>
            <a:r>
              <a:rPr lang="en-GB" dirty="0" smtClean="0"/>
              <a:t>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6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next lecture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772400" cy="4800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carry on the introduction of creating SQLite database.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0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About SQLite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SQLite architecture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Create a project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dirty="0" smtClean="0"/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6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Further readings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772400" cy="4800600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hlinkClick r:id="rId2"/>
              </a:rPr>
              <a:t>http://developer.android.com/training/index.html</a:t>
            </a:r>
            <a:endParaRPr lang="en-GB" dirty="0"/>
          </a:p>
          <a:p>
            <a:pPr lvl="0"/>
            <a:r>
              <a:rPr lang="en-GB" dirty="0"/>
              <a:t>Android Application Development for Dummies, </a:t>
            </a:r>
            <a:r>
              <a:rPr lang="en-GB" dirty="0" err="1"/>
              <a:t>Donn</a:t>
            </a:r>
            <a:r>
              <a:rPr lang="en-GB" dirty="0"/>
              <a:t> </a:t>
            </a:r>
            <a:r>
              <a:rPr lang="en-GB" dirty="0" err="1"/>
              <a:t>Felker</a:t>
            </a:r>
            <a:r>
              <a:rPr lang="en-GB" dirty="0"/>
              <a:t>, Wiley Publishing, Inc., NJ, 2011.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discussed in the last lecture?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752600"/>
            <a:ext cx="7620000" cy="4721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Options for data storage</a:t>
            </a:r>
          </a:p>
          <a:p>
            <a:r>
              <a:rPr lang="en-GB" sz="2800" dirty="0" smtClean="0"/>
              <a:t>Internal storage </a:t>
            </a:r>
            <a:endParaRPr lang="en-GB" sz="2100" dirty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9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Questions to be answered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752600"/>
            <a:ext cx="7620000" cy="4721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What is SQLite? </a:t>
            </a:r>
          </a:p>
          <a:p>
            <a:r>
              <a:rPr lang="en-GB" sz="2800" dirty="0" smtClean="0"/>
              <a:t>What packages, classes or methods are used in the SQLite architecture?</a:t>
            </a:r>
          </a:p>
          <a:p>
            <a:r>
              <a:rPr lang="en-GB" sz="2800" dirty="0" smtClean="0"/>
              <a:t>DAO is used to create a database project. What is it? Why use it? </a:t>
            </a:r>
          </a:p>
          <a:p>
            <a:r>
              <a:rPr lang="en-GB" sz="2800" dirty="0" smtClean="0"/>
              <a:t>How is a SQLite project made up?</a:t>
            </a:r>
          </a:p>
          <a:p>
            <a:r>
              <a:rPr lang="en-GB" sz="2800" dirty="0" smtClean="0"/>
              <a:t>How many classes/objects are used to serve the database? What are their roles?</a:t>
            </a:r>
          </a:p>
          <a:p>
            <a:r>
              <a:rPr lang="en-GB" sz="2800" dirty="0" smtClean="0"/>
              <a:t>How each of the Java classes is built? </a:t>
            </a:r>
            <a:endParaRPr lang="en-GB" sz="2100" dirty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9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About SQLite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SQLite architecture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Create a project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About </a:t>
            </a:r>
            <a:r>
              <a:rPr lang="en-US" altLang="zh-CN" dirty="0" err="1" smtClean="0"/>
              <a:t>sqlite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SQLite is an open source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SQLite supports standard relational database features such as SQL syntax and statements.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The database only requires very limited memory at runtime (~250 Kbyte).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SQLite website: http://www.sqlite.org.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7F50529-26C3-4CA8-875E-CA00718AC25C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57912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Relational model: was invented by Edgar </a:t>
            </a:r>
            <a:r>
              <a:rPr lang="en-GB" dirty="0" err="1" smtClean="0"/>
              <a:t>Codd</a:t>
            </a:r>
            <a:r>
              <a:rPr lang="en-GB" dirty="0" smtClean="0"/>
              <a:t> of IBM, and represents data in relations/tuples.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5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Sqlite</a:t>
            </a:r>
            <a:r>
              <a:rPr lang="en-US" altLang="zh-CN" dirty="0" smtClean="0"/>
              <a:t> in android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SQLite is embedded in every Android device so does not require a set-up procedure or admin of the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zh-CN" dirty="0" smtClean="0"/>
              <a:t>One only needs to define SQLite statements for creating and updating the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zh-CN" dirty="0" smtClean="0"/>
              <a:t>If an Android application creates a database, then it is located at: DATA/data/APP_NAME/database/FILENAME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altLang="zh-CN" dirty="0" smtClean="0"/>
              <a:t>DATA – the path which the </a:t>
            </a:r>
            <a:r>
              <a:rPr lang="en-US" altLang="zh-CN" dirty="0" err="1" smtClean="0"/>
              <a:t>Environment.getDataDirect</a:t>
            </a:r>
            <a:r>
              <a:rPr lang="en-US" altLang="zh-CN" dirty="0" smtClean="0"/>
              <a:t>() method returns.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altLang="zh-CN" dirty="0" smtClean="0"/>
              <a:t>APP_NAME – application name.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altLang="zh-CN" dirty="0" smtClean="0"/>
              <a:t>FILENAME – the name of the database.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7F50529-26C3-4CA8-875E-CA00718AC25C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About SQLite</a:t>
            </a:r>
          </a:p>
          <a:p>
            <a:r>
              <a:rPr lang="en-US" altLang="zh-CN" dirty="0" smtClean="0"/>
              <a:t>SQLite architecture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Create a project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6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err="1" smtClean="0"/>
              <a:t>Sqlite</a:t>
            </a:r>
            <a:r>
              <a:rPr lang="en-GB" dirty="0" smtClean="0"/>
              <a:t> architecture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Packages: 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GB" dirty="0" smtClean="0"/>
              <a:t>The </a:t>
            </a:r>
            <a:r>
              <a:rPr lang="en-GB" dirty="0" err="1" smtClean="0"/>
              <a:t>android.database</a:t>
            </a:r>
            <a:r>
              <a:rPr lang="en-GB" dirty="0" smtClean="0"/>
              <a:t> package that contains all necessary database classes.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GB" dirty="0" smtClean="0"/>
              <a:t>The </a:t>
            </a:r>
            <a:r>
              <a:rPr lang="en-GB" dirty="0" err="1" smtClean="0"/>
              <a:t>android.database.sqlite</a:t>
            </a:r>
            <a:r>
              <a:rPr lang="en-GB" dirty="0" smtClean="0"/>
              <a:t> package contains the SQLite specific classes.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GB" dirty="0" smtClean="0"/>
              <a:t>Creating and updating database: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GB" dirty="0" smtClean="0"/>
              <a:t>Create </a:t>
            </a:r>
            <a:r>
              <a:rPr lang="en-GB" dirty="0"/>
              <a:t>a subclass of the </a:t>
            </a:r>
            <a:r>
              <a:rPr lang="en-GB" dirty="0" err="1"/>
              <a:t>SQLiteOpenHelper</a:t>
            </a:r>
            <a:r>
              <a:rPr lang="en-GB" dirty="0"/>
              <a:t> class. 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GB" dirty="0" smtClean="0"/>
              <a:t>In </a:t>
            </a:r>
            <a:r>
              <a:rPr lang="en-GB" dirty="0"/>
              <a:t>the constructor of </a:t>
            </a:r>
            <a:r>
              <a:rPr lang="en-GB" dirty="0" smtClean="0"/>
              <a:t>the subclass, call </a:t>
            </a:r>
            <a:r>
              <a:rPr lang="en-GB" dirty="0"/>
              <a:t>the super() method of </a:t>
            </a:r>
            <a:r>
              <a:rPr lang="en-GB" dirty="0" err="1"/>
              <a:t>SQLiteOpenHelper</a:t>
            </a:r>
            <a:r>
              <a:rPr lang="en-GB" dirty="0"/>
              <a:t>, specifying the database name and the current database version.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3DD906CABAE45BA73E73040E0FA80" ma:contentTypeVersion="0" ma:contentTypeDescription="Create a new document." ma:contentTypeScope="" ma:versionID="5b44c3d68669ff4b3ab319f4dd1c13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840943-888A-4C20-95AF-C86462CF2A02}"/>
</file>

<file path=customXml/itemProps2.xml><?xml version="1.0" encoding="utf-8"?>
<ds:datastoreItem xmlns:ds="http://schemas.openxmlformats.org/officeDocument/2006/customXml" ds:itemID="{24838C74-E445-4A1B-B079-639F4B9C46BD}"/>
</file>

<file path=customXml/itemProps3.xml><?xml version="1.0" encoding="utf-8"?>
<ds:datastoreItem xmlns:ds="http://schemas.openxmlformats.org/officeDocument/2006/customXml" ds:itemID="{5C961008-1334-40F4-91AF-453D9E9F327A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12440</TotalTime>
  <Words>1172</Words>
  <Application>Microsoft Office PowerPoint</Application>
  <PresentationFormat>On-screen Show (4:3)</PresentationFormat>
  <Paragraphs>299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宋体</vt:lpstr>
      <vt:lpstr>Calibri</vt:lpstr>
      <vt:lpstr>Century Schoolbook</vt:lpstr>
      <vt:lpstr>华文楷体</vt:lpstr>
      <vt:lpstr>Wingdings</vt:lpstr>
      <vt:lpstr>Wingdings 2</vt:lpstr>
      <vt:lpstr>Oriel</vt:lpstr>
      <vt:lpstr>Web and mobile app development – csc3054/7054</vt:lpstr>
      <vt:lpstr>PowerPoint Presentation</vt:lpstr>
      <vt:lpstr>What we discussed in the last lecture?</vt:lpstr>
      <vt:lpstr>Questions to be answered</vt:lpstr>
      <vt:lpstr>Content outline</vt:lpstr>
      <vt:lpstr>About sqlite</vt:lpstr>
      <vt:lpstr>Sqlite in android</vt:lpstr>
      <vt:lpstr>Content outline</vt:lpstr>
      <vt:lpstr>Sqlite architecture </vt:lpstr>
      <vt:lpstr>Sqlite architecture </vt:lpstr>
      <vt:lpstr>Sqlite architecture </vt:lpstr>
      <vt:lpstr>Content outline</vt:lpstr>
      <vt:lpstr>Data access object</vt:lpstr>
      <vt:lpstr>Example: relate entities to employees using two different ways</vt:lpstr>
      <vt:lpstr>Demo </vt:lpstr>
      <vt:lpstr>design</vt:lpstr>
      <vt:lpstr>Mysqlitehelper class</vt:lpstr>
      <vt:lpstr>Define variables</vt:lpstr>
      <vt:lpstr>Create database</vt:lpstr>
      <vt:lpstr>Onupgrade() method</vt:lpstr>
      <vt:lpstr>Code explanations </vt:lpstr>
      <vt:lpstr>Comment class </vt:lpstr>
      <vt:lpstr>Comment class </vt:lpstr>
      <vt:lpstr>Content outline</vt:lpstr>
      <vt:lpstr>Summary</vt:lpstr>
      <vt:lpstr>Content outline</vt:lpstr>
      <vt:lpstr>next lecture </vt:lpstr>
      <vt:lpstr>Content outline</vt:lpstr>
      <vt:lpstr>Further readings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mobile app development – csc7054</dc:title>
  <dc:creator>Huiyu Zhou (Joe)</dc:creator>
  <cp:lastModifiedBy>Dr Huiyu Zhou</cp:lastModifiedBy>
  <cp:revision>417</cp:revision>
  <dcterms:created xsi:type="dcterms:W3CDTF">2006-08-16T00:00:00Z</dcterms:created>
  <dcterms:modified xsi:type="dcterms:W3CDTF">2016-03-04T09:26:20Z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0x01010033A3DD906CABAE45BA73E73040E0FA80</vt:lpwstr>
  </property>
</Properties>
</file>