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5"/>
  </p:notesMasterIdLst>
  <p:sldIdLst>
    <p:sldId id="256" r:id="rId2"/>
    <p:sldId id="258" r:id="rId3"/>
    <p:sldId id="389" r:id="rId4"/>
    <p:sldId id="387" r:id="rId5"/>
    <p:sldId id="375" r:id="rId6"/>
    <p:sldId id="364" r:id="rId7"/>
    <p:sldId id="365" r:id="rId8"/>
    <p:sldId id="366" r:id="rId9"/>
    <p:sldId id="367" r:id="rId10"/>
    <p:sldId id="368" r:id="rId11"/>
    <p:sldId id="369" r:id="rId12"/>
    <p:sldId id="386" r:id="rId13"/>
    <p:sldId id="370" r:id="rId14"/>
    <p:sldId id="371" r:id="rId15"/>
    <p:sldId id="372" r:id="rId16"/>
    <p:sldId id="379" r:id="rId17"/>
    <p:sldId id="388" r:id="rId18"/>
    <p:sldId id="376" r:id="rId19"/>
    <p:sldId id="324" r:id="rId20"/>
    <p:sldId id="377" r:id="rId21"/>
    <p:sldId id="293" r:id="rId22"/>
    <p:sldId id="378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11/03/2016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F57993-8954-4B9C-8665-9EB5D5570096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A082-292A-44FA-83B6-9D9193CD07C3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150E-0347-4105-9A2E-0C851D9EC635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191BDD-84E2-455E-AA40-7E652D3F5ECA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113987-381B-4C4C-AB6B-75A4CBAAD0FC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CFF-50E6-4124-989E-BAD4A10DD0F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FEF-35FE-4453-97AE-C27A518EFADE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5DA5D6-09D7-4AA4-95CB-ACB96668D718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D027-9403-43D1-891B-15D234250AAA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977721-5C45-480D-B9C3-A1BA9922C23E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3CE342-F9FC-49B8-8BDF-9BB163E2BE3F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B241C2-2AC2-455A-8B46-35F4BF8889D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android/start?hl=zh-TW" TargetMode="External"/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6.3 Google maps </a:t>
            </a:r>
            <a:r>
              <a:rPr lang="en-GB" sz="2400" dirty="0"/>
              <a:t>a</a:t>
            </a:r>
            <a:r>
              <a:rPr lang="en-GB" sz="2400" dirty="0" smtClean="0"/>
              <a:t>pplication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Androidmanifest.xml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80632"/>
              </p:ext>
            </p:extLst>
          </p:nvPr>
        </p:nvGraphicFramePr>
        <p:xfrm>
          <a:off x="228600" y="914400"/>
          <a:ext cx="7924800" cy="5364480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241920">
                <a:tc>
                  <a:txBody>
                    <a:bodyPr/>
                    <a:lstStyle/>
                    <a:p>
                      <a:r>
                        <a:rPr lang="en-GB" sz="1600" dirty="0"/>
                        <a:t>AndroidManifest.xml</a:t>
                      </a:r>
                    </a:p>
                  </a:txBody>
                  <a:tcPr marL="0" marR="0" marT="0" marB="0" anchor="ctr">
                    <a:solidFill>
                      <a:srgbClr val="DEDEDE"/>
                    </a:solidFill>
                  </a:tcPr>
                </a:tc>
              </a:tr>
              <a:tr h="459648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600" b="0" dirty="0" smtClean="0"/>
                        <a:t>&lt;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b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android:allowBackup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="true"</a:t>
                      </a:r>
                      <a:b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android:icon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="@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mipmap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ic_launcher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android:label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="@string/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app_name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android:theme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="@style/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AppTheme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GB" sz="1600" b="0" dirty="0" smtClean="0"/>
                        <a:t>&gt;</a:t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/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>    &lt;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b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android:name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MainActivity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android:label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="@string/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app_name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GB" sz="1600" b="0" dirty="0" smtClean="0"/>
                        <a:t>&gt;</a:t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>        &lt;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intent-filter</a:t>
                      </a:r>
                      <a:r>
                        <a:rPr lang="en-GB" sz="1600" b="0" dirty="0" smtClean="0"/>
                        <a:t>&gt;</a:t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>            &lt;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android:name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android.intent.action.MAIN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GB" sz="1600" b="0" dirty="0" smtClean="0"/>
                        <a:t>/&gt;</a:t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/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>            &lt;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android:name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android.intent.category.LAUNCHER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GB" sz="1600" b="0" dirty="0" smtClean="0"/>
                        <a:t>/&gt;</a:t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>        &lt;/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intent-filter</a:t>
                      </a:r>
                      <a:r>
                        <a:rPr lang="en-GB" sz="1600" b="0" dirty="0" smtClean="0"/>
                        <a:t>&gt;</a:t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>    &lt;/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activity</a:t>
                      </a:r>
                      <a:r>
                        <a:rPr lang="en-GB" sz="1600" b="0" dirty="0" smtClean="0"/>
                        <a:t>&gt;</a:t>
                      </a:r>
                    </a:p>
                    <a:p>
                      <a:pPr rtl="0" fontAlgn="base"/>
                      <a:r>
                        <a:rPr lang="en-GB" sz="1600" b="0" dirty="0" smtClean="0"/>
                        <a:t>&lt;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meta-data</a:t>
                      </a:r>
                      <a:b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android:name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="com.google.android.maps.v2.API_KEY"</a:t>
                      </a:r>
                      <a:b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android:value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="AIzaSyDJl6NQkh8OiNCCS4u17x_7Lhzdb2wju30"</a:t>
                      </a:r>
                      <a:r>
                        <a:rPr lang="en-GB" sz="1600" b="0" dirty="0" smtClean="0"/>
                        <a:t>/&gt;</a:t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>&lt;/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</a:t>
                      </a:r>
                      <a:r>
                        <a:rPr lang="en-GB" sz="1600" b="0" dirty="0" smtClean="0"/>
                        <a:t>&gt;</a:t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/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>&lt;/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manifest</a:t>
                      </a:r>
                      <a:r>
                        <a:rPr lang="en-GB" sz="1600" b="0" dirty="0" smtClean="0"/>
                        <a:t>&gt;</a:t>
                      </a:r>
                      <a:endParaRPr kumimoji="0" lang="en-GB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94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err="1" smtClean="0"/>
              <a:t>Mapfragment</a:t>
            </a:r>
            <a:r>
              <a:rPr lang="en-US" altLang="zh-CN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8486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Google </a:t>
            </a:r>
            <a:r>
              <a:rPr lang="en-GB" dirty="0"/>
              <a:t>maps are implemented </a:t>
            </a:r>
            <a:r>
              <a:rPr lang="en-GB" dirty="0" smtClean="0"/>
              <a:t>using</a:t>
            </a:r>
            <a:r>
              <a:rPr lang="en-GB" dirty="0"/>
              <a:t> </a:t>
            </a:r>
            <a:r>
              <a:rPr lang="en-GB" b="1" dirty="0" err="1" smtClean="0"/>
              <a:t>SupportMapFragments</a:t>
            </a:r>
            <a:r>
              <a:rPr lang="en-GB" b="1" dirty="0" smtClean="0"/>
              <a:t>.</a:t>
            </a:r>
          </a:p>
          <a:p>
            <a:r>
              <a:rPr lang="en-GB" b="1" dirty="0" smtClean="0"/>
              <a:t>Fragment</a:t>
            </a:r>
          </a:p>
          <a:p>
            <a:pPr lvl="1"/>
            <a:r>
              <a:rPr lang="en-GB" dirty="0" smtClean="0"/>
              <a:t>A behaviour or a portion of user interface in an activity.</a:t>
            </a:r>
          </a:p>
          <a:p>
            <a:pPr lvl="1"/>
            <a:r>
              <a:rPr lang="en-GB" dirty="0" smtClean="0"/>
              <a:t>Allows the user to modify the activity’s appearance at runtime whilst preserving changes managed by the activity.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Fragment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 descr="http://developer.android.com/images/fundamentals/fragm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4542"/>
            <a:ext cx="7696200" cy="44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9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Layout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43125"/>
              </p:ext>
            </p:extLst>
          </p:nvPr>
        </p:nvGraphicFramePr>
        <p:xfrm>
          <a:off x="457200" y="1371600"/>
          <a:ext cx="7620000" cy="4859972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303748">
                <a:tc>
                  <a:txBody>
                    <a:bodyPr/>
                    <a:lstStyle/>
                    <a:p>
                      <a:r>
                        <a:rPr lang="en-GB" dirty="0"/>
                        <a:t>activity_main.xml</a:t>
                      </a:r>
                    </a:p>
                  </a:txBody>
                  <a:tcPr marL="0" marR="0" marT="0" marB="0" anchor="ctr">
                    <a:solidFill>
                      <a:srgbClr val="DEDEDE"/>
                    </a:solidFill>
                  </a:tcPr>
                </a:tc>
              </a:tr>
              <a:tr h="455622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b="0" i="1" dirty="0" smtClean="0">
                          <a:effectLst/>
                        </a:rPr>
                        <a:t>&lt;?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version="1.0" encoding="utf-8"</a:t>
                      </a:r>
                      <a:r>
                        <a:rPr lang="en-GB" b="0" i="1" dirty="0" smtClean="0">
                          <a:effectLst/>
                        </a:rPr>
                        <a:t>?&gt;</a:t>
                      </a:r>
                      <a:br>
                        <a:rPr lang="en-GB" b="0" i="1" dirty="0" smtClean="0">
                          <a:effectLst/>
                        </a:rPr>
                      </a:br>
                      <a:r>
                        <a:rPr lang="en-GB" b="0" dirty="0" smtClean="0"/>
                        <a:t>&lt;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RelativeLayout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xmlns:android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="http://schemas.android.com/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apk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/res/android"</a:t>
                      </a:r>
                      <a:b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xmlns:tools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="http://schemas.android.com/tools"</a:t>
                      </a:r>
                      <a:b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android:layout_width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fill_parent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android:layout_height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fill_parent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tools:context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=".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MainActivity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b="0" dirty="0" smtClean="0"/>
                        <a:t>&gt;</a:t>
                      </a:r>
                      <a:br>
                        <a:rPr lang="en-GB" b="0" dirty="0" smtClean="0"/>
                      </a:br>
                      <a:r>
                        <a:rPr lang="en-GB" b="0" dirty="0" smtClean="0"/>
                        <a:t/>
                      </a:r>
                      <a:br>
                        <a:rPr lang="en-GB" b="0" dirty="0" smtClean="0"/>
                      </a:br>
                      <a:r>
                        <a:rPr lang="en-GB" b="0" dirty="0" smtClean="0"/>
                        <a:t>    &lt;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fragment</a:t>
                      </a:r>
                      <a:b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android:id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="@+id/map"</a:t>
                      </a:r>
                      <a:b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android:name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com.google.android.gms.maps.SupportMapFragment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android:layout_width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match_parent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android:layout_height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match_parent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b="0" dirty="0" smtClean="0"/>
                        <a:t>/&gt;</a:t>
                      </a:r>
                      <a:br>
                        <a:rPr lang="en-GB" b="0" dirty="0" smtClean="0"/>
                      </a:br>
                      <a:r>
                        <a:rPr lang="en-GB" b="0" dirty="0" smtClean="0"/>
                        <a:t/>
                      </a:r>
                      <a:br>
                        <a:rPr lang="en-GB" b="0" dirty="0" smtClean="0"/>
                      </a:br>
                      <a:r>
                        <a:rPr lang="en-GB" b="0" dirty="0" smtClean="0"/>
                        <a:t>&lt;/</a:t>
                      </a:r>
                      <a:r>
                        <a:rPr kumimoji="0" lang="en-GB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RelativeLayout</a:t>
                      </a:r>
                      <a:r>
                        <a:rPr lang="en-GB" b="0" dirty="0" smtClean="0"/>
                        <a:t>&gt;</a:t>
                      </a:r>
                      <a:endParaRPr lang="en-GB" b="0" i="0" dirty="0"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25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err="1" smtClean="0"/>
              <a:t>Mainactivity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848600" cy="2286000"/>
          </a:xfrm>
        </p:spPr>
        <p:txBody>
          <a:bodyPr>
            <a:normAutofit/>
          </a:bodyPr>
          <a:lstStyle/>
          <a:p>
            <a:r>
              <a:rPr lang="en-GB" dirty="0"/>
              <a:t>Add the following code in </a:t>
            </a:r>
            <a:r>
              <a:rPr lang="en-GB" dirty="0" smtClean="0"/>
              <a:t>the </a:t>
            </a:r>
            <a:r>
              <a:rPr lang="en-GB" dirty="0"/>
              <a:t>(MainActivity.java) </a:t>
            </a:r>
            <a:r>
              <a:rPr lang="en-GB" dirty="0" smtClean="0"/>
              <a:t>code.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62856"/>
              </p:ext>
            </p:extLst>
          </p:nvPr>
        </p:nvGraphicFramePr>
        <p:xfrm>
          <a:off x="457200" y="2362200"/>
          <a:ext cx="7543800" cy="4365171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206829">
                <a:tc>
                  <a:txBody>
                    <a:bodyPr/>
                    <a:lstStyle/>
                    <a:p>
                      <a:r>
                        <a:rPr lang="en-GB" sz="1500" dirty="0"/>
                        <a:t>MainActivity.java</a:t>
                      </a:r>
                    </a:p>
                  </a:txBody>
                  <a:tcPr marL="0" marR="0" marT="0" marB="0" anchor="ctr">
                    <a:solidFill>
                      <a:srgbClr val="DEDEDE"/>
                    </a:solidFill>
                  </a:tcPr>
                </a:tc>
              </a:tr>
              <a:tr h="413657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onsolas"/>
                        </a:rPr>
                        <a:t>public class </a:t>
                      </a:r>
                      <a:r>
                        <a:rPr lang="en-GB" sz="1500" b="0" i="0" dirty="0" err="1">
                          <a:effectLst/>
                          <a:latin typeface="Consolas"/>
                        </a:rPr>
                        <a:t>MainActivity</a:t>
                      </a:r>
                      <a:r>
                        <a:rPr lang="en-GB" sz="1500" b="0" i="0" dirty="0">
                          <a:effectLst/>
                          <a:latin typeface="Consolas"/>
                        </a:rPr>
                        <a:t> extends </a:t>
                      </a:r>
                      <a:r>
                        <a:rPr lang="en-GB" sz="1500" b="0" i="0" dirty="0" err="1" smtClean="0">
                          <a:effectLst/>
                          <a:latin typeface="Consolas"/>
                        </a:rPr>
                        <a:t>FragmentActivity</a:t>
                      </a:r>
                      <a:r>
                        <a:rPr lang="en-GB" sz="1500" b="0" i="0" dirty="0" smtClean="0">
                          <a:effectLst/>
                          <a:latin typeface="Consolas"/>
                        </a:rPr>
                        <a:t> </a:t>
                      </a:r>
                      <a:r>
                        <a:rPr lang="en-GB" sz="1500" b="0" i="0" dirty="0">
                          <a:effectLst/>
                          <a:latin typeface="Consolas"/>
                        </a:rPr>
                        <a:t>{</a:t>
                      </a:r>
                    </a:p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onsolas"/>
                        </a:rPr>
                        <a:t>    </a:t>
                      </a:r>
                      <a:r>
                        <a:rPr lang="en-GB" sz="1500" b="0" i="0" dirty="0">
                          <a:solidFill>
                            <a:srgbClr val="00B050"/>
                          </a:solidFill>
                          <a:effectLst/>
                          <a:latin typeface="Consolas"/>
                        </a:rPr>
                        <a:t> // Google Map</a:t>
                      </a:r>
                    </a:p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onsolas"/>
                        </a:rPr>
                        <a:t>    private </a:t>
                      </a:r>
                      <a:r>
                        <a:rPr lang="en-GB" sz="1500" b="0" i="0" dirty="0" err="1">
                          <a:effectLst/>
                          <a:latin typeface="Consolas"/>
                        </a:rPr>
                        <a:t>GoogleMap</a:t>
                      </a:r>
                      <a:r>
                        <a:rPr lang="en-GB" sz="1500" b="0" i="0" dirty="0">
                          <a:effectLst/>
                          <a:latin typeface="Consolas"/>
                        </a:rPr>
                        <a:t> </a:t>
                      </a:r>
                      <a:r>
                        <a:rPr lang="en-GB" sz="1500" b="0" i="0" dirty="0" err="1">
                          <a:effectLst/>
                          <a:latin typeface="Consolas"/>
                        </a:rPr>
                        <a:t>googleMap</a:t>
                      </a:r>
                      <a:r>
                        <a:rPr lang="en-GB" sz="1500" b="0" i="0" dirty="0">
                          <a:effectLst/>
                          <a:latin typeface="Consolas"/>
                        </a:rPr>
                        <a:t>;</a:t>
                      </a:r>
                    </a:p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onsolas"/>
                        </a:rPr>
                        <a:t>    @Override</a:t>
                      </a:r>
                    </a:p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onsolas"/>
                        </a:rPr>
                        <a:t>    protected void </a:t>
                      </a:r>
                      <a:r>
                        <a:rPr lang="en-GB" sz="1500" b="0" i="0" dirty="0" err="1">
                          <a:effectLst/>
                          <a:latin typeface="Consolas"/>
                        </a:rPr>
                        <a:t>onCreate</a:t>
                      </a:r>
                      <a:r>
                        <a:rPr lang="en-GB" sz="1500" b="0" i="0" dirty="0">
                          <a:effectLst/>
                          <a:latin typeface="Consolas"/>
                        </a:rPr>
                        <a:t>(Bundle </a:t>
                      </a:r>
                      <a:r>
                        <a:rPr lang="en-GB" sz="1500" b="0" i="0" dirty="0" err="1">
                          <a:effectLst/>
                          <a:latin typeface="Consolas"/>
                        </a:rPr>
                        <a:t>savedInstanceState</a:t>
                      </a:r>
                      <a:r>
                        <a:rPr lang="en-GB" sz="1500" b="0" i="0" dirty="0">
                          <a:effectLst/>
                          <a:latin typeface="Consolas"/>
                        </a:rPr>
                        <a:t>) {</a:t>
                      </a:r>
                    </a:p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GB" sz="1500" b="0" i="0" dirty="0" err="1">
                          <a:effectLst/>
                          <a:latin typeface="Consolas"/>
                        </a:rPr>
                        <a:t>super.onCreate</a:t>
                      </a:r>
                      <a:r>
                        <a:rPr lang="en-GB" sz="1500" b="0" i="0" dirty="0">
                          <a:effectLst/>
                          <a:latin typeface="Consolas"/>
                        </a:rPr>
                        <a:t>(</a:t>
                      </a:r>
                      <a:r>
                        <a:rPr lang="en-GB" sz="1500" b="0" i="0" dirty="0" err="1">
                          <a:effectLst/>
                          <a:latin typeface="Consolas"/>
                        </a:rPr>
                        <a:t>savedInstanceState</a:t>
                      </a:r>
                      <a:r>
                        <a:rPr lang="en-GB" sz="1500" b="0" i="0" dirty="0">
                          <a:effectLst/>
                          <a:latin typeface="Consolas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GB" sz="1500" b="0" i="0" dirty="0" err="1">
                          <a:effectLst/>
                          <a:latin typeface="Consolas"/>
                        </a:rPr>
                        <a:t>setContentView</a:t>
                      </a:r>
                      <a:r>
                        <a:rPr lang="en-GB" sz="1500" b="0" i="0" dirty="0">
                          <a:effectLst/>
                          <a:latin typeface="Consolas"/>
                        </a:rPr>
                        <a:t>(</a:t>
                      </a:r>
                      <a:r>
                        <a:rPr lang="en-GB" sz="1500" b="0" i="0" dirty="0" err="1">
                          <a:effectLst/>
                          <a:latin typeface="Consolas"/>
                        </a:rPr>
                        <a:t>R.layout.activity_main</a:t>
                      </a:r>
                      <a:r>
                        <a:rPr lang="en-GB" sz="1500" b="0" i="0" dirty="0">
                          <a:effectLst/>
                          <a:latin typeface="Consolas"/>
                        </a:rPr>
                        <a:t>);</a:t>
                      </a:r>
                    </a:p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onsolas"/>
                        </a:rPr>
                        <a:t>         try {</a:t>
                      </a:r>
                    </a:p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onsolas"/>
                        </a:rPr>
                        <a:t>            </a:t>
                      </a:r>
                      <a:r>
                        <a:rPr lang="en-GB" sz="1500" b="0" i="0" dirty="0">
                          <a:solidFill>
                            <a:srgbClr val="00B050"/>
                          </a:solidFill>
                          <a:effectLst/>
                          <a:latin typeface="Consolas"/>
                        </a:rPr>
                        <a:t>// Loading map</a:t>
                      </a:r>
                    </a:p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onsolas"/>
                        </a:rPr>
                        <a:t>            </a:t>
                      </a:r>
                      <a:r>
                        <a:rPr lang="en-GB" sz="1500" b="0" i="0" dirty="0" err="1">
                          <a:effectLst/>
                          <a:latin typeface="Consolas"/>
                        </a:rPr>
                        <a:t>initilizeMap</a:t>
                      </a:r>
                      <a:r>
                        <a:rPr lang="en-GB" sz="1500" b="0" i="0" dirty="0">
                          <a:effectLst/>
                          <a:latin typeface="Consolas"/>
                        </a:rPr>
                        <a:t>();</a:t>
                      </a:r>
                    </a:p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onsolas"/>
                        </a:rPr>
                        <a:t>        } catch (Exception e) {</a:t>
                      </a:r>
                    </a:p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onsolas"/>
                        </a:rPr>
                        <a:t>            </a:t>
                      </a:r>
                      <a:r>
                        <a:rPr lang="en-GB" sz="1500" b="0" i="0" dirty="0" err="1">
                          <a:effectLst/>
                          <a:latin typeface="Consolas"/>
                        </a:rPr>
                        <a:t>e.printStackTrace</a:t>
                      </a:r>
                      <a:r>
                        <a:rPr lang="en-GB" sz="1500" b="0" i="0" dirty="0">
                          <a:effectLst/>
                          <a:latin typeface="Consolas"/>
                        </a:rPr>
                        <a:t>();</a:t>
                      </a:r>
                    </a:p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onsolas"/>
                        </a:rPr>
                        <a:t>        }</a:t>
                      </a:r>
                    </a:p>
                    <a:p>
                      <a:pPr algn="l" rtl="0" fontAlgn="base"/>
                      <a:r>
                        <a:rPr lang="en-GB" sz="1500" b="0" i="0" dirty="0">
                          <a:effectLst/>
                          <a:latin typeface="Consolas"/>
                        </a:rPr>
                        <a:t>     </a:t>
                      </a:r>
                      <a:r>
                        <a:rPr lang="en-GB" sz="1500" b="0" i="0" dirty="0" smtClean="0">
                          <a:effectLst/>
                          <a:latin typeface="Consolas"/>
                        </a:rPr>
                        <a:t>}</a:t>
                      </a:r>
                      <a:endParaRPr lang="en-GB" sz="1500" b="0" i="0" dirty="0">
                        <a:effectLst/>
                        <a:latin typeface="Consola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4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err="1" smtClean="0"/>
              <a:t>Mainactivity</a:t>
            </a:r>
            <a:r>
              <a:rPr lang="en-US" altLang="zh-CN" dirty="0" smtClean="0"/>
              <a:t>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54129"/>
              </p:ext>
            </p:extLst>
          </p:nvPr>
        </p:nvGraphicFramePr>
        <p:xfrm>
          <a:off x="381000" y="1524000"/>
          <a:ext cx="7543800" cy="5105400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206829">
                <a:tc>
                  <a:txBody>
                    <a:bodyPr/>
                    <a:lstStyle/>
                    <a:p>
                      <a:r>
                        <a:rPr lang="en-GB" sz="1500" dirty="0"/>
                        <a:t>MainActivity.java</a:t>
                      </a:r>
                    </a:p>
                  </a:txBody>
                  <a:tcPr marL="0" marR="0" marT="0" marB="0" anchor="ctr">
                    <a:solidFill>
                      <a:srgbClr val="DEDEDE"/>
                    </a:solidFill>
                  </a:tcPr>
                </a:tc>
              </a:tr>
              <a:tr h="4136571">
                <a:tc>
                  <a:txBody>
                    <a:bodyPr/>
                    <a:lstStyle/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GB" sz="16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/*** function to load map. If map is not created it will create it for you    * */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private void </a:t>
                      </a:r>
                      <a:r>
                        <a:rPr kumimoji="0" lang="en-GB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initilizeMap</a:t>
                      </a:r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if (</a:t>
                      </a:r>
                      <a:r>
                        <a:rPr kumimoji="0" lang="en-GB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googleMap</a:t>
                      </a:r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</a:t>
                      </a:r>
                      <a:r>
                        <a:rPr kumimoji="0" lang="en-GB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googleMap</a:t>
                      </a:r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((</a:t>
                      </a:r>
                      <a:r>
                        <a:rPr kumimoji="0" lang="en-GB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SupportMapFragment</a:t>
                      </a:r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GB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getSupportFragmentManager</a:t>
                      </a:r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kumimoji="0" lang="en-GB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findFragmentById</a:t>
                      </a:r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</a:t>
                      </a:r>
                      <a:r>
                        <a:rPr kumimoji="0" lang="en-GB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R.id.map</a:t>
                      </a:r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)).</a:t>
                      </a:r>
                      <a:r>
                        <a:rPr kumimoji="0" lang="en-GB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getMap</a:t>
                      </a:r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</a:t>
                      </a:r>
                      <a:r>
                        <a:rPr kumimoji="0" lang="en-GB" sz="16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// check if map is created successfully or not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if (</a:t>
                      </a:r>
                      <a:r>
                        <a:rPr kumimoji="0" lang="en-GB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googleMap</a:t>
                      </a:r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 null) {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</a:t>
                      </a:r>
                      <a:r>
                        <a:rPr kumimoji="0" lang="en-GB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Toast.makeText</a:t>
                      </a:r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getApplicationContext</a:t>
                      </a:r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"Sorry! unable to create maps", </a:t>
                      </a:r>
                      <a:r>
                        <a:rPr kumimoji="0" lang="en-GB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Toast.LENGTH_SHORT</a:t>
                      </a:r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            .show();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   }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}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@Override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protected void </a:t>
                      </a:r>
                      <a:r>
                        <a:rPr kumimoji="0" lang="en-GB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onResume</a:t>
                      </a:r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kumimoji="0" lang="en-GB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super.onResume</a:t>
                      </a:r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kumimoji="0" lang="en-GB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initilizeMap</a:t>
                      </a:r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rtl="0" fontAlgn="base"/>
                      <a:r>
                        <a:rPr kumimoji="0" lang="en-GB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}</a:t>
                      </a:r>
                      <a:endParaRPr kumimoji="0" lang="en-GB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3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Demo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76962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Run the project on a real device.</a:t>
            </a:r>
          </a:p>
          <a:p>
            <a:r>
              <a:rPr lang="en-GB" dirty="0" smtClean="0"/>
              <a:t>Note, only real devices allow the map to show.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5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Demo on tablet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3230880" cy="2286000"/>
          </a:xfrm>
        </p:spPr>
        <p:txBody>
          <a:bodyPr>
            <a:normAutofit/>
          </a:bodyPr>
          <a:lstStyle/>
          <a:p>
            <a:r>
              <a:rPr lang="en-GB" dirty="0" smtClean="0"/>
              <a:t>Run the project on a real device (Note, only real devices allow the map to show).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000124"/>
            <a:ext cx="827532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Create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 new project 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/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Summary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7848600" cy="5105400"/>
          </a:xfrm>
        </p:spPr>
        <p:txBody>
          <a:bodyPr>
            <a:normAutofit/>
          </a:bodyPr>
          <a:lstStyle/>
          <a:p>
            <a:r>
              <a:rPr lang="en-GB" dirty="0" smtClean="0"/>
              <a:t>Modified AndroidManifest.xml </a:t>
            </a:r>
            <a:r>
              <a:rPr lang="en-GB" dirty="0"/>
              <a:t>to permit the google maps app </a:t>
            </a:r>
            <a:r>
              <a:rPr lang="en-GB" dirty="0" smtClean="0"/>
              <a:t>running.</a:t>
            </a:r>
            <a:endParaRPr lang="en-GB" dirty="0"/>
          </a:p>
          <a:p>
            <a:r>
              <a:rPr lang="en-GB" dirty="0" smtClean="0"/>
              <a:t>Changed activity_main.xml </a:t>
            </a:r>
            <a:r>
              <a:rPr lang="en-GB" dirty="0"/>
              <a:t>to show the google maps app </a:t>
            </a:r>
            <a:r>
              <a:rPr lang="en-GB" dirty="0" smtClean="0"/>
              <a:t>properly. </a:t>
            </a:r>
            <a:endParaRPr lang="en-GB" dirty="0"/>
          </a:p>
          <a:p>
            <a:r>
              <a:rPr lang="en-GB" dirty="0" smtClean="0"/>
              <a:t>Revised MainActivity.java </a:t>
            </a:r>
            <a:r>
              <a:rPr lang="en-GB" dirty="0"/>
              <a:t>to ensure the app to </a:t>
            </a:r>
            <a:r>
              <a:rPr lang="en-GB" dirty="0" smtClean="0"/>
              <a:t>run.</a:t>
            </a:r>
            <a:endParaRPr lang="en-GB" dirty="0"/>
          </a:p>
          <a:p>
            <a:endParaRPr lang="en-GB" sz="2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“cognitive” application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4186988" cy="4949952"/>
          </a:xfrm>
        </p:spPr>
        <p:txBody>
          <a:bodyPr>
            <a:normAutofit/>
          </a:bodyPr>
          <a:lstStyle/>
          <a:p>
            <a:r>
              <a:rPr lang="en-GB" dirty="0" smtClean="0"/>
              <a:t>This game is designed with the intended purpose of improving cognitive functions of teenagers. </a:t>
            </a:r>
          </a:p>
          <a:p>
            <a:r>
              <a:rPr lang="en-GB" dirty="0" smtClean="0"/>
              <a:t>After the games starts, 4 interactive buttons flash in sequence and the user re-enters the buttons in the same order that they flashed. 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34616" t="3705" r="34936" b="6500"/>
          <a:stretch/>
        </p:blipFill>
        <p:spPr bwMode="auto">
          <a:xfrm>
            <a:off x="4491788" y="1600200"/>
            <a:ext cx="3433011" cy="46550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995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Create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 new project 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/>
              <a:t>N</a:t>
            </a:r>
            <a:r>
              <a:rPr lang="en-GB" dirty="0" smtClean="0"/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next lecture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</a:t>
            </a:r>
            <a:r>
              <a:rPr lang="en-GB" sz="2800" dirty="0" smtClean="0"/>
              <a:t>take in-class exercises and summarise Android Application </a:t>
            </a:r>
            <a:r>
              <a:rPr lang="en-GB" sz="2800" dirty="0"/>
              <a:t>D</a:t>
            </a:r>
            <a:r>
              <a:rPr lang="en-GB" sz="2800" dirty="0" smtClean="0"/>
              <a:t>evelopment in addition to general </a:t>
            </a:r>
            <a:r>
              <a:rPr lang="en-GB" sz="2800" dirty="0" smtClean="0"/>
              <a:t>feedback to lab sessions.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0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Create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a new project 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/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Further readings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hlinkClick r:id="rId2"/>
              </a:rPr>
              <a:t>http://developer.android.com/training/index.html</a:t>
            </a:r>
            <a:endParaRPr lang="en-GB" dirty="0"/>
          </a:p>
          <a:p>
            <a:pPr lvl="0"/>
            <a:r>
              <a:rPr lang="en-GB" dirty="0"/>
              <a:t>Android Application Development for Dummies, </a:t>
            </a:r>
            <a:r>
              <a:rPr lang="en-GB" dirty="0" err="1"/>
              <a:t>Donn</a:t>
            </a:r>
            <a:r>
              <a:rPr lang="en-GB" dirty="0"/>
              <a:t> </a:t>
            </a:r>
            <a:r>
              <a:rPr lang="en-GB" dirty="0" err="1"/>
              <a:t>Felker</a:t>
            </a:r>
            <a:r>
              <a:rPr lang="en-GB" dirty="0"/>
              <a:t>, Wiley Publishing, Inc., NJ, 2011</a:t>
            </a:r>
            <a:r>
              <a:rPr lang="en-GB" dirty="0" smtClean="0"/>
              <a:t>.</a:t>
            </a:r>
          </a:p>
          <a:p>
            <a:pPr lvl="0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developers.google.com/maps/documentation/android/start?hl=zh-TW</a:t>
            </a:r>
            <a:endParaRPr lang="en-GB" dirty="0" smtClean="0"/>
          </a:p>
          <a:p>
            <a:pPr lvl="0"/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discussed in the last lecture?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7620000" cy="4721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Prepared for creating a google maps </a:t>
            </a:r>
            <a:r>
              <a:rPr lang="en-GB" sz="2800" dirty="0" smtClean="0"/>
              <a:t>application.</a:t>
            </a:r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Questions to be answered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7620000" cy="4721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What needs to be done in AndroidManifest.xml to permit the google maps app running?</a:t>
            </a:r>
          </a:p>
          <a:p>
            <a:r>
              <a:rPr lang="en-GB" sz="2800" dirty="0" smtClean="0"/>
              <a:t>What needs to be done in activity_main.xml to show the google maps app properly? </a:t>
            </a:r>
          </a:p>
          <a:p>
            <a:r>
              <a:rPr lang="en-GB" sz="2800" dirty="0" smtClean="0"/>
              <a:t>What has to be done in MainActivity.java to ensure the app to run?</a:t>
            </a:r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0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Create </a:t>
            </a:r>
            <a:r>
              <a:rPr lang="en-US" altLang="zh-CN" dirty="0"/>
              <a:t>a new project </a:t>
            </a:r>
            <a:endParaRPr lang="en-US" altLang="zh-CN" dirty="0" smtClean="0"/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Androidmanifest.xml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848600" cy="3657600"/>
          </a:xfrm>
        </p:spPr>
        <p:txBody>
          <a:bodyPr>
            <a:normAutofit/>
          </a:bodyPr>
          <a:lstStyle/>
          <a:p>
            <a:r>
              <a:rPr lang="en-GB" dirty="0"/>
              <a:t>Add the Map Key </a:t>
            </a:r>
            <a:r>
              <a:rPr lang="en-GB" dirty="0" smtClean="0"/>
              <a:t>to </a:t>
            </a:r>
            <a:r>
              <a:rPr lang="en-GB" dirty="0"/>
              <a:t>the manifest file. </a:t>
            </a:r>
            <a:endParaRPr lang="en-GB" dirty="0" smtClean="0"/>
          </a:p>
          <a:p>
            <a:r>
              <a:rPr lang="en-GB" dirty="0" smtClean="0"/>
              <a:t>Open</a:t>
            </a:r>
            <a:r>
              <a:rPr lang="en-GB" dirty="0"/>
              <a:t> AndroidManifest.xml </a:t>
            </a:r>
            <a:r>
              <a:rPr lang="en-GB" dirty="0" smtClean="0"/>
              <a:t>file. </a:t>
            </a:r>
            <a:endParaRPr lang="en-GB" dirty="0"/>
          </a:p>
          <a:p>
            <a:r>
              <a:rPr lang="en-GB" dirty="0" smtClean="0"/>
              <a:t>Add </a:t>
            </a:r>
            <a:r>
              <a:rPr lang="en-GB" dirty="0"/>
              <a:t>the following code before tag. </a:t>
            </a:r>
            <a:endParaRPr lang="en-GB" dirty="0" smtClean="0"/>
          </a:p>
          <a:p>
            <a:r>
              <a:rPr lang="en-GB" dirty="0" smtClean="0"/>
              <a:t>Replace </a:t>
            </a:r>
            <a:r>
              <a:rPr lang="en-GB" dirty="0"/>
              <a:t>the </a:t>
            </a:r>
            <a:r>
              <a:rPr lang="en-GB" dirty="0" err="1"/>
              <a:t>android:value</a:t>
            </a:r>
            <a:r>
              <a:rPr lang="en-GB" dirty="0"/>
              <a:t> with </a:t>
            </a:r>
            <a:r>
              <a:rPr lang="en-GB" dirty="0" smtClean="0"/>
              <a:t>the API key: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3"/>
              </p:ext>
            </p:extLst>
          </p:nvPr>
        </p:nvGraphicFramePr>
        <p:xfrm>
          <a:off x="533400" y="3352800"/>
          <a:ext cx="7010400" cy="2103120"/>
        </p:xfrm>
        <a:graphic>
          <a:graphicData uri="http://schemas.openxmlformats.org/drawingml/2006/table">
            <a:tbl>
              <a:tblPr/>
              <a:tblGrid>
                <a:gridCol w="7010400"/>
              </a:tblGrid>
              <a:tr h="210312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b="0" i="0" dirty="0">
                          <a:effectLst/>
                          <a:latin typeface="Consolas"/>
                        </a:rPr>
                        <a:t>&lt;!-- </a:t>
                      </a:r>
                      <a:r>
                        <a:rPr lang="en-GB" b="0" i="0" dirty="0" err="1">
                          <a:effectLst/>
                          <a:latin typeface="Consolas"/>
                        </a:rPr>
                        <a:t>Goolge</a:t>
                      </a:r>
                      <a:r>
                        <a:rPr lang="en-GB" b="0" i="0" dirty="0">
                          <a:effectLst/>
                          <a:latin typeface="Consolas"/>
                        </a:rPr>
                        <a:t> Maps API Key --&gt;</a:t>
                      </a:r>
                    </a:p>
                    <a:p>
                      <a:pPr algn="l" rtl="0" fontAlgn="base"/>
                      <a:r>
                        <a:rPr lang="en-GB" b="0" i="0" dirty="0">
                          <a:effectLst/>
                          <a:latin typeface="Consolas"/>
                        </a:rPr>
                        <a:t>&lt;meta-data</a:t>
                      </a:r>
                    </a:p>
                    <a:p>
                      <a:pPr algn="l" rtl="0" fontAlgn="base"/>
                      <a:r>
                        <a:rPr lang="en-GB" b="0" i="0" dirty="0">
                          <a:effectLst/>
                          <a:latin typeface="Consolas"/>
                        </a:rPr>
                        <a:t>     </a:t>
                      </a:r>
                      <a:r>
                        <a:rPr lang="en-GB" b="0" i="0" dirty="0" err="1">
                          <a:effectLst/>
                          <a:latin typeface="Consolas"/>
                        </a:rPr>
                        <a:t>android:name</a:t>
                      </a:r>
                      <a:r>
                        <a:rPr lang="en-GB" b="0" i="0" dirty="0" smtClean="0">
                          <a:effectLst/>
                          <a:latin typeface="Consolas"/>
                        </a:rPr>
                        <a:t>="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com.google.android.maps.v2.API_KEY</a:t>
                      </a:r>
                      <a:r>
                        <a:rPr lang="en-GB" b="0" i="0" dirty="0" smtClean="0">
                          <a:effectLst/>
                          <a:latin typeface="Consolas"/>
                        </a:rPr>
                        <a:t>"</a:t>
                      </a:r>
                      <a:endParaRPr lang="en-GB" b="0" i="0" dirty="0">
                        <a:effectLst/>
                        <a:latin typeface="Consolas"/>
                      </a:endParaRPr>
                    </a:p>
                    <a:p>
                      <a:pPr algn="l" rtl="0" fontAlgn="base"/>
                      <a:r>
                        <a:rPr lang="en-GB" b="0" i="0" dirty="0">
                          <a:effectLst/>
                          <a:latin typeface="Consolas"/>
                        </a:rPr>
                        <a:t>     </a:t>
                      </a:r>
                      <a:r>
                        <a:rPr lang="en-GB" b="0" i="0" dirty="0" err="1">
                          <a:effectLst/>
                          <a:latin typeface="Consolas"/>
                        </a:rPr>
                        <a:t>android:value</a:t>
                      </a:r>
                      <a:r>
                        <a:rPr lang="en-GB" b="0" i="0" dirty="0" smtClean="0">
                          <a:effectLst/>
                          <a:latin typeface="Consolas"/>
                        </a:rPr>
                        <a:t>="</a:t>
                      </a:r>
                      <a:r>
                        <a:rPr kumimoji="0" lang="en-GB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AIzaSyDJl6NQkh8OiNCCS4u17x_7Lhzdb2wju30</a:t>
                      </a:r>
                      <a:r>
                        <a:rPr lang="en-GB" b="0" i="0" dirty="0" smtClean="0">
                          <a:effectLst/>
                          <a:latin typeface="Consolas"/>
                        </a:rPr>
                        <a:t>" </a:t>
                      </a:r>
                      <a:r>
                        <a:rPr lang="en-GB" b="0" i="0" dirty="0">
                          <a:effectLst/>
                          <a:latin typeface="Consolas"/>
                        </a:rPr>
                        <a:t>/&gt;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9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Code explanations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7848600" cy="4876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Google maps needs following permissions and features.</a:t>
            </a:r>
          </a:p>
          <a:p>
            <a:r>
              <a:rPr lang="en-GB" b="1" dirty="0"/>
              <a:t>ACCESS_NETWORK_STATE</a:t>
            </a:r>
            <a:r>
              <a:rPr lang="en-GB" dirty="0"/>
              <a:t> – To check network state whether data can be downloaded or </a:t>
            </a:r>
            <a:r>
              <a:rPr lang="en-GB" dirty="0" smtClean="0"/>
              <a:t>not.</a:t>
            </a:r>
          </a:p>
          <a:p>
            <a:r>
              <a:rPr lang="en-GB" b="1" dirty="0" smtClean="0"/>
              <a:t>INTERNET</a:t>
            </a:r>
            <a:r>
              <a:rPr lang="en-GB" dirty="0"/>
              <a:t> – To check internet connection </a:t>
            </a:r>
            <a:r>
              <a:rPr lang="en-GB" dirty="0" smtClean="0"/>
              <a:t>status.</a:t>
            </a:r>
            <a:endParaRPr lang="en-GB" dirty="0"/>
          </a:p>
          <a:p>
            <a:r>
              <a:rPr lang="en-GB" b="1" dirty="0" smtClean="0"/>
              <a:t>WRITE_EXTERNAL_STORAGE</a:t>
            </a:r>
            <a:r>
              <a:rPr lang="en-GB" dirty="0"/>
              <a:t> – To write to external storage as google maps store map data in external </a:t>
            </a:r>
            <a:r>
              <a:rPr lang="en-GB" dirty="0" smtClean="0"/>
              <a:t>storage.</a:t>
            </a:r>
          </a:p>
          <a:p>
            <a:r>
              <a:rPr lang="en-GB" b="1" dirty="0" smtClean="0"/>
              <a:t>ACCESS_COARSE_LOCATION</a:t>
            </a:r>
            <a:r>
              <a:rPr lang="en-GB" dirty="0"/>
              <a:t> – To determine user’s location using </a:t>
            </a:r>
            <a:r>
              <a:rPr lang="en-GB" dirty="0" err="1"/>
              <a:t>WiFi</a:t>
            </a:r>
            <a:r>
              <a:rPr lang="en-GB" dirty="0"/>
              <a:t> and mobile cell </a:t>
            </a:r>
            <a:r>
              <a:rPr lang="en-GB" dirty="0" smtClean="0"/>
              <a:t>data.</a:t>
            </a:r>
          </a:p>
          <a:p>
            <a:r>
              <a:rPr lang="en-GB" b="1" dirty="0" smtClean="0"/>
              <a:t>ACCESS_FINE_LOCATION</a:t>
            </a:r>
            <a:r>
              <a:rPr lang="en-GB" dirty="0"/>
              <a:t> – To determine user’s location using </a:t>
            </a:r>
            <a:r>
              <a:rPr lang="en-GB" dirty="0" smtClean="0"/>
              <a:t>GPS.</a:t>
            </a:r>
          </a:p>
          <a:p>
            <a:r>
              <a:rPr lang="en-GB" b="1" dirty="0" smtClean="0"/>
              <a:t>OpenGL </a:t>
            </a:r>
            <a:r>
              <a:rPr lang="en-GB" b="1" dirty="0"/>
              <a:t>ES V2</a:t>
            </a:r>
            <a:r>
              <a:rPr lang="en-GB" dirty="0"/>
              <a:t> – Required for Google Maps </a:t>
            </a:r>
            <a:r>
              <a:rPr lang="en-GB" dirty="0" smtClean="0"/>
              <a:t>V2.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2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Androidmanifest.xml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60881"/>
              </p:ext>
            </p:extLst>
          </p:nvPr>
        </p:nvGraphicFramePr>
        <p:xfrm>
          <a:off x="533400" y="1219200"/>
          <a:ext cx="7467600" cy="5105400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257194">
                <a:tc>
                  <a:txBody>
                    <a:bodyPr/>
                    <a:lstStyle/>
                    <a:p>
                      <a:r>
                        <a:rPr lang="en-GB" sz="1600" dirty="0"/>
                        <a:t>AndroidManifest.xml</a:t>
                      </a:r>
                    </a:p>
                  </a:txBody>
                  <a:tcPr marL="0" marR="0" marT="0" marB="0" anchor="ctr">
                    <a:solidFill>
                      <a:srgbClr val="DEDEDE"/>
                    </a:solidFill>
                  </a:tcPr>
                </a:tc>
              </a:tr>
              <a:tr h="484820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GB" sz="1600" b="0" i="0" dirty="0">
                          <a:effectLst/>
                          <a:latin typeface="Consolas"/>
                        </a:rPr>
                        <a:t>&lt;?xml version="1.0" encoding="utf-8"?&gt;</a:t>
                      </a:r>
                    </a:p>
                    <a:p>
                      <a:pPr algn="l" rtl="0" fontAlgn="base"/>
                      <a:r>
                        <a:rPr lang="en-GB" sz="1600" b="0" i="0" dirty="0">
                          <a:effectLst/>
                          <a:latin typeface="Consolas"/>
                        </a:rPr>
                        <a:t>&lt;manifest </a:t>
                      </a:r>
                      <a:r>
                        <a:rPr lang="en-GB" sz="1600" b="0" i="0" dirty="0" err="1">
                          <a:effectLst/>
                          <a:latin typeface="Consolas"/>
                        </a:rPr>
                        <a:t>xmlns:android</a:t>
                      </a:r>
                      <a:r>
                        <a:rPr lang="en-GB" sz="1600" b="0" i="0" dirty="0">
                          <a:effectLst/>
                          <a:latin typeface="Consolas"/>
                        </a:rPr>
                        <a:t>="</a:t>
                      </a:r>
                      <a:r>
                        <a:rPr lang="en-GB" sz="1600" b="0" i="0" u="none" strike="noStrike" dirty="0">
                          <a:solidFill>
                            <a:srgbClr val="0083FD"/>
                          </a:solidFill>
                          <a:effectLst/>
                          <a:latin typeface="Consolas"/>
                          <a:hlinkClick r:id="rId2"/>
                        </a:rPr>
                        <a:t>http://schemas.android.com/</a:t>
                      </a:r>
                      <a:r>
                        <a:rPr lang="en-GB" sz="1600" b="0" i="0" u="none" strike="noStrike" dirty="0" err="1">
                          <a:solidFill>
                            <a:srgbClr val="0083FD"/>
                          </a:solidFill>
                          <a:effectLst/>
                          <a:latin typeface="Consolas"/>
                          <a:hlinkClick r:id="rId2"/>
                        </a:rPr>
                        <a:t>apk</a:t>
                      </a:r>
                      <a:r>
                        <a:rPr lang="en-GB" sz="1600" b="0" i="0" u="none" strike="noStrike" dirty="0">
                          <a:solidFill>
                            <a:srgbClr val="0083FD"/>
                          </a:solidFill>
                          <a:effectLst/>
                          <a:latin typeface="Consolas"/>
                          <a:hlinkClick r:id="rId2"/>
                        </a:rPr>
                        <a:t>/res/android</a:t>
                      </a:r>
                      <a:r>
                        <a:rPr lang="en-GB" sz="1600" b="0" i="0" dirty="0">
                          <a:effectLst/>
                          <a:latin typeface="Consolas"/>
                        </a:rPr>
                        <a:t>"</a:t>
                      </a:r>
                    </a:p>
                    <a:p>
                      <a:pPr algn="l" rtl="0" fontAlgn="base"/>
                      <a:r>
                        <a:rPr lang="en-GB" sz="1600" b="0" i="0" dirty="0">
                          <a:effectLst/>
                          <a:latin typeface="Consolas"/>
                        </a:rPr>
                        <a:t>    package</a:t>
                      </a:r>
                      <a:r>
                        <a:rPr lang="en-GB" sz="1600" b="0" i="0" dirty="0" smtClean="0">
                          <a:effectLst/>
                          <a:latin typeface="Consolas"/>
                        </a:rPr>
                        <a:t>=“</a:t>
                      </a:r>
                      <a:r>
                        <a:rPr lang="en-GB" sz="1600" b="0" i="0" dirty="0" err="1" smtClean="0">
                          <a:effectLst/>
                          <a:latin typeface="Consolas"/>
                        </a:rPr>
                        <a:t>com.example.googlemaps</a:t>
                      </a:r>
                      <a:r>
                        <a:rPr lang="en-GB" sz="1600" b="0" i="0" dirty="0" smtClean="0">
                          <a:effectLst/>
                          <a:latin typeface="Consolas"/>
                        </a:rPr>
                        <a:t>"</a:t>
                      </a:r>
                      <a:endParaRPr lang="en-GB" sz="1600" b="0" i="0" dirty="0">
                        <a:effectLst/>
                        <a:latin typeface="Consolas"/>
                      </a:endParaRPr>
                    </a:p>
                    <a:p>
                      <a:pPr algn="l" rtl="0" fontAlgn="base"/>
                      <a:r>
                        <a:rPr lang="en-GB" sz="1600" b="0" i="0" dirty="0">
                          <a:effectLst/>
                          <a:latin typeface="Consolas"/>
                        </a:rPr>
                        <a:t>    </a:t>
                      </a:r>
                      <a:r>
                        <a:rPr lang="en-GB" sz="1600" b="0" i="0" dirty="0" err="1">
                          <a:effectLst/>
                          <a:latin typeface="Consolas"/>
                        </a:rPr>
                        <a:t>android:versionCode</a:t>
                      </a:r>
                      <a:r>
                        <a:rPr lang="en-GB" sz="1600" b="0" i="0" dirty="0">
                          <a:effectLst/>
                          <a:latin typeface="Consolas"/>
                        </a:rPr>
                        <a:t>="1"</a:t>
                      </a:r>
                    </a:p>
                    <a:p>
                      <a:pPr algn="l" rtl="0" fontAlgn="base"/>
                      <a:r>
                        <a:rPr lang="en-GB" sz="1600" b="0" i="0" dirty="0">
                          <a:effectLst/>
                          <a:latin typeface="Consolas"/>
                        </a:rPr>
                        <a:t>    </a:t>
                      </a:r>
                      <a:r>
                        <a:rPr lang="en-GB" sz="1600" b="0" i="0" dirty="0" err="1">
                          <a:effectLst/>
                          <a:latin typeface="Consolas"/>
                        </a:rPr>
                        <a:t>android:versionName</a:t>
                      </a:r>
                      <a:r>
                        <a:rPr lang="en-GB" sz="1600" b="0" i="0" dirty="0">
                          <a:effectLst/>
                          <a:latin typeface="Consolas"/>
                        </a:rPr>
                        <a:t>="1.0" &gt;</a:t>
                      </a:r>
                    </a:p>
                    <a:p>
                      <a:pPr algn="l" rtl="0" fontAlgn="base"/>
                      <a:r>
                        <a:rPr lang="en-GB" sz="1600" b="0" i="0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GB" sz="1600" b="0" i="0" dirty="0">
                          <a:effectLst/>
                          <a:latin typeface="Consolas"/>
                        </a:rPr>
                        <a:t>    &lt;permission</a:t>
                      </a:r>
                    </a:p>
                    <a:p>
                      <a:pPr algn="l" rtl="0" fontAlgn="base"/>
                      <a:r>
                        <a:rPr lang="en-GB" sz="1600" b="0" i="0" dirty="0"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GB" sz="1600" b="0" i="0" dirty="0" err="1">
                          <a:effectLst/>
                          <a:latin typeface="Consolas"/>
                        </a:rPr>
                        <a:t>android:name</a:t>
                      </a:r>
                      <a:r>
                        <a:rPr lang="en-GB" sz="1600" b="0" i="0" dirty="0" smtClean="0">
                          <a:effectLst/>
                          <a:latin typeface="Consolas"/>
                        </a:rPr>
                        <a:t>="</a:t>
                      </a:r>
                      <a:r>
                        <a:rPr kumimoji="0" lang="en-GB" sz="18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com.example.googlemaps.permission.MAPS_RECEIVE</a:t>
                      </a:r>
                      <a:r>
                        <a:rPr lang="en-GB" sz="1600" b="0" i="0" dirty="0" smtClean="0">
                          <a:effectLst/>
                          <a:latin typeface="Consolas"/>
                        </a:rPr>
                        <a:t>"</a:t>
                      </a:r>
                      <a:endParaRPr lang="en-GB" sz="1600" b="0" i="0" dirty="0">
                        <a:effectLst/>
                        <a:latin typeface="Consolas"/>
                      </a:endParaRPr>
                    </a:p>
                    <a:p>
                      <a:pPr algn="l" rtl="0" fontAlgn="base"/>
                      <a:r>
                        <a:rPr lang="en-GB" sz="1600" b="0" i="0" dirty="0"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GB" sz="1600" b="0" i="0" dirty="0" err="1">
                          <a:effectLst/>
                          <a:latin typeface="Consolas"/>
                        </a:rPr>
                        <a:t>android:protectionLevel</a:t>
                      </a:r>
                      <a:r>
                        <a:rPr lang="en-GB" sz="1600" b="0" i="0" dirty="0">
                          <a:effectLst/>
                          <a:latin typeface="Consolas"/>
                        </a:rPr>
                        <a:t>="signature" /&gt;</a:t>
                      </a:r>
                    </a:p>
                    <a:p>
                      <a:pPr algn="l" rtl="0" fontAlgn="base"/>
                      <a:r>
                        <a:rPr lang="en-GB" sz="1600" b="0" i="0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GB" sz="1600" b="0" i="0" dirty="0">
                          <a:effectLst/>
                          <a:latin typeface="Consolas"/>
                        </a:rPr>
                        <a:t>    &lt;uses-permission </a:t>
                      </a:r>
                      <a:r>
                        <a:rPr lang="en-GB" sz="1600" b="0" i="0" dirty="0" err="1">
                          <a:effectLst/>
                          <a:latin typeface="Consolas"/>
                        </a:rPr>
                        <a:t>android:name</a:t>
                      </a:r>
                      <a:r>
                        <a:rPr lang="en-GB" sz="1600" b="0" i="0" dirty="0" smtClean="0">
                          <a:effectLst/>
                          <a:latin typeface="Consolas"/>
                        </a:rPr>
                        <a:t>="</a:t>
                      </a:r>
                      <a:r>
                        <a:rPr lang="en-GB" sz="1600" b="0" i="0" dirty="0" err="1" smtClean="0">
                          <a:effectLst/>
                          <a:latin typeface="Consolas"/>
                        </a:rPr>
                        <a:t>com.example.googlemaps.permission.MAPS_RECEIVE</a:t>
                      </a:r>
                      <a:r>
                        <a:rPr lang="en-GB" sz="1600" b="0" i="0" dirty="0">
                          <a:effectLst/>
                          <a:latin typeface="Consolas"/>
                        </a:rPr>
                        <a:t>" /&gt;</a:t>
                      </a:r>
                    </a:p>
                    <a:p>
                      <a:pPr algn="l" rtl="0" fontAlgn="base"/>
                      <a:r>
                        <a:rPr lang="en-GB" sz="1600" b="0" i="0" dirty="0">
                          <a:effectLst/>
                          <a:latin typeface="Consolas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GB" sz="1600" b="0" i="0" dirty="0">
                          <a:effectLst/>
                          <a:latin typeface="Consolas"/>
                        </a:rPr>
                        <a:t>    &lt;uses-</a:t>
                      </a:r>
                      <a:r>
                        <a:rPr lang="en-GB" sz="1600" b="0" i="0" dirty="0" err="1">
                          <a:effectLst/>
                          <a:latin typeface="Consolas"/>
                        </a:rPr>
                        <a:t>sdk</a:t>
                      </a:r>
                      <a:endParaRPr lang="en-GB" sz="1600" b="0" i="0" dirty="0">
                        <a:effectLst/>
                        <a:latin typeface="Consolas"/>
                      </a:endParaRPr>
                    </a:p>
                    <a:p>
                      <a:pPr algn="l" rtl="0" fontAlgn="base"/>
                      <a:r>
                        <a:rPr lang="en-GB" sz="1600" b="0" i="0" dirty="0"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GB" sz="1600" b="0" i="0" dirty="0" err="1">
                          <a:effectLst/>
                          <a:latin typeface="Consolas"/>
                        </a:rPr>
                        <a:t>android:minSdkVersion</a:t>
                      </a:r>
                      <a:r>
                        <a:rPr lang="en-GB" sz="1600" b="0" i="0" dirty="0" smtClean="0">
                          <a:effectLst/>
                          <a:latin typeface="Consolas"/>
                        </a:rPr>
                        <a:t>=“8"</a:t>
                      </a:r>
                      <a:endParaRPr lang="en-GB" sz="1600" b="0" i="0" dirty="0">
                        <a:effectLst/>
                        <a:latin typeface="Consolas"/>
                      </a:endParaRPr>
                    </a:p>
                    <a:p>
                      <a:pPr algn="l" rtl="0" fontAlgn="base"/>
                      <a:r>
                        <a:rPr lang="en-GB" sz="1600" b="0" i="0" dirty="0">
                          <a:effectLst/>
                          <a:latin typeface="Consolas"/>
                        </a:rPr>
                        <a:t>        </a:t>
                      </a:r>
                      <a:r>
                        <a:rPr lang="en-GB" sz="1600" b="0" i="0" dirty="0" err="1">
                          <a:effectLst/>
                          <a:latin typeface="Consolas"/>
                        </a:rPr>
                        <a:t>android:targetSdkVersion</a:t>
                      </a:r>
                      <a:r>
                        <a:rPr lang="en-GB" sz="1600" b="0" i="0" dirty="0">
                          <a:effectLst/>
                          <a:latin typeface="Consolas"/>
                        </a:rPr>
                        <a:t>="</a:t>
                      </a:r>
                      <a:r>
                        <a:rPr lang="en-GB" sz="1600" b="0" i="0" dirty="0" smtClean="0">
                          <a:effectLst/>
                          <a:latin typeface="Consolas"/>
                        </a:rPr>
                        <a:t>19" </a:t>
                      </a:r>
                      <a:r>
                        <a:rPr lang="en-GB" sz="1600" b="0" i="0" dirty="0">
                          <a:effectLst/>
                          <a:latin typeface="Consolas"/>
                        </a:rPr>
                        <a:t>/&gt;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7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altLang="zh-CN" dirty="0" smtClean="0"/>
              <a:t>Androidmanifest.xml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3/11/2016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91219"/>
              </p:ext>
            </p:extLst>
          </p:nvPr>
        </p:nvGraphicFramePr>
        <p:xfrm>
          <a:off x="533400" y="1219200"/>
          <a:ext cx="7467600" cy="4840320"/>
        </p:xfrm>
        <a:graphic>
          <a:graphicData uri="http://schemas.openxmlformats.org/drawingml/2006/table">
            <a:tbl>
              <a:tblPr/>
              <a:tblGrid>
                <a:gridCol w="7467600"/>
              </a:tblGrid>
              <a:tr h="241920">
                <a:tc>
                  <a:txBody>
                    <a:bodyPr/>
                    <a:lstStyle/>
                    <a:p>
                      <a:r>
                        <a:rPr lang="en-GB" sz="1600" dirty="0"/>
                        <a:t>AndroidManifest.xml</a:t>
                      </a:r>
                    </a:p>
                  </a:txBody>
                  <a:tcPr marL="0" marR="0" marT="0" marB="0" anchor="ctr">
                    <a:solidFill>
                      <a:srgbClr val="DEDEDE"/>
                    </a:solidFill>
                  </a:tcPr>
                </a:tc>
              </a:tr>
              <a:tr h="459648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600" b="0" i="1" dirty="0" smtClean="0">
                          <a:effectLst/>
                        </a:rPr>
                        <a:t>&lt;?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version="1.0" encoding="utf-8"</a:t>
                      </a:r>
                      <a:r>
                        <a:rPr lang="en-GB" sz="1600" b="0" i="1" dirty="0" smtClean="0">
                          <a:effectLst/>
                        </a:rPr>
                        <a:t>?&gt;</a:t>
                      </a:r>
                      <a:br>
                        <a:rPr lang="en-GB" sz="1600" b="0" i="1" dirty="0" smtClean="0">
                          <a:effectLst/>
                        </a:rPr>
                      </a:br>
                      <a:r>
                        <a:rPr lang="en-GB" sz="1600" b="0" dirty="0" smtClean="0"/>
                        <a:t>&lt;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manifest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xmlns:android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="http://schemas.android.com/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apk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/res/android"</a:t>
                      </a:r>
                      <a:b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package="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com.example.googlemaps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GB" sz="1600" b="0" dirty="0" smtClean="0"/>
                        <a:t>&gt;</a:t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/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>&lt;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permission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android:name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com.example.googlemaps.permission.MAPS_RECEIVE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b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android:protectionLevel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="signature" </a:t>
                      </a:r>
                      <a:r>
                        <a:rPr lang="en-GB" sz="1600" b="0" dirty="0" smtClean="0"/>
                        <a:t>/&gt;</a:t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/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>&lt;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uses-permission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android:name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com.example.googlemaps.permission.MAPS_RECEIVE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en-GB" sz="1600" b="0" dirty="0" smtClean="0"/>
                        <a:t>/&gt;</a:t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>&lt;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uses-permission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android:name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android.permission.INTERNET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600" b="0" dirty="0" smtClean="0"/>
                        <a:t>/&gt;</a:t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>&lt;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uses-permission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android:name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android.permission.ACCESS_NETWORK_STATE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600" b="0" dirty="0" smtClean="0"/>
                        <a:t>/&gt;</a:t>
                      </a:r>
                      <a:br>
                        <a:rPr lang="en-GB" sz="1600" b="0" dirty="0" smtClean="0"/>
                      </a:br>
                      <a:r>
                        <a:rPr lang="en-GB" sz="1600" b="0" dirty="0" smtClean="0"/>
                        <a:t>&lt;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uses-permission 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android:name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kumimoji="0" lang="en-GB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android.permission.WRITE_EXTERNAL_STORAGE</a:t>
                      </a:r>
                      <a:r>
                        <a:rPr kumimoji="0" lang="en-GB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GB" sz="1600" b="0" dirty="0" smtClean="0"/>
                        <a:t>/&gt;</a:t>
                      </a:r>
                      <a:br>
                        <a:rPr lang="en-GB" sz="1600" b="0" dirty="0" smtClean="0"/>
                      </a:br>
                      <a:endParaRPr kumimoji="0" lang="en-GB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18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D57F38-AD73-41DA-976A-C34B34E03C6E}"/>
</file>

<file path=customXml/itemProps2.xml><?xml version="1.0" encoding="utf-8"?>
<ds:datastoreItem xmlns:ds="http://schemas.openxmlformats.org/officeDocument/2006/customXml" ds:itemID="{A9C38B65-8A1B-4F33-BCC7-12E47263BBEE}"/>
</file>

<file path=customXml/itemProps3.xml><?xml version="1.0" encoding="utf-8"?>
<ds:datastoreItem xmlns:ds="http://schemas.openxmlformats.org/officeDocument/2006/customXml" ds:itemID="{B129E664-3F9A-49BD-B5E2-427D587CFEF1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5149</TotalTime>
  <Words>497</Words>
  <Application>Microsoft Office PowerPoint</Application>
  <PresentationFormat>On-screen Show (4:3)</PresentationFormat>
  <Paragraphs>208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宋体</vt:lpstr>
      <vt:lpstr>Calibri</vt:lpstr>
      <vt:lpstr>Century Schoolbook</vt:lpstr>
      <vt:lpstr>Consolas</vt:lpstr>
      <vt:lpstr>华文楷体</vt:lpstr>
      <vt:lpstr>Wingdings</vt:lpstr>
      <vt:lpstr>Wingdings 2</vt:lpstr>
      <vt:lpstr>Oriel</vt:lpstr>
      <vt:lpstr>Web and mobile app development – csc3054/7054</vt:lpstr>
      <vt:lpstr>“cognitive” application </vt:lpstr>
      <vt:lpstr>What we discussed in the last lecture?</vt:lpstr>
      <vt:lpstr>Questions to be answered</vt:lpstr>
      <vt:lpstr>Content outline</vt:lpstr>
      <vt:lpstr>Androidmanifest.xml </vt:lpstr>
      <vt:lpstr>Code explanations </vt:lpstr>
      <vt:lpstr>Androidmanifest.xml </vt:lpstr>
      <vt:lpstr>Androidmanifest.xml </vt:lpstr>
      <vt:lpstr>Androidmanifest.xml </vt:lpstr>
      <vt:lpstr>Mapfragment </vt:lpstr>
      <vt:lpstr>Fragment </vt:lpstr>
      <vt:lpstr>Layout </vt:lpstr>
      <vt:lpstr>Mainactivity</vt:lpstr>
      <vt:lpstr>Mainactivity </vt:lpstr>
      <vt:lpstr>Demo </vt:lpstr>
      <vt:lpstr>Demo on tablet  </vt:lpstr>
      <vt:lpstr>Content outline</vt:lpstr>
      <vt:lpstr>Summary</vt:lpstr>
      <vt:lpstr>Content outline</vt:lpstr>
      <vt:lpstr>next lecture </vt:lpstr>
      <vt:lpstr>Content outline</vt:lpstr>
      <vt:lpstr>Further readings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416</cp:revision>
  <dcterms:created xsi:type="dcterms:W3CDTF">2006-08-16T00:00:00Z</dcterms:created>
  <dcterms:modified xsi:type="dcterms:W3CDTF">2016-03-11T09:37:55Z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