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6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14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37"/>
  </p:notesMasterIdLst>
  <p:sldIdLst>
    <p:sldId id="256" r:id="rId2"/>
    <p:sldId id="258" r:id="rId3"/>
    <p:sldId id="391" r:id="rId4"/>
    <p:sldId id="257" r:id="rId5"/>
    <p:sldId id="327" r:id="rId6"/>
    <p:sldId id="395" r:id="rId7"/>
    <p:sldId id="370" r:id="rId8"/>
    <p:sldId id="396" r:id="rId9"/>
    <p:sldId id="372" r:id="rId10"/>
    <p:sldId id="397" r:id="rId11"/>
    <p:sldId id="373" r:id="rId12"/>
    <p:sldId id="376" r:id="rId13"/>
    <p:sldId id="398" r:id="rId14"/>
    <p:sldId id="377" r:id="rId15"/>
    <p:sldId id="378" r:id="rId16"/>
    <p:sldId id="386" r:id="rId17"/>
    <p:sldId id="379" r:id="rId18"/>
    <p:sldId id="388" r:id="rId19"/>
    <p:sldId id="389" r:id="rId20"/>
    <p:sldId id="352" r:id="rId21"/>
    <p:sldId id="390" r:id="rId22"/>
    <p:sldId id="380" r:id="rId23"/>
    <p:sldId id="394" r:id="rId24"/>
    <p:sldId id="364" r:id="rId25"/>
    <p:sldId id="381" r:id="rId26"/>
    <p:sldId id="384" r:id="rId27"/>
    <p:sldId id="393" r:id="rId28"/>
    <p:sldId id="383" r:id="rId29"/>
    <p:sldId id="402" r:id="rId30"/>
    <p:sldId id="399" r:id="rId31"/>
    <p:sldId id="382" r:id="rId32"/>
    <p:sldId id="400" r:id="rId33"/>
    <p:sldId id="293" r:id="rId34"/>
    <p:sldId id="401" r:id="rId35"/>
    <p:sldId id="287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715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ustomXml" Target="../customXml/item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ustomXml" Target="../customXml/item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662387-01E7-4A7A-94A7-4B446D99DC59}" type="datetimeFigureOut">
              <a:rPr lang="en-GB" smtClean="0"/>
              <a:pPr/>
              <a:t>11/04/2016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BAF89C-88CD-4998-A4CC-F949010097A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5668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02F57993-8954-4B9C-8665-9EB5D5570096}" type="datetime1">
              <a:rPr lang="en-US" smtClean="0"/>
              <a:pPr/>
              <a:t>4/11/2016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r>
              <a:rPr lang="en-US" smtClean="0"/>
              <a:t>Queen's University Belfast</a:t>
            </a:r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3A082-292A-44FA-83B6-9D9193CD07C3}" type="datetime1">
              <a:rPr lang="en-US" smtClean="0"/>
              <a:pPr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Queen's University Belfast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8150E-0347-4105-9A2E-0C851D9EC635}" type="datetime1">
              <a:rPr lang="en-US" smtClean="0"/>
              <a:pPr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Queen's University Belfast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9191BDD-84E2-455E-AA40-7E652D3F5ECA}" type="datetime1">
              <a:rPr lang="en-US" smtClean="0"/>
              <a:pPr/>
              <a:t>4/11/2016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en-US" smtClean="0"/>
              <a:t>Queen's University Belfast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C9113987-381B-4C4C-AB6B-75A4CBAAD0FC}" type="datetime1">
              <a:rPr lang="en-US" smtClean="0"/>
              <a:pPr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r>
              <a:rPr lang="en-US" smtClean="0"/>
              <a:t>Queen's University Belfast</a:t>
            </a:r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A6CFF-50E6-4124-989E-BAD4A10DD0F9}" type="datetime1">
              <a:rPr lang="en-US" smtClean="0"/>
              <a:pPr/>
              <a:t>4/11/2016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Queen's University Belfast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46FEF-35FE-4453-97AE-C27A518EFADE}" type="datetime1">
              <a:rPr lang="en-US" smtClean="0"/>
              <a:pPr/>
              <a:t>4/11/2016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Queen's University Belfast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75DA5D6-09D7-4AA4-95CB-ACB96668D718}" type="datetime1">
              <a:rPr lang="en-US" smtClean="0"/>
              <a:pPr/>
              <a:t>4/11/2016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US" smtClean="0"/>
              <a:t>Queen's University Belfast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1D027-9403-43D1-891B-15D234250AAA}" type="datetime1">
              <a:rPr lang="en-US" smtClean="0"/>
              <a:pPr/>
              <a:t>4/11/2016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Queen's University Belfast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F1977721-5C45-480D-B9C3-A1BA9922C23E}" type="datetime1">
              <a:rPr lang="en-US" smtClean="0"/>
              <a:pPr/>
              <a:t>4/11/2016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en-US" smtClean="0"/>
              <a:t>Queen's University Belfast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D3CE342-F9FC-49B8-8BDF-9BB163E2BE3F}" type="datetime1">
              <a:rPr lang="en-US" smtClean="0"/>
              <a:pPr/>
              <a:t>4/11/2016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US" smtClean="0"/>
              <a:t>Queen's University Belfast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76B241C2-2AC2-455A-8B46-35F4BF8889D9}" type="datetime1">
              <a:rPr lang="en-US" smtClean="0"/>
              <a:pPr/>
              <a:t>4/11/2016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Queen's University Belfast</a:t>
            </a:r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publishing2.com/2007/09/26/five-reasons-why-the-mobile-web-sucks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3600" dirty="0" smtClean="0"/>
              <a:t>Web and mobile app development – csc3054/7054</a:t>
            </a:r>
            <a:endParaRPr lang="en-GB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5486400"/>
            <a:ext cx="6019800" cy="888522"/>
          </a:xfrm>
        </p:spPr>
        <p:txBody>
          <a:bodyPr>
            <a:normAutofit/>
          </a:bodyPr>
          <a:lstStyle/>
          <a:p>
            <a:r>
              <a:rPr lang="en-GB" sz="2400" dirty="0" smtClean="0"/>
              <a:t>8.3 Smartphone web development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32038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r>
              <a:rPr lang="en-GB" dirty="0" smtClean="0"/>
              <a:t>Content outline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7467600" cy="5026152"/>
          </a:xfrm>
        </p:spPr>
        <p:txBody>
          <a:bodyPr>
            <a:normAutofit/>
          </a:bodyPr>
          <a:lstStyle/>
          <a:p>
            <a:r>
              <a:rPr lang="en-GB" sz="2800" dirty="0" smtClean="0">
                <a:solidFill>
                  <a:schemeClr val="bg1">
                    <a:lumMod val="65000"/>
                  </a:schemeClr>
                </a:solidFill>
              </a:rPr>
              <a:t>What is “mobile web”? </a:t>
            </a:r>
          </a:p>
          <a:p>
            <a:r>
              <a:rPr lang="en-GB" sz="2800" dirty="0" smtClean="0">
                <a:solidFill>
                  <a:schemeClr val="bg1">
                    <a:lumMod val="65000"/>
                  </a:schemeClr>
                </a:solidFill>
              </a:rPr>
              <a:t>Why develop “mobile web”?</a:t>
            </a:r>
          </a:p>
          <a:p>
            <a:r>
              <a:rPr lang="en-GB" sz="2800" dirty="0" smtClean="0">
                <a:solidFill>
                  <a:schemeClr val="bg1">
                    <a:lumMod val="65000"/>
                  </a:schemeClr>
                </a:solidFill>
              </a:rPr>
              <a:t>HTML and XHTML</a:t>
            </a:r>
          </a:p>
          <a:p>
            <a:r>
              <a:rPr lang="en-GB" sz="2800" dirty="0"/>
              <a:t>Development environment </a:t>
            </a:r>
            <a:r>
              <a:rPr lang="en-GB" sz="2800" dirty="0" smtClean="0"/>
              <a:t>set-up</a:t>
            </a:r>
          </a:p>
          <a:p>
            <a:r>
              <a:rPr lang="en-GB" sz="2800" dirty="0">
                <a:solidFill>
                  <a:schemeClr val="bg1">
                    <a:lumMod val="65000"/>
                  </a:schemeClr>
                </a:solidFill>
              </a:rPr>
              <a:t>Syntax of mobile web</a:t>
            </a:r>
            <a:endParaRPr lang="en-GB" sz="280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GB" sz="2800" dirty="0" smtClean="0">
                <a:solidFill>
                  <a:schemeClr val="bg1">
                    <a:lumMod val="65000"/>
                  </a:schemeClr>
                </a:solidFill>
              </a:rPr>
              <a:t>Summary </a:t>
            </a:r>
          </a:p>
          <a:p>
            <a:r>
              <a:rPr lang="en-GB" sz="2800" dirty="0">
                <a:solidFill>
                  <a:schemeClr val="bg1">
                    <a:lumMod val="65000"/>
                  </a:schemeClr>
                </a:solidFill>
              </a:rPr>
              <a:t>N</a:t>
            </a:r>
            <a:r>
              <a:rPr lang="en-GB" sz="2800" dirty="0" smtClean="0">
                <a:solidFill>
                  <a:schemeClr val="bg1">
                    <a:lumMod val="65000"/>
                  </a:schemeClr>
                </a:solidFill>
              </a:rPr>
              <a:t>ext lecture</a:t>
            </a:r>
          </a:p>
          <a:p>
            <a:r>
              <a:rPr lang="en-GB" sz="2800" dirty="0" smtClean="0">
                <a:solidFill>
                  <a:schemeClr val="bg1">
                    <a:lumMod val="65000"/>
                  </a:schemeClr>
                </a:solidFill>
              </a:rPr>
              <a:t>Further readings </a:t>
            </a:r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2F12023-7EBF-40F1-99A9-FDE4DC29F7C9}" type="datetime1">
              <a:rPr lang="en-US" smtClean="0"/>
              <a:pPr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Queen's University Belfast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954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>
            <a:normAutofit/>
          </a:bodyPr>
          <a:lstStyle/>
          <a:p>
            <a:r>
              <a:rPr lang="en-GB" dirty="0" smtClean="0"/>
              <a:t>Development environment set-up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E2A1ACD-EF5C-4F52-B21F-0C992F5C159E}" type="datetime1">
              <a:rPr lang="en-US" smtClean="0"/>
              <a:pPr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Queen's University Belfast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524000"/>
            <a:ext cx="7924800" cy="4724400"/>
          </a:xfrm>
        </p:spPr>
        <p:txBody>
          <a:bodyPr>
            <a:normAutofit/>
          </a:bodyPr>
          <a:lstStyle/>
          <a:p>
            <a:r>
              <a:rPr lang="en-GB" sz="2800" dirty="0" smtClean="0"/>
              <a:t>Server-side </a:t>
            </a:r>
            <a:r>
              <a:rPr lang="en-GB" sz="2800" dirty="0" smtClean="0">
                <a:solidFill>
                  <a:srgbClr val="FF0000"/>
                </a:solidFill>
              </a:rPr>
              <a:t>scripting language</a:t>
            </a:r>
            <a:r>
              <a:rPr lang="en-GB" sz="2800" dirty="0" smtClean="0"/>
              <a:t>, e.g. </a:t>
            </a:r>
            <a:r>
              <a:rPr lang="en-GB" sz="2800" dirty="0" smtClean="0"/>
              <a:t>PHP/JAVA.</a:t>
            </a:r>
            <a:endParaRPr lang="en-GB" sz="2800" dirty="0" smtClean="0"/>
          </a:p>
          <a:p>
            <a:r>
              <a:rPr lang="en-GB" sz="2800" dirty="0" smtClean="0"/>
              <a:t>Integrated development environment (</a:t>
            </a:r>
            <a:r>
              <a:rPr lang="en-GB" sz="2800" dirty="0" smtClean="0">
                <a:solidFill>
                  <a:srgbClr val="FF0000"/>
                </a:solidFill>
              </a:rPr>
              <a:t>IDE</a:t>
            </a:r>
            <a:r>
              <a:rPr lang="en-GB" sz="2800" dirty="0" smtClean="0"/>
              <a:t>) with support for scripting and </a:t>
            </a:r>
            <a:r>
              <a:rPr lang="en-GB" sz="2800" dirty="0" err="1" smtClean="0"/>
              <a:t>markup</a:t>
            </a:r>
            <a:r>
              <a:rPr lang="en-GB" sz="2800" dirty="0" smtClean="0"/>
              <a:t> language, e.g. Eclipse IDE for Java EE </a:t>
            </a:r>
            <a:r>
              <a:rPr lang="en-GB" sz="2800" dirty="0" smtClean="0"/>
              <a:t>Developers.</a:t>
            </a:r>
            <a:endParaRPr lang="en-GB" sz="2800" dirty="0" smtClean="0"/>
          </a:p>
          <a:p>
            <a:r>
              <a:rPr lang="en-GB" sz="2800" dirty="0" smtClean="0"/>
              <a:t>Configurable </a:t>
            </a:r>
            <a:r>
              <a:rPr lang="en-GB" sz="2800" dirty="0" smtClean="0">
                <a:solidFill>
                  <a:srgbClr val="FF0000"/>
                </a:solidFill>
              </a:rPr>
              <a:t>web server</a:t>
            </a:r>
            <a:r>
              <a:rPr lang="en-GB" sz="2800" dirty="0" smtClean="0"/>
              <a:t>, e.g. </a:t>
            </a:r>
            <a:r>
              <a:rPr lang="en-GB" sz="2800" dirty="0" smtClean="0"/>
              <a:t>Apache.</a:t>
            </a:r>
            <a:endParaRPr lang="en-GB" sz="2800" dirty="0" smtClean="0"/>
          </a:p>
          <a:p>
            <a:r>
              <a:rPr lang="en-GB" sz="2800" dirty="0" smtClean="0">
                <a:solidFill>
                  <a:srgbClr val="FF0000"/>
                </a:solidFill>
              </a:rPr>
              <a:t>Browser</a:t>
            </a:r>
            <a:r>
              <a:rPr lang="en-GB" sz="2800" dirty="0" smtClean="0"/>
              <a:t> for viewing and testing, e.g. </a:t>
            </a:r>
            <a:r>
              <a:rPr lang="en-GB" sz="2800" dirty="0" smtClean="0"/>
              <a:t>Firefox.</a:t>
            </a:r>
            <a:endParaRPr lang="en-GB" sz="2800" dirty="0" smtClean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1397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>
            <a:normAutofit/>
          </a:bodyPr>
          <a:lstStyle/>
          <a:p>
            <a:r>
              <a:rPr lang="en-GB" dirty="0" smtClean="0"/>
              <a:t>Mime 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E2A1ACD-EF5C-4F52-B21F-0C992F5C159E}" type="datetime1">
              <a:rPr lang="en-US" smtClean="0"/>
              <a:pPr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Queen's University Belfast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524000"/>
            <a:ext cx="7924800" cy="4724400"/>
          </a:xfrm>
        </p:spPr>
        <p:txBody>
          <a:bodyPr>
            <a:normAutofit/>
          </a:bodyPr>
          <a:lstStyle/>
          <a:p>
            <a:r>
              <a:rPr lang="en-GB" sz="2800" dirty="0" smtClean="0"/>
              <a:t>Multipurpose Internet Mail Extensions (MIME).</a:t>
            </a:r>
          </a:p>
          <a:p>
            <a:r>
              <a:rPr lang="en-GB" sz="2800" dirty="0" smtClean="0"/>
              <a:t>A standard that classifies resources and provides information about how to handle them. </a:t>
            </a:r>
          </a:p>
          <a:p>
            <a:r>
              <a:rPr lang="en-GB" sz="2800" dirty="0" smtClean="0"/>
              <a:t>Many e-mail clients support MIME to send and receive graphics, audio and video files.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0440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r>
              <a:rPr lang="en-GB" dirty="0" smtClean="0"/>
              <a:t>Content outline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7467600" cy="5026152"/>
          </a:xfrm>
        </p:spPr>
        <p:txBody>
          <a:bodyPr>
            <a:normAutofit/>
          </a:bodyPr>
          <a:lstStyle/>
          <a:p>
            <a:r>
              <a:rPr lang="en-GB" sz="2800" dirty="0" smtClean="0">
                <a:solidFill>
                  <a:schemeClr val="bg1">
                    <a:lumMod val="65000"/>
                  </a:schemeClr>
                </a:solidFill>
              </a:rPr>
              <a:t>What is “mobile web”? </a:t>
            </a:r>
          </a:p>
          <a:p>
            <a:r>
              <a:rPr lang="en-GB" sz="2800" dirty="0" smtClean="0">
                <a:solidFill>
                  <a:schemeClr val="bg1">
                    <a:lumMod val="65000"/>
                  </a:schemeClr>
                </a:solidFill>
              </a:rPr>
              <a:t>Why develop “mobile web”?</a:t>
            </a:r>
          </a:p>
          <a:p>
            <a:r>
              <a:rPr lang="en-GB" sz="2800" dirty="0" smtClean="0">
                <a:solidFill>
                  <a:schemeClr val="bg1">
                    <a:lumMod val="65000"/>
                  </a:schemeClr>
                </a:solidFill>
              </a:rPr>
              <a:t>HTML and XHTML</a:t>
            </a:r>
          </a:p>
          <a:p>
            <a:r>
              <a:rPr lang="en-GB" sz="2800" dirty="0">
                <a:solidFill>
                  <a:schemeClr val="bg1">
                    <a:lumMod val="65000"/>
                  </a:schemeClr>
                </a:solidFill>
              </a:rPr>
              <a:t>Development environment </a:t>
            </a:r>
            <a:r>
              <a:rPr lang="en-GB" sz="2800" dirty="0" smtClean="0">
                <a:solidFill>
                  <a:schemeClr val="bg1">
                    <a:lumMod val="65000"/>
                  </a:schemeClr>
                </a:solidFill>
              </a:rPr>
              <a:t>set-up</a:t>
            </a:r>
          </a:p>
          <a:p>
            <a:r>
              <a:rPr lang="en-GB" sz="2800" dirty="0"/>
              <a:t>Syntax of mobile web</a:t>
            </a:r>
            <a:endParaRPr lang="en-GB" sz="2800" dirty="0" smtClean="0"/>
          </a:p>
          <a:p>
            <a:r>
              <a:rPr lang="en-GB" sz="2800" dirty="0" smtClean="0">
                <a:solidFill>
                  <a:schemeClr val="bg1">
                    <a:lumMod val="65000"/>
                  </a:schemeClr>
                </a:solidFill>
              </a:rPr>
              <a:t>Summary </a:t>
            </a:r>
          </a:p>
          <a:p>
            <a:r>
              <a:rPr lang="en-GB" sz="2800" dirty="0">
                <a:solidFill>
                  <a:schemeClr val="bg1">
                    <a:lumMod val="65000"/>
                  </a:schemeClr>
                </a:solidFill>
              </a:rPr>
              <a:t>N</a:t>
            </a:r>
            <a:r>
              <a:rPr lang="en-GB" sz="2800" dirty="0" smtClean="0">
                <a:solidFill>
                  <a:schemeClr val="bg1">
                    <a:lumMod val="65000"/>
                  </a:schemeClr>
                </a:solidFill>
              </a:rPr>
              <a:t>ext lecture</a:t>
            </a:r>
          </a:p>
          <a:p>
            <a:r>
              <a:rPr lang="en-GB" sz="2800" dirty="0" smtClean="0">
                <a:solidFill>
                  <a:schemeClr val="bg1">
                    <a:lumMod val="65000"/>
                  </a:schemeClr>
                </a:solidFill>
              </a:rPr>
              <a:t>Further readings </a:t>
            </a:r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2F12023-7EBF-40F1-99A9-FDE4DC29F7C9}" type="datetime1">
              <a:rPr lang="en-US" smtClean="0"/>
              <a:pPr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Queen's University Belfast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954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>
            <a:normAutofit/>
          </a:bodyPr>
          <a:lstStyle/>
          <a:p>
            <a:r>
              <a:rPr lang="en-GB" dirty="0" smtClean="0"/>
              <a:t>Syntax of mobile web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E2A1ACD-EF5C-4F52-B21F-0C992F5C159E}" type="datetime1">
              <a:rPr lang="en-US" smtClean="0"/>
              <a:pPr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Queen's University Belfast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524000"/>
            <a:ext cx="7924800" cy="4724400"/>
          </a:xfrm>
        </p:spPr>
        <p:txBody>
          <a:bodyPr>
            <a:normAutofit/>
          </a:bodyPr>
          <a:lstStyle/>
          <a:p>
            <a:r>
              <a:rPr lang="en-GB" sz="2800" dirty="0" smtClean="0"/>
              <a:t>XHTML: for advanced mobile devices and smartphones.</a:t>
            </a:r>
          </a:p>
          <a:p>
            <a:r>
              <a:rPr lang="en-GB" sz="2800" dirty="0"/>
              <a:t>XHTML-MP (XHTML Mobile Profile </a:t>
            </a:r>
            <a:r>
              <a:rPr lang="en-GB" sz="2800" dirty="0" smtClean="0"/>
              <a:t>): for mainstream smartphones and mobile devices.</a:t>
            </a:r>
          </a:p>
          <a:p>
            <a:r>
              <a:rPr lang="en-GB" sz="2800" dirty="0" smtClean="0"/>
              <a:t>WML (Wireless </a:t>
            </a:r>
            <a:r>
              <a:rPr lang="en-GB" sz="2800" dirty="0" err="1" smtClean="0"/>
              <a:t>Markup</a:t>
            </a:r>
            <a:r>
              <a:rPr lang="en-GB" sz="2800" dirty="0" smtClean="0"/>
              <a:t> Language): older mobile devices and browsers that do not support </a:t>
            </a:r>
            <a:r>
              <a:rPr lang="en-GB" sz="2800" dirty="0" smtClean="0"/>
              <a:t>XHTML-MP.</a:t>
            </a:r>
            <a:endParaRPr lang="en-GB" sz="2800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4840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>
            <a:normAutofit/>
          </a:bodyPr>
          <a:lstStyle/>
          <a:p>
            <a:r>
              <a:rPr lang="en-GB" dirty="0" smtClean="0"/>
              <a:t>HTML 5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E2A1ACD-EF5C-4F52-B21F-0C992F5C159E}" type="datetime1">
              <a:rPr lang="en-US" smtClean="0"/>
              <a:pPr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Queen's University Belfast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600200"/>
            <a:ext cx="7924800" cy="4648200"/>
          </a:xfrm>
        </p:spPr>
        <p:txBody>
          <a:bodyPr>
            <a:normAutofit/>
          </a:bodyPr>
          <a:lstStyle/>
          <a:p>
            <a:r>
              <a:rPr lang="en-GB" sz="2800" dirty="0" smtClean="0"/>
              <a:t>Next major release of the foundational language of the </a:t>
            </a:r>
            <a:r>
              <a:rPr lang="en-GB" sz="2800" dirty="0" smtClean="0"/>
              <a:t>web.</a:t>
            </a:r>
            <a:endParaRPr lang="en-GB" sz="2800" dirty="0" smtClean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4491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>
            <a:normAutofit/>
          </a:bodyPr>
          <a:lstStyle/>
          <a:p>
            <a:r>
              <a:rPr lang="en-GB" dirty="0" smtClean="0"/>
              <a:t>HTML 5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E2A1ACD-EF5C-4F52-B21F-0C992F5C159E}" type="datetime1">
              <a:rPr lang="en-US" smtClean="0"/>
              <a:pPr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Queen's University Belfast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524000"/>
            <a:ext cx="7848600" cy="4724400"/>
          </a:xfrm>
        </p:spPr>
        <p:txBody>
          <a:bodyPr>
            <a:normAutofit/>
          </a:bodyPr>
          <a:lstStyle/>
          <a:p>
            <a:r>
              <a:rPr lang="en-GB" sz="2800" dirty="0" smtClean="0"/>
              <a:t>Features (compared to older HTML or XHTML</a:t>
            </a:r>
            <a:r>
              <a:rPr lang="en-GB" sz="2800" dirty="0" smtClean="0"/>
              <a:t>):</a:t>
            </a:r>
            <a:endParaRPr lang="en-GB" sz="2800" dirty="0" smtClean="0"/>
          </a:p>
          <a:p>
            <a:pPr lvl="1"/>
            <a:r>
              <a:rPr lang="en-GB" sz="2400" dirty="0" smtClean="0"/>
              <a:t>New HTML </a:t>
            </a:r>
            <a:r>
              <a:rPr lang="en-GB" sz="2400" dirty="0" err="1" smtClean="0"/>
              <a:t>doctype</a:t>
            </a:r>
            <a:r>
              <a:rPr lang="en-GB" sz="2400" dirty="0" smtClean="0"/>
              <a:t>: &lt;!DOCTYPE html</a:t>
            </a:r>
            <a:r>
              <a:rPr lang="en-GB" sz="2400" dirty="0" smtClean="0"/>
              <a:t>&gt;.</a:t>
            </a:r>
            <a:endParaRPr lang="en-GB" sz="2400" dirty="0" smtClean="0"/>
          </a:p>
          <a:p>
            <a:pPr lvl="1"/>
            <a:r>
              <a:rPr lang="en-GB" sz="2400" dirty="0" smtClean="0"/>
              <a:t>New structural </a:t>
            </a:r>
            <a:r>
              <a:rPr lang="en-GB" sz="2400" dirty="0" err="1" smtClean="0"/>
              <a:t>markup</a:t>
            </a:r>
            <a:r>
              <a:rPr lang="en-GB" sz="2400" dirty="0" smtClean="0"/>
              <a:t> elements (e.g. &lt;header&gt;, &lt;</a:t>
            </a:r>
            <a:r>
              <a:rPr lang="en-GB" sz="2400" dirty="0" err="1" smtClean="0"/>
              <a:t>nav</a:t>
            </a:r>
            <a:r>
              <a:rPr lang="en-GB" sz="2400" dirty="0" smtClean="0"/>
              <a:t>&gt;).</a:t>
            </a:r>
            <a:endParaRPr lang="en-GB" sz="2400" dirty="0" smtClean="0"/>
          </a:p>
          <a:p>
            <a:pPr lvl="1"/>
            <a:r>
              <a:rPr lang="en-GB" sz="2400" dirty="0" smtClean="0"/>
              <a:t>New &lt;audio&gt; and &lt;video&gt; </a:t>
            </a:r>
            <a:r>
              <a:rPr lang="en-GB" sz="2400" dirty="0" err="1" smtClean="0"/>
              <a:t>markup</a:t>
            </a:r>
            <a:r>
              <a:rPr lang="en-GB" sz="2400" dirty="0" smtClean="0"/>
              <a:t> </a:t>
            </a:r>
            <a:r>
              <a:rPr lang="en-GB" sz="2400" dirty="0" smtClean="0"/>
              <a:t>elements. </a:t>
            </a:r>
            <a:endParaRPr lang="en-GB" sz="2400" dirty="0" smtClean="0"/>
          </a:p>
          <a:p>
            <a:pPr lvl="1"/>
            <a:r>
              <a:rPr lang="en-GB" sz="2400" dirty="0" smtClean="0"/>
              <a:t>APIs for 2d drawing, media playback, drag/drop and cross-document </a:t>
            </a:r>
            <a:r>
              <a:rPr lang="en-GB" sz="2400" dirty="0" smtClean="0"/>
              <a:t>messaging.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9119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>
            <a:normAutofit/>
          </a:bodyPr>
          <a:lstStyle/>
          <a:p>
            <a:r>
              <a:rPr lang="en-GB" dirty="0" smtClean="0"/>
              <a:t>XHTML-MP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E2A1ACD-EF5C-4F52-B21F-0C992F5C159E}" type="datetime1">
              <a:rPr lang="en-US" smtClean="0"/>
              <a:pPr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Queen's University Belfast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676400"/>
            <a:ext cx="7924800" cy="4572000"/>
          </a:xfrm>
        </p:spPr>
        <p:txBody>
          <a:bodyPr>
            <a:normAutofit/>
          </a:bodyPr>
          <a:lstStyle/>
          <a:p>
            <a:r>
              <a:rPr lang="en-GB" dirty="0" smtClean="0"/>
              <a:t>XHTML Mobile Profile (XHTML-MP) is a subset of XHTML and developed for mobile devices. </a:t>
            </a:r>
          </a:p>
          <a:p>
            <a:r>
              <a:rPr lang="en-GB" dirty="0" smtClean="0"/>
              <a:t>Currently considered as the standard language for Mobile Web development.</a:t>
            </a:r>
          </a:p>
          <a:p>
            <a:r>
              <a:rPr lang="en-GB" dirty="0" smtClean="0"/>
              <a:t>It conforms to the strict syntax requirements of XML.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762000" y="5715000"/>
            <a:ext cx="6934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XML – Extensible </a:t>
            </a:r>
            <a:r>
              <a:rPr lang="en-GB" dirty="0" err="1" smtClean="0">
                <a:solidFill>
                  <a:srgbClr val="FF0000"/>
                </a:solidFill>
              </a:rPr>
              <a:t>Markup</a:t>
            </a:r>
            <a:r>
              <a:rPr lang="en-GB" dirty="0" smtClean="0">
                <a:solidFill>
                  <a:srgbClr val="FF0000"/>
                </a:solidFill>
              </a:rPr>
              <a:t> Language, a </a:t>
            </a:r>
            <a:r>
              <a:rPr lang="en-GB" dirty="0" err="1" smtClean="0">
                <a:solidFill>
                  <a:srgbClr val="FF0000"/>
                </a:solidFill>
              </a:rPr>
              <a:t>markup</a:t>
            </a:r>
            <a:r>
              <a:rPr lang="en-GB" dirty="0" smtClean="0">
                <a:solidFill>
                  <a:srgbClr val="FF0000"/>
                </a:solidFill>
              </a:rPr>
              <a:t> language that defines rules for encoding doc that is human- and </a:t>
            </a:r>
            <a:r>
              <a:rPr lang="en-GB" dirty="0" smtClean="0">
                <a:solidFill>
                  <a:srgbClr val="FF0000"/>
                </a:solidFill>
              </a:rPr>
              <a:t>machine-readable.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2900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>
            <a:normAutofit/>
          </a:bodyPr>
          <a:lstStyle/>
          <a:p>
            <a:r>
              <a:rPr lang="en-GB" dirty="0" smtClean="0"/>
              <a:t>A simple HTML5 document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E2A1ACD-EF5C-4F52-B21F-0C992F5C159E}" type="datetime1">
              <a:rPr lang="en-US" smtClean="0"/>
              <a:pPr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Queen's University Belfast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81000" y="1600200"/>
            <a:ext cx="7315200" cy="39052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GB" sz="2000" dirty="0">
                <a:solidFill>
                  <a:srgbClr val="0070C0"/>
                </a:solidFill>
              </a:rPr>
              <a:t>&lt;!DOCTYPE html</a:t>
            </a:r>
            <a:r>
              <a:rPr lang="en-GB" sz="2000" dirty="0" smtClean="0">
                <a:solidFill>
                  <a:srgbClr val="0070C0"/>
                </a:solidFill>
              </a:rPr>
              <a:t>&gt;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000" dirty="0" smtClean="0">
                <a:solidFill>
                  <a:srgbClr val="0070C0"/>
                </a:solidFill>
              </a:rPr>
              <a:t>&lt;</a:t>
            </a:r>
            <a:r>
              <a:rPr lang="en-GB" sz="2000" dirty="0">
                <a:solidFill>
                  <a:srgbClr val="0070C0"/>
                </a:solidFill>
              </a:rPr>
              <a:t>html</a:t>
            </a:r>
            <a:r>
              <a:rPr lang="en-GB" sz="2000" dirty="0" smtClean="0">
                <a:solidFill>
                  <a:srgbClr val="0070C0"/>
                </a:solidFill>
              </a:rPr>
              <a:t>&gt;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000" dirty="0" smtClean="0">
                <a:solidFill>
                  <a:srgbClr val="0070C0"/>
                </a:solidFill>
              </a:rPr>
              <a:t>&lt;</a:t>
            </a:r>
            <a:r>
              <a:rPr lang="en-GB" sz="2000" dirty="0">
                <a:solidFill>
                  <a:srgbClr val="0070C0"/>
                </a:solidFill>
              </a:rPr>
              <a:t>head</a:t>
            </a:r>
            <a:r>
              <a:rPr lang="en-GB" sz="2000" dirty="0" smtClean="0">
                <a:solidFill>
                  <a:srgbClr val="0070C0"/>
                </a:solidFill>
              </a:rPr>
              <a:t>&gt;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000" dirty="0" smtClean="0">
                <a:solidFill>
                  <a:srgbClr val="0070C0"/>
                </a:solidFill>
              </a:rPr>
              <a:t>&lt;</a:t>
            </a:r>
            <a:r>
              <a:rPr lang="en-GB" sz="2000" dirty="0">
                <a:solidFill>
                  <a:srgbClr val="0070C0"/>
                </a:solidFill>
              </a:rPr>
              <a:t>title&gt;</a:t>
            </a:r>
            <a:r>
              <a:rPr lang="en-GB" sz="2000" i="1" dirty="0">
                <a:solidFill>
                  <a:srgbClr val="0070C0"/>
                </a:solidFill>
              </a:rPr>
              <a:t>Title of the document</a:t>
            </a:r>
            <a:r>
              <a:rPr lang="en-GB" sz="2000" dirty="0">
                <a:solidFill>
                  <a:srgbClr val="0070C0"/>
                </a:solidFill>
              </a:rPr>
              <a:t>&lt;/title</a:t>
            </a:r>
            <a:r>
              <a:rPr lang="en-GB" sz="2000" dirty="0" smtClean="0">
                <a:solidFill>
                  <a:srgbClr val="0070C0"/>
                </a:solidFill>
              </a:rPr>
              <a:t>&gt;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000" dirty="0" smtClean="0">
                <a:solidFill>
                  <a:srgbClr val="0070C0"/>
                </a:solidFill>
              </a:rPr>
              <a:t>&lt;/</a:t>
            </a:r>
            <a:r>
              <a:rPr lang="en-GB" sz="2000" dirty="0">
                <a:solidFill>
                  <a:srgbClr val="0070C0"/>
                </a:solidFill>
              </a:rPr>
              <a:t>head</a:t>
            </a:r>
            <a:r>
              <a:rPr lang="en-GB" sz="2000" dirty="0" smtClean="0">
                <a:solidFill>
                  <a:srgbClr val="0070C0"/>
                </a:solidFill>
              </a:rPr>
              <a:t>&gt;</a:t>
            </a:r>
          </a:p>
          <a:p>
            <a:pPr marL="342900" indent="-342900">
              <a:buFont typeface="+mj-lt"/>
              <a:buAutoNum type="arabicPeriod"/>
            </a:pPr>
            <a:endParaRPr lang="en-GB" sz="2000" dirty="0" smtClean="0">
              <a:solidFill>
                <a:srgbClr val="0070C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sz="2000" dirty="0" smtClean="0">
                <a:solidFill>
                  <a:srgbClr val="0070C0"/>
                </a:solidFill>
              </a:rPr>
              <a:t>&lt;</a:t>
            </a:r>
            <a:r>
              <a:rPr lang="en-GB" sz="2000" dirty="0">
                <a:solidFill>
                  <a:srgbClr val="0070C0"/>
                </a:solidFill>
              </a:rPr>
              <a:t>body</a:t>
            </a:r>
            <a:r>
              <a:rPr lang="en-GB" sz="2000" dirty="0" smtClean="0">
                <a:solidFill>
                  <a:srgbClr val="0070C0"/>
                </a:solidFill>
              </a:rPr>
              <a:t>&gt;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000" i="1" dirty="0" smtClean="0">
                <a:solidFill>
                  <a:srgbClr val="0070C0"/>
                </a:solidFill>
              </a:rPr>
              <a:t>The </a:t>
            </a:r>
            <a:r>
              <a:rPr lang="en-GB" sz="2000" i="1" dirty="0">
                <a:solidFill>
                  <a:srgbClr val="0070C0"/>
                </a:solidFill>
              </a:rPr>
              <a:t>content of the document</a:t>
            </a:r>
            <a:r>
              <a:rPr lang="en-GB" sz="2000" i="1" dirty="0" smtClean="0">
                <a:solidFill>
                  <a:srgbClr val="0070C0"/>
                </a:solidFill>
              </a:rPr>
              <a:t>......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000" dirty="0" smtClean="0">
                <a:solidFill>
                  <a:srgbClr val="0070C0"/>
                </a:solidFill>
              </a:rPr>
              <a:t>&lt;/</a:t>
            </a:r>
            <a:r>
              <a:rPr lang="en-GB" sz="2000" dirty="0">
                <a:solidFill>
                  <a:srgbClr val="0070C0"/>
                </a:solidFill>
              </a:rPr>
              <a:t>body</a:t>
            </a:r>
            <a:r>
              <a:rPr lang="en-GB" sz="2000" dirty="0" smtClean="0">
                <a:solidFill>
                  <a:srgbClr val="0070C0"/>
                </a:solidFill>
              </a:rPr>
              <a:t>&gt;</a:t>
            </a:r>
          </a:p>
          <a:p>
            <a:pPr marL="342900" indent="-342900">
              <a:buFont typeface="+mj-lt"/>
              <a:buAutoNum type="arabicPeriod"/>
            </a:pPr>
            <a:endParaRPr lang="en-GB" sz="2000" dirty="0">
              <a:solidFill>
                <a:srgbClr val="0070C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sz="2000" dirty="0" smtClean="0">
                <a:solidFill>
                  <a:srgbClr val="0070C0"/>
                </a:solidFill>
              </a:rPr>
              <a:t>&lt;/</a:t>
            </a:r>
            <a:r>
              <a:rPr lang="en-GB" sz="2000" dirty="0">
                <a:solidFill>
                  <a:srgbClr val="0070C0"/>
                </a:solidFill>
              </a:rPr>
              <a:t>html&gt;</a:t>
            </a:r>
            <a:endParaRPr lang="en-GB" sz="2000" dirty="0">
              <a:solidFill>
                <a:srgbClr val="0070C0"/>
              </a:solidFill>
              <a:latin typeface="Century Schoolbook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639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>
            <a:normAutofit/>
          </a:bodyPr>
          <a:lstStyle/>
          <a:p>
            <a:r>
              <a:rPr lang="en-GB" dirty="0" smtClean="0"/>
              <a:t>Annotation 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E2A1ACD-EF5C-4F52-B21F-0C992F5C159E}" type="datetime1">
              <a:rPr lang="en-US" smtClean="0"/>
              <a:pPr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Queen's University Belfast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676400"/>
            <a:ext cx="7924800" cy="4572000"/>
          </a:xfrm>
        </p:spPr>
        <p:txBody>
          <a:bodyPr>
            <a:normAutofit/>
          </a:bodyPr>
          <a:lstStyle/>
          <a:p>
            <a:r>
              <a:rPr lang="en-GB" dirty="0" smtClean="0"/>
              <a:t>DOCTYPE declaration defines the document </a:t>
            </a:r>
            <a:r>
              <a:rPr lang="en-GB" dirty="0" smtClean="0"/>
              <a:t>type.</a:t>
            </a:r>
            <a:endParaRPr lang="en-GB" dirty="0" smtClean="0"/>
          </a:p>
          <a:p>
            <a:r>
              <a:rPr lang="en-GB" dirty="0" smtClean="0"/>
              <a:t>The text between &lt;html&gt; and &lt;/html&gt; describes the web </a:t>
            </a:r>
            <a:r>
              <a:rPr lang="en-GB" dirty="0" smtClean="0"/>
              <a:t>page.</a:t>
            </a:r>
            <a:endParaRPr lang="en-GB" dirty="0" smtClean="0"/>
          </a:p>
          <a:p>
            <a:r>
              <a:rPr lang="en-GB" dirty="0"/>
              <a:t>T</a:t>
            </a:r>
            <a:r>
              <a:rPr lang="en-GB" dirty="0" smtClean="0"/>
              <a:t>he text between &lt;body&gt; and &lt;/body&gt; is visible page </a:t>
            </a:r>
            <a:r>
              <a:rPr lang="en-GB" dirty="0" smtClean="0"/>
              <a:t>content.</a:t>
            </a:r>
            <a:endParaRPr lang="en-GB" dirty="0" smtClean="0"/>
          </a:p>
          <a:p>
            <a:r>
              <a:rPr lang="en-GB" dirty="0" smtClean="0"/>
              <a:t>The text between &lt;head&gt; and &lt;head&gt; is </a:t>
            </a:r>
            <a:r>
              <a:rPr lang="en-GB" dirty="0" smtClean="0"/>
              <a:t>heading.</a:t>
            </a:r>
            <a:endParaRPr lang="en-GB" dirty="0" smtClean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5103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>
            <a:normAutofit/>
          </a:bodyPr>
          <a:lstStyle/>
          <a:p>
            <a:r>
              <a:rPr lang="en-GB" dirty="0" smtClean="0"/>
              <a:t>Learning outcomes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371600"/>
            <a:ext cx="7696200" cy="5102352"/>
          </a:xfrm>
        </p:spPr>
        <p:txBody>
          <a:bodyPr>
            <a:normAutofit/>
          </a:bodyPr>
          <a:lstStyle/>
          <a:p>
            <a:r>
              <a:rPr lang="en-GB" dirty="0" smtClean="0"/>
              <a:t>Know the concept of mobile web;</a:t>
            </a:r>
            <a:r>
              <a:rPr lang="en-GB" dirty="0"/>
              <a:t> </a:t>
            </a:r>
          </a:p>
          <a:p>
            <a:r>
              <a:rPr lang="en-GB" dirty="0" smtClean="0"/>
              <a:t>Understand why we develop mobile web;</a:t>
            </a:r>
            <a:r>
              <a:rPr lang="en-GB" dirty="0"/>
              <a:t> </a:t>
            </a:r>
          </a:p>
          <a:p>
            <a:r>
              <a:rPr lang="en-GB" dirty="0" smtClean="0"/>
              <a:t>Know the difference between HTML and XHTML;</a:t>
            </a:r>
            <a:endParaRPr lang="en-GB" dirty="0"/>
          </a:p>
          <a:p>
            <a:r>
              <a:rPr lang="en-GB" dirty="0" smtClean="0"/>
              <a:t>Understand the development environment set-up;</a:t>
            </a:r>
            <a:r>
              <a:rPr lang="en-GB" dirty="0"/>
              <a:t> </a:t>
            </a:r>
          </a:p>
          <a:p>
            <a:r>
              <a:rPr lang="en-GB" dirty="0" smtClean="0"/>
              <a:t>Know how to use the common syntax to create mobile web pages.</a:t>
            </a:r>
            <a:endParaRPr lang="en-GB" dirty="0"/>
          </a:p>
          <a:p>
            <a:endParaRPr lang="en-GB" dirty="0" smtClean="0"/>
          </a:p>
          <a:p>
            <a:pPr lvl="1"/>
            <a:endParaRPr lang="en-GB" dirty="0" smtClean="0"/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A1CC4F5D-E38E-4BDA-9C49-D50BD542A166}" type="datetime1">
              <a:rPr lang="en-US" smtClean="0"/>
              <a:pPr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Queen's University Belfast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51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>
            <a:normAutofit/>
          </a:bodyPr>
          <a:lstStyle/>
          <a:p>
            <a:pPr fontAlgn="base"/>
            <a:r>
              <a:rPr lang="en-GB" dirty="0" smtClean="0"/>
              <a:t>Example code 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E2A1ACD-EF5C-4F52-B21F-0C992F5C159E}" type="datetime1">
              <a:rPr lang="en-US" smtClean="0"/>
              <a:pPr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Queen's University Belfast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524000"/>
            <a:ext cx="7924800" cy="4876800"/>
          </a:xfrm>
        </p:spPr>
        <p:txBody>
          <a:bodyPr>
            <a:normAutofit/>
          </a:bodyPr>
          <a:lstStyle/>
          <a:p>
            <a:pPr lvl="0"/>
            <a:r>
              <a:rPr lang="en-GB" dirty="0" smtClean="0"/>
              <a:t>What is the outcome? 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GB" dirty="0" smtClean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533400" y="2286000"/>
            <a:ext cx="7162800" cy="3733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GB" dirty="0" smtClean="0">
                <a:solidFill>
                  <a:srgbClr val="0070C0"/>
                </a:solidFill>
              </a:rPr>
              <a:t>&lt;?</a:t>
            </a:r>
            <a:r>
              <a:rPr lang="en-GB" dirty="0">
                <a:solidFill>
                  <a:srgbClr val="0070C0"/>
                </a:solidFill>
              </a:rPr>
              <a:t>xml version="1.0" encoding="UTF-8"?&gt;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&lt;!DOCTYPE html PUBLIC "-//WAPFORUM//DTD XHTML Mobile 1.0//EN" "http://www.wapforum.org/DTD/xhtml-mobile10.dtd"&gt;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&lt;html </a:t>
            </a:r>
            <a:r>
              <a:rPr lang="en-GB" dirty="0" err="1">
                <a:solidFill>
                  <a:srgbClr val="0070C0"/>
                </a:solidFill>
              </a:rPr>
              <a:t>xmlns</a:t>
            </a:r>
            <a:r>
              <a:rPr lang="en-GB" dirty="0">
                <a:solidFill>
                  <a:srgbClr val="0070C0"/>
                </a:solidFill>
              </a:rPr>
              <a:t>="http://www.w3.org/1999/xhtml"&gt;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&lt;head&gt;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&lt;link </a:t>
            </a:r>
            <a:r>
              <a:rPr lang="en-GB" dirty="0" err="1">
                <a:solidFill>
                  <a:srgbClr val="0070C0"/>
                </a:solidFill>
              </a:rPr>
              <a:t>rel</a:t>
            </a:r>
            <a:r>
              <a:rPr lang="en-GB" dirty="0">
                <a:solidFill>
                  <a:srgbClr val="0070C0"/>
                </a:solidFill>
              </a:rPr>
              <a:t>="</a:t>
            </a:r>
            <a:r>
              <a:rPr lang="en-GB" dirty="0" err="1">
                <a:solidFill>
                  <a:srgbClr val="0070C0"/>
                </a:solidFill>
              </a:rPr>
              <a:t>stylesheet</a:t>
            </a:r>
            <a:r>
              <a:rPr lang="en-GB" dirty="0">
                <a:solidFill>
                  <a:srgbClr val="0070C0"/>
                </a:solidFill>
              </a:rPr>
              <a:t>" </a:t>
            </a:r>
            <a:r>
              <a:rPr lang="en-GB" dirty="0" err="1">
                <a:solidFill>
                  <a:srgbClr val="0070C0"/>
                </a:solidFill>
              </a:rPr>
              <a:t>href</a:t>
            </a:r>
            <a:r>
              <a:rPr lang="en-GB" dirty="0">
                <a:solidFill>
                  <a:srgbClr val="0070C0"/>
                </a:solidFill>
              </a:rPr>
              <a:t>="/learnto.css" type="text/</a:t>
            </a:r>
            <a:r>
              <a:rPr lang="en-GB" dirty="0" err="1">
                <a:solidFill>
                  <a:srgbClr val="0070C0"/>
                </a:solidFill>
              </a:rPr>
              <a:t>css</a:t>
            </a:r>
            <a:r>
              <a:rPr lang="en-GB" dirty="0">
                <a:solidFill>
                  <a:srgbClr val="0070C0"/>
                </a:solidFill>
              </a:rPr>
              <a:t>" /&gt;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&lt;title&gt;Annotated XHTML Example&lt;/title&gt;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&lt;/head&gt;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&lt;body&gt;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&lt;div class="</a:t>
            </a:r>
            <a:r>
              <a:rPr lang="en-GB" dirty="0" err="1">
                <a:solidFill>
                  <a:srgbClr val="0070C0"/>
                </a:solidFill>
              </a:rPr>
              <a:t>hdr</a:t>
            </a:r>
            <a:r>
              <a:rPr lang="en-GB" dirty="0">
                <a:solidFill>
                  <a:srgbClr val="0070C0"/>
                </a:solidFill>
              </a:rPr>
              <a:t>"&gt;Annotated XHTML Example&lt;/div&gt;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&lt;/body&gt;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&lt;/html&gt;</a:t>
            </a:r>
            <a:endParaRPr lang="en-GB" dirty="0">
              <a:solidFill>
                <a:srgbClr val="0070C0"/>
              </a:solidFill>
              <a:latin typeface="Century Schoolbook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6572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>
            <a:normAutofit/>
          </a:bodyPr>
          <a:lstStyle/>
          <a:p>
            <a:r>
              <a:rPr lang="en-GB" dirty="0" smtClean="0"/>
              <a:t>Explanation to some lines of code 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E2A1ACD-EF5C-4F52-B21F-0C992F5C159E}" type="datetime1">
              <a:rPr lang="en-US" smtClean="0"/>
              <a:pPr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Queen's University Belfast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676400"/>
            <a:ext cx="7924800" cy="4572000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&lt;link </a:t>
            </a:r>
            <a:r>
              <a:rPr lang="en-GB" dirty="0" err="1">
                <a:solidFill>
                  <a:srgbClr val="0070C0"/>
                </a:solidFill>
              </a:rPr>
              <a:t>rel</a:t>
            </a:r>
            <a:r>
              <a:rPr lang="en-GB" dirty="0">
                <a:solidFill>
                  <a:srgbClr val="0070C0"/>
                </a:solidFill>
              </a:rPr>
              <a:t>="stylesheet" </a:t>
            </a:r>
            <a:r>
              <a:rPr lang="en-GB" dirty="0" err="1">
                <a:solidFill>
                  <a:srgbClr val="0070C0"/>
                </a:solidFill>
              </a:rPr>
              <a:t>href</a:t>
            </a:r>
            <a:r>
              <a:rPr lang="en-GB" dirty="0">
                <a:solidFill>
                  <a:srgbClr val="0070C0"/>
                </a:solidFill>
              </a:rPr>
              <a:t>="/learnto.css" type="text/</a:t>
            </a:r>
            <a:r>
              <a:rPr lang="en-GB" dirty="0" err="1">
                <a:solidFill>
                  <a:srgbClr val="0070C0"/>
                </a:solidFill>
              </a:rPr>
              <a:t>css</a:t>
            </a:r>
            <a:r>
              <a:rPr lang="en-GB" dirty="0">
                <a:solidFill>
                  <a:srgbClr val="0070C0"/>
                </a:solidFill>
              </a:rPr>
              <a:t>" </a:t>
            </a:r>
            <a:r>
              <a:rPr lang="en-GB" dirty="0" smtClean="0">
                <a:solidFill>
                  <a:srgbClr val="0070C0"/>
                </a:solidFill>
              </a:rPr>
              <a:t>/&gt;:</a:t>
            </a:r>
            <a:endParaRPr lang="en-GB" dirty="0" smtClean="0">
              <a:solidFill>
                <a:srgbClr val="0070C0"/>
              </a:solidFill>
            </a:endParaRPr>
          </a:p>
          <a:p>
            <a:pPr marL="822960" lvl="1" indent="-457200">
              <a:buFont typeface="+mj-lt"/>
              <a:buAutoNum type="arabicParenR"/>
            </a:pPr>
            <a:r>
              <a:rPr lang="en-GB" dirty="0" smtClean="0"/>
              <a:t>This </a:t>
            </a:r>
            <a:r>
              <a:rPr lang="en-GB" dirty="0"/>
              <a:t>line of code tells our browser that we want to link a Style Sheet, that it’s located in the same folder as our XHTML page, and that it’s named “style.css</a:t>
            </a:r>
            <a:r>
              <a:rPr lang="en-GB" dirty="0" smtClean="0"/>
              <a:t>”.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>
                <a:solidFill>
                  <a:srgbClr val="0070C0"/>
                </a:solidFill>
              </a:rPr>
              <a:t>&lt;div&gt; tag defines a division in an HTML document (with “class” header</a:t>
            </a:r>
            <a:r>
              <a:rPr lang="en-GB" dirty="0" smtClean="0">
                <a:solidFill>
                  <a:srgbClr val="0070C0"/>
                </a:solidFill>
              </a:rPr>
              <a:t>).</a:t>
            </a:r>
            <a:endParaRPr lang="en-GB" dirty="0" smtClean="0">
              <a:solidFill>
                <a:srgbClr val="0070C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dirty="0" smtClean="0">
                <a:solidFill>
                  <a:srgbClr val="0070C0"/>
                </a:solidFill>
              </a:rPr>
              <a:t>CSS – Cascading Style Service, a style sheet language used to describe the presentation semantics of a document written in a </a:t>
            </a:r>
            <a:r>
              <a:rPr lang="en-GB" dirty="0" err="1" smtClean="0">
                <a:solidFill>
                  <a:srgbClr val="0070C0"/>
                </a:solidFill>
              </a:rPr>
              <a:t>markup</a:t>
            </a:r>
            <a:r>
              <a:rPr lang="en-GB" dirty="0" smtClean="0">
                <a:solidFill>
                  <a:srgbClr val="0070C0"/>
                </a:solidFill>
              </a:rPr>
              <a:t> </a:t>
            </a:r>
            <a:r>
              <a:rPr lang="en-GB" dirty="0" smtClean="0">
                <a:solidFill>
                  <a:srgbClr val="0070C0"/>
                </a:solidFill>
              </a:rPr>
              <a:t>language. </a:t>
            </a:r>
            <a:endParaRPr lang="en-GB" dirty="0" smtClean="0">
              <a:solidFill>
                <a:srgbClr val="0070C0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GB" dirty="0" smtClean="0"/>
          </a:p>
          <a:p>
            <a:pPr marL="457200" indent="-457200">
              <a:buFont typeface="+mj-lt"/>
              <a:buAutoNum type="arabicPeriod"/>
            </a:pPr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753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>
            <a:normAutofit/>
          </a:bodyPr>
          <a:lstStyle/>
          <a:p>
            <a:pPr fontAlgn="base"/>
            <a:r>
              <a:rPr lang="en-GB" dirty="0" smtClean="0"/>
              <a:t>More features in </a:t>
            </a:r>
            <a:r>
              <a:rPr lang="en-GB" dirty="0" err="1" smtClean="0"/>
              <a:t>xhtml-mp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E2A1ACD-EF5C-4F52-B21F-0C992F5C159E}" type="datetime1">
              <a:rPr lang="en-US" smtClean="0"/>
              <a:pPr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Queen's University Belfast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600200"/>
            <a:ext cx="7924800" cy="4800600"/>
          </a:xfrm>
        </p:spPr>
        <p:txBody>
          <a:bodyPr>
            <a:normAutofit/>
          </a:bodyPr>
          <a:lstStyle/>
          <a:p>
            <a:r>
              <a:rPr lang="en-GB" dirty="0" smtClean="0"/>
              <a:t>URI (Uniform Resource Identifier)?</a:t>
            </a:r>
          </a:p>
          <a:p>
            <a:pPr lvl="2"/>
            <a:r>
              <a:rPr lang="en-GB" dirty="0" smtClean="0"/>
              <a:t>A string of characters used to identify the content, whether </a:t>
            </a:r>
            <a:r>
              <a:rPr lang="en-GB" dirty="0"/>
              <a:t>i</a:t>
            </a:r>
            <a:r>
              <a:rPr lang="en-GB" dirty="0" smtClean="0"/>
              <a:t>t be a page of text, a video or sound clip.</a:t>
            </a:r>
          </a:p>
          <a:p>
            <a:pPr lvl="2"/>
            <a:r>
              <a:rPr lang="en-GB" dirty="0" smtClean="0"/>
              <a:t>For example: file:///home/username/books</a:t>
            </a:r>
            <a:r>
              <a:rPr lang="en-GB" dirty="0" smtClean="0"/>
              <a:t>/.</a:t>
            </a:r>
            <a:endParaRPr lang="en-GB" dirty="0" smtClean="0"/>
          </a:p>
          <a:p>
            <a:r>
              <a:rPr lang="en-GB" dirty="0" smtClean="0"/>
              <a:t>For example, Short Message Service (</a:t>
            </a:r>
            <a:r>
              <a:rPr lang="en-GB" dirty="0" err="1" smtClean="0"/>
              <a:t>sms</a:t>
            </a:r>
            <a:r>
              <a:rPr lang="en-GB" dirty="0" smtClean="0"/>
              <a:t>): “a” tag uses “</a:t>
            </a:r>
            <a:r>
              <a:rPr lang="en-GB" dirty="0" err="1" smtClean="0"/>
              <a:t>href</a:t>
            </a:r>
            <a:r>
              <a:rPr lang="en-GB" dirty="0" smtClean="0"/>
              <a:t>” attribute to specify the link’s </a:t>
            </a:r>
            <a:r>
              <a:rPr lang="en-GB" dirty="0" smtClean="0"/>
              <a:t>destination.</a:t>
            </a:r>
            <a:endParaRPr lang="en-GB" dirty="0" smtClean="0"/>
          </a:p>
          <a:p>
            <a:pPr marL="365760" lvl="1" indent="0">
              <a:buNone/>
            </a:pPr>
            <a:r>
              <a:rPr lang="en-GB" dirty="0" smtClean="0"/>
              <a:t>	</a:t>
            </a:r>
            <a:r>
              <a:rPr lang="en-GB" dirty="0" smtClean="0">
                <a:solidFill>
                  <a:srgbClr val="0070C0"/>
                </a:solidFill>
              </a:rPr>
              <a:t>&lt;a </a:t>
            </a:r>
            <a:r>
              <a:rPr lang="en-GB" dirty="0" err="1" smtClean="0">
                <a:solidFill>
                  <a:srgbClr val="0070C0"/>
                </a:solidFill>
              </a:rPr>
              <a:t>href</a:t>
            </a:r>
            <a:r>
              <a:rPr lang="en-GB" dirty="0" smtClean="0">
                <a:solidFill>
                  <a:srgbClr val="0070C0"/>
                </a:solidFill>
              </a:rPr>
              <a:t>=“</a:t>
            </a:r>
            <a:r>
              <a:rPr lang="en-GB" dirty="0" err="1" smtClean="0">
                <a:solidFill>
                  <a:srgbClr val="0070C0"/>
                </a:solidFill>
              </a:rPr>
              <a:t>sms</a:t>
            </a:r>
            <a:r>
              <a:rPr lang="en-GB" dirty="0" smtClean="0">
                <a:solidFill>
                  <a:srgbClr val="0070C0"/>
                </a:solidFill>
              </a:rPr>
              <a:t>:</a:t>
            </a:r>
            <a:br>
              <a:rPr lang="en-GB" dirty="0" smtClean="0">
                <a:solidFill>
                  <a:srgbClr val="0070C0"/>
                </a:solidFill>
              </a:rPr>
            </a:br>
            <a:r>
              <a:rPr lang="en-GB" dirty="0" smtClean="0">
                <a:solidFill>
                  <a:srgbClr val="0070C0"/>
                </a:solidFill>
              </a:rPr>
              <a:t>	+15035551212,+15035551234”&gt;Text us with a 	question&lt;/a&gt;</a:t>
            </a:r>
          </a:p>
          <a:p>
            <a:pPr lvl="1"/>
            <a:endParaRPr lang="en-GB" dirty="0"/>
          </a:p>
          <a:p>
            <a:pPr lvl="1"/>
            <a:endParaRPr lang="en-GB" dirty="0" smtClean="0"/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GB" dirty="0" smtClean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432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>
            <a:normAutofit/>
          </a:bodyPr>
          <a:lstStyle/>
          <a:p>
            <a:pPr fontAlgn="base"/>
            <a:r>
              <a:rPr lang="en-GB" dirty="0" smtClean="0"/>
              <a:t>More features in </a:t>
            </a:r>
            <a:r>
              <a:rPr lang="en-GB" dirty="0" err="1" smtClean="0"/>
              <a:t>xhtml-mp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E2A1ACD-EF5C-4F52-B21F-0C992F5C159E}" type="datetime1">
              <a:rPr lang="en-US" smtClean="0"/>
              <a:pPr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Queen's University Belfast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752600"/>
            <a:ext cx="7848600" cy="4648200"/>
          </a:xfrm>
        </p:spPr>
        <p:txBody>
          <a:bodyPr>
            <a:normAutofit/>
          </a:bodyPr>
          <a:lstStyle/>
          <a:p>
            <a:pPr lvl="0"/>
            <a:r>
              <a:rPr lang="en-GB" sz="2800" dirty="0" smtClean="0"/>
              <a:t>Forms </a:t>
            </a:r>
          </a:p>
          <a:p>
            <a:pPr lvl="1"/>
            <a:r>
              <a:rPr lang="en-GB" dirty="0" smtClean="0"/>
              <a:t>The &lt;form&gt; element supports action, </a:t>
            </a:r>
            <a:r>
              <a:rPr lang="en-GB" dirty="0" err="1" smtClean="0"/>
              <a:t>enctype</a:t>
            </a:r>
            <a:r>
              <a:rPr lang="en-GB" dirty="0" smtClean="0"/>
              <a:t>, and method attributes to specify the URL to submit form </a:t>
            </a:r>
            <a:r>
              <a:rPr lang="en-GB" dirty="0" smtClean="0"/>
              <a:t>data.</a:t>
            </a:r>
            <a:endParaRPr lang="en-GB" dirty="0" smtClean="0"/>
          </a:p>
          <a:p>
            <a:pPr lvl="1"/>
            <a:endParaRPr lang="en-GB" dirty="0"/>
          </a:p>
          <a:p>
            <a:pPr lvl="1"/>
            <a:endParaRPr lang="en-GB" dirty="0" smtClean="0"/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GB" dirty="0" smtClean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914400" y="5734050"/>
            <a:ext cx="67601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Enctype</a:t>
            </a:r>
            <a:r>
              <a:rPr lang="en-GB" dirty="0" smtClean="0"/>
              <a:t>: this attribute specifies how the form-data should be </a:t>
            </a:r>
          </a:p>
          <a:p>
            <a:r>
              <a:rPr lang="en-GB" dirty="0"/>
              <a:t>e</a:t>
            </a:r>
            <a:r>
              <a:rPr lang="en-GB" dirty="0" smtClean="0"/>
              <a:t>ncoded when submitting it to the server.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6567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>
            <a:normAutofit/>
          </a:bodyPr>
          <a:lstStyle/>
          <a:p>
            <a:r>
              <a:rPr lang="en-GB" sz="3200" dirty="0" smtClean="0"/>
              <a:t>Example 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E2A1ACD-EF5C-4F52-B21F-0C992F5C159E}" type="datetime1">
              <a:rPr lang="en-US" smtClean="0"/>
              <a:pPr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Queen's University Belfast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447800"/>
            <a:ext cx="6726408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033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>
            <a:normAutofit/>
          </a:bodyPr>
          <a:lstStyle/>
          <a:p>
            <a:pPr fontAlgn="base"/>
            <a:r>
              <a:rPr lang="en-GB" dirty="0" smtClean="0"/>
              <a:t>html code – explain please 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E2A1ACD-EF5C-4F52-B21F-0C992F5C159E}" type="datetime1">
              <a:rPr lang="en-US" smtClean="0"/>
              <a:pPr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Queen's University Belfast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28600" y="1295400"/>
            <a:ext cx="7924800" cy="5105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GB" sz="1400" dirty="0" smtClean="0">
                <a:solidFill>
                  <a:srgbClr val="0070C0"/>
                </a:solidFill>
              </a:rPr>
              <a:t>&lt;?xml version="1.0" encoding="UTF-8"?&gt;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400" dirty="0" smtClean="0">
                <a:solidFill>
                  <a:srgbClr val="0070C0"/>
                </a:solidFill>
              </a:rPr>
              <a:t>&lt;!DOCTYPE html PUBLIC "-//WAPFORUM//DTD XHTML Mobile 1.0//EN" "http://www.wapforum.org/DTD/xhtml-mobile10.dtd"&gt;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400" dirty="0" smtClean="0">
                <a:solidFill>
                  <a:srgbClr val="0070C0"/>
                </a:solidFill>
              </a:rPr>
              <a:t>&lt;html </a:t>
            </a:r>
            <a:r>
              <a:rPr lang="en-GB" sz="1400" dirty="0" err="1" smtClean="0">
                <a:solidFill>
                  <a:srgbClr val="0070C0"/>
                </a:solidFill>
              </a:rPr>
              <a:t>xmlns</a:t>
            </a:r>
            <a:r>
              <a:rPr lang="en-GB" sz="1400" dirty="0" smtClean="0">
                <a:solidFill>
                  <a:srgbClr val="0070C0"/>
                </a:solidFill>
              </a:rPr>
              <a:t>="http://www.w3.org/1999/xhtml"&gt;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400" dirty="0" smtClean="0">
                <a:solidFill>
                  <a:srgbClr val="0070C0"/>
                </a:solidFill>
              </a:rPr>
              <a:t>&lt;head&gt;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400" dirty="0" smtClean="0">
                <a:solidFill>
                  <a:srgbClr val="0070C0"/>
                </a:solidFill>
              </a:rPr>
              <a:t>&lt;link </a:t>
            </a:r>
            <a:r>
              <a:rPr lang="en-GB" sz="1400" dirty="0" err="1" smtClean="0">
                <a:solidFill>
                  <a:srgbClr val="0070C0"/>
                </a:solidFill>
              </a:rPr>
              <a:t>rel</a:t>
            </a:r>
            <a:r>
              <a:rPr lang="en-GB" sz="1400" dirty="0" smtClean="0">
                <a:solidFill>
                  <a:srgbClr val="0070C0"/>
                </a:solidFill>
              </a:rPr>
              <a:t>="stylesheet" </a:t>
            </a:r>
            <a:r>
              <a:rPr lang="en-GB" sz="1400" dirty="0" err="1" smtClean="0">
                <a:solidFill>
                  <a:srgbClr val="0070C0"/>
                </a:solidFill>
              </a:rPr>
              <a:t>href</a:t>
            </a:r>
            <a:r>
              <a:rPr lang="en-GB" sz="1400" dirty="0" smtClean="0">
                <a:solidFill>
                  <a:srgbClr val="0070C0"/>
                </a:solidFill>
              </a:rPr>
              <a:t>="/learnto.css" type="text/</a:t>
            </a:r>
            <a:r>
              <a:rPr lang="en-GB" sz="1400" dirty="0" err="1" smtClean="0">
                <a:solidFill>
                  <a:srgbClr val="0070C0"/>
                </a:solidFill>
              </a:rPr>
              <a:t>css</a:t>
            </a:r>
            <a:r>
              <a:rPr lang="en-GB" sz="1400" dirty="0" smtClean="0">
                <a:solidFill>
                  <a:srgbClr val="0070C0"/>
                </a:solidFill>
              </a:rPr>
              <a:t>" /&gt;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400" dirty="0" smtClean="0">
                <a:solidFill>
                  <a:srgbClr val="0070C0"/>
                </a:solidFill>
              </a:rPr>
              <a:t>&lt;title&gt;XHTML-MP Form&lt;/title&gt;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400" dirty="0" smtClean="0">
                <a:solidFill>
                  <a:srgbClr val="0070C0"/>
                </a:solidFill>
              </a:rPr>
              <a:t>&lt;/head&gt;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400" dirty="0" smtClean="0">
                <a:solidFill>
                  <a:srgbClr val="0070C0"/>
                </a:solidFill>
              </a:rPr>
              <a:t>&lt;body&gt;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400" dirty="0" smtClean="0">
                <a:solidFill>
                  <a:srgbClr val="0070C0"/>
                </a:solidFill>
              </a:rPr>
              <a:t>&lt;form action="/</a:t>
            </a:r>
            <a:r>
              <a:rPr lang="en-GB" sz="1400" dirty="0" err="1" smtClean="0">
                <a:solidFill>
                  <a:srgbClr val="0070C0"/>
                </a:solidFill>
              </a:rPr>
              <a:t>signup.php</a:t>
            </a:r>
            <a:r>
              <a:rPr lang="en-GB" sz="1400" dirty="0" smtClean="0">
                <a:solidFill>
                  <a:srgbClr val="0070C0"/>
                </a:solidFill>
              </a:rPr>
              <a:t>" method="post"&gt;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400" dirty="0" smtClean="0">
                <a:solidFill>
                  <a:srgbClr val="0070C0"/>
                </a:solidFill>
              </a:rPr>
              <a:t>&lt;p&gt;Join the Sunset </a:t>
            </a:r>
            <a:r>
              <a:rPr lang="en-GB" sz="1400" dirty="0" err="1" smtClean="0">
                <a:solidFill>
                  <a:srgbClr val="0070C0"/>
                </a:solidFill>
              </a:rPr>
              <a:t>Farmers&amp;apos</a:t>
            </a:r>
            <a:r>
              <a:rPr lang="en-GB" sz="1400" dirty="0" smtClean="0">
                <a:solidFill>
                  <a:srgbClr val="0070C0"/>
                </a:solidFill>
              </a:rPr>
              <a:t>; Market email list:&lt;/p&gt;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400" dirty="0" smtClean="0">
                <a:solidFill>
                  <a:srgbClr val="0070C0"/>
                </a:solidFill>
              </a:rPr>
              <a:t>&lt;</a:t>
            </a:r>
            <a:r>
              <a:rPr lang="en-GB" sz="1400" dirty="0" err="1" smtClean="0">
                <a:solidFill>
                  <a:srgbClr val="0070C0"/>
                </a:solidFill>
              </a:rPr>
              <a:t>fieldset</a:t>
            </a:r>
            <a:r>
              <a:rPr lang="en-GB" sz="1400" dirty="0" smtClean="0">
                <a:solidFill>
                  <a:srgbClr val="0070C0"/>
                </a:solidFill>
              </a:rPr>
              <a:t>&gt;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400" dirty="0" smtClean="0">
                <a:solidFill>
                  <a:srgbClr val="0070C0"/>
                </a:solidFill>
              </a:rPr>
              <a:t>&lt;label&gt;First Name: &lt;input type="text" name="</a:t>
            </a:r>
            <a:r>
              <a:rPr lang="en-GB" sz="1400" dirty="0" err="1" smtClean="0">
                <a:solidFill>
                  <a:srgbClr val="0070C0"/>
                </a:solidFill>
              </a:rPr>
              <a:t>firstname</a:t>
            </a:r>
            <a:r>
              <a:rPr lang="en-GB" sz="1400" dirty="0" smtClean="0">
                <a:solidFill>
                  <a:srgbClr val="0070C0"/>
                </a:solidFill>
              </a:rPr>
              <a:t>" size="7" title="First"/&gt;&lt;/label&gt;&lt;</a:t>
            </a:r>
            <a:r>
              <a:rPr lang="en-GB" sz="1400" dirty="0" err="1" smtClean="0">
                <a:solidFill>
                  <a:srgbClr val="0070C0"/>
                </a:solidFill>
              </a:rPr>
              <a:t>br</a:t>
            </a:r>
            <a:r>
              <a:rPr lang="en-GB" sz="1400" dirty="0" smtClean="0">
                <a:solidFill>
                  <a:srgbClr val="0070C0"/>
                </a:solidFill>
              </a:rPr>
              <a:t>/&gt;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400" dirty="0" smtClean="0">
                <a:solidFill>
                  <a:srgbClr val="0070C0"/>
                </a:solidFill>
              </a:rPr>
              <a:t>&lt;label&gt;Email: &lt;input type="text" name="email" size="10" title="Email"/&gt;&lt;/label&gt;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400" dirty="0" smtClean="0">
                <a:solidFill>
                  <a:srgbClr val="0070C0"/>
                </a:solidFill>
              </a:rPr>
              <a:t>&lt;/</a:t>
            </a:r>
            <a:r>
              <a:rPr lang="en-GB" sz="1400" dirty="0" err="1" smtClean="0">
                <a:solidFill>
                  <a:srgbClr val="0070C0"/>
                </a:solidFill>
              </a:rPr>
              <a:t>fieldset</a:t>
            </a:r>
            <a:r>
              <a:rPr lang="en-GB" sz="1400" dirty="0" smtClean="0">
                <a:solidFill>
                  <a:srgbClr val="0070C0"/>
                </a:solidFill>
              </a:rPr>
              <a:t>&gt;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400" dirty="0" smtClean="0">
                <a:solidFill>
                  <a:srgbClr val="0070C0"/>
                </a:solidFill>
              </a:rPr>
              <a:t>&lt;p&gt;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400" dirty="0" smtClean="0">
                <a:solidFill>
                  <a:srgbClr val="0070C0"/>
                </a:solidFill>
              </a:rPr>
              <a:t>&lt;input type="image" </a:t>
            </a:r>
            <a:r>
              <a:rPr lang="en-GB" sz="1400" dirty="0" err="1" smtClean="0">
                <a:solidFill>
                  <a:srgbClr val="0070C0"/>
                </a:solidFill>
              </a:rPr>
              <a:t>src</a:t>
            </a:r>
            <a:r>
              <a:rPr lang="en-GB" sz="1400" dirty="0" smtClean="0">
                <a:solidFill>
                  <a:srgbClr val="0070C0"/>
                </a:solidFill>
              </a:rPr>
              <a:t>="send.jpg" value="Join List" title="Join List"/&gt;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400" dirty="0" smtClean="0">
                <a:solidFill>
                  <a:srgbClr val="0070C0"/>
                </a:solidFill>
              </a:rPr>
              <a:t>&lt;/p&gt;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400" dirty="0" smtClean="0">
                <a:solidFill>
                  <a:srgbClr val="0070C0"/>
                </a:solidFill>
              </a:rPr>
              <a:t>&lt;/form&gt;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400" dirty="0" smtClean="0">
                <a:solidFill>
                  <a:srgbClr val="0070C0"/>
                </a:solidFill>
              </a:rPr>
              <a:t>&lt;/body&gt;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400" dirty="0" smtClean="0">
                <a:solidFill>
                  <a:srgbClr val="0070C0"/>
                </a:solidFill>
              </a:rPr>
              <a:t>&lt;/html&gt;</a:t>
            </a:r>
            <a:endParaRPr lang="en-GB" sz="1400" dirty="0">
              <a:solidFill>
                <a:srgbClr val="0070C0"/>
              </a:solidFill>
              <a:latin typeface="Century Schoolbook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809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020762"/>
          </a:xfrm>
        </p:spPr>
        <p:txBody>
          <a:bodyPr>
            <a:normAutofit/>
          </a:bodyPr>
          <a:lstStyle/>
          <a:p>
            <a:pPr fontAlgn="base"/>
            <a:r>
              <a:rPr lang="en-GB" dirty="0" smtClean="0"/>
              <a:t>Homework – associating the table with its HTML code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E2A1ACD-EF5C-4F52-B21F-0C992F5C159E}" type="datetime1">
              <a:rPr lang="en-US" smtClean="0"/>
              <a:pPr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Queen's University Belfast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752600"/>
            <a:ext cx="7772400" cy="4343400"/>
          </a:xfrm>
        </p:spPr>
        <p:txBody>
          <a:bodyPr>
            <a:normAutofit/>
          </a:bodyPr>
          <a:lstStyle/>
          <a:p>
            <a:pPr lvl="0"/>
            <a:r>
              <a:rPr lang="en-GB" sz="2800" dirty="0" smtClean="0"/>
              <a:t>Tables </a:t>
            </a:r>
          </a:p>
          <a:p>
            <a:pPr lvl="1"/>
            <a:r>
              <a:rPr lang="en-GB" dirty="0" smtClean="0"/>
              <a:t>&lt;table&gt; element contains &lt;caption&gt; and &lt;</a:t>
            </a:r>
            <a:r>
              <a:rPr lang="en-GB" dirty="0" err="1" smtClean="0"/>
              <a:t>tr</a:t>
            </a:r>
            <a:r>
              <a:rPr lang="en-GB" dirty="0" smtClean="0"/>
              <a:t>&gt; child </a:t>
            </a:r>
            <a:r>
              <a:rPr lang="en-GB" dirty="0" smtClean="0"/>
              <a:t>elements.</a:t>
            </a:r>
            <a:endParaRPr lang="en-GB" dirty="0" smtClean="0"/>
          </a:p>
          <a:p>
            <a:r>
              <a:rPr lang="en-GB" dirty="0"/>
              <a:t>An HTML table has two kinds of cells:</a:t>
            </a:r>
          </a:p>
          <a:p>
            <a:pPr lvl="1"/>
            <a:r>
              <a:rPr lang="en-GB" dirty="0"/>
              <a:t>Header cells - contains header information (created with the &lt;</a:t>
            </a:r>
            <a:r>
              <a:rPr lang="en-GB" dirty="0" err="1"/>
              <a:t>th</a:t>
            </a:r>
            <a:r>
              <a:rPr lang="en-GB" dirty="0"/>
              <a:t>&gt; element</a:t>
            </a:r>
            <a:r>
              <a:rPr lang="en-GB" dirty="0" smtClean="0"/>
              <a:t>).</a:t>
            </a:r>
            <a:endParaRPr lang="en-GB" dirty="0"/>
          </a:p>
          <a:p>
            <a:pPr lvl="1"/>
            <a:r>
              <a:rPr lang="en-GB" dirty="0"/>
              <a:t>Standard cells - contains data (created with the &lt;td&gt; element</a:t>
            </a:r>
            <a:r>
              <a:rPr lang="en-GB" dirty="0" smtClean="0"/>
              <a:t>).</a:t>
            </a:r>
            <a:endParaRPr lang="en-GB" dirty="0"/>
          </a:p>
          <a:p>
            <a:pPr lvl="1"/>
            <a:endParaRPr lang="en-GB" dirty="0" smtClean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533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>
            <a:normAutofit/>
          </a:bodyPr>
          <a:lstStyle/>
          <a:p>
            <a:pPr fontAlgn="base"/>
            <a:r>
              <a:rPr lang="en-GB" dirty="0" smtClean="0"/>
              <a:t>Table 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E2A1ACD-EF5C-4F52-B21F-0C992F5C159E}" type="datetime1">
              <a:rPr lang="en-US" smtClean="0"/>
              <a:pPr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Queen's University Belfast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00200"/>
            <a:ext cx="7779544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24443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>
            <a:normAutofit/>
          </a:bodyPr>
          <a:lstStyle/>
          <a:p>
            <a:pPr fontAlgn="base"/>
            <a:r>
              <a:rPr lang="en-GB" dirty="0" smtClean="0"/>
              <a:t>HTML code 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E2A1ACD-EF5C-4F52-B21F-0C992F5C159E}" type="datetime1">
              <a:rPr lang="en-US" smtClean="0"/>
              <a:pPr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Queen's University Belfast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81000" y="1295400"/>
            <a:ext cx="7772400" cy="495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&lt;?xml version="1.0" encoding="UTF-8"?&gt;</a:t>
            </a:r>
          </a:p>
          <a:p>
            <a:pPr marL="228600" indent="-228600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&lt;!DOCTYPE html PUBLIC "-//WAPFORUM//DTD XHTML Mobile 1.0//EN" "http://www.wapforum.org/DTD/xhtml-mobile10.dtd"&gt;</a:t>
            </a:r>
          </a:p>
          <a:p>
            <a:pPr marL="228600" indent="-228600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&lt;html </a:t>
            </a:r>
            <a:r>
              <a:rPr lang="en-GB" dirty="0" err="1">
                <a:solidFill>
                  <a:srgbClr val="0070C0"/>
                </a:solidFill>
              </a:rPr>
              <a:t>xmlns</a:t>
            </a:r>
            <a:r>
              <a:rPr lang="en-GB" dirty="0">
                <a:solidFill>
                  <a:srgbClr val="0070C0"/>
                </a:solidFill>
              </a:rPr>
              <a:t>="http://www.w3.org/1999/xhtml"&gt;</a:t>
            </a:r>
          </a:p>
          <a:p>
            <a:pPr marL="228600" indent="-228600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&lt;head&gt;</a:t>
            </a:r>
          </a:p>
          <a:p>
            <a:pPr marL="228600" indent="-228600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&lt;link </a:t>
            </a:r>
            <a:r>
              <a:rPr lang="en-GB" dirty="0" err="1">
                <a:solidFill>
                  <a:srgbClr val="0070C0"/>
                </a:solidFill>
              </a:rPr>
              <a:t>rel</a:t>
            </a:r>
            <a:r>
              <a:rPr lang="en-GB" dirty="0">
                <a:solidFill>
                  <a:srgbClr val="0070C0"/>
                </a:solidFill>
              </a:rPr>
              <a:t>="</a:t>
            </a:r>
            <a:r>
              <a:rPr lang="en-GB" dirty="0" err="1">
                <a:solidFill>
                  <a:srgbClr val="0070C0"/>
                </a:solidFill>
              </a:rPr>
              <a:t>stylesheet</a:t>
            </a:r>
            <a:r>
              <a:rPr lang="en-GB" dirty="0">
                <a:solidFill>
                  <a:srgbClr val="0070C0"/>
                </a:solidFill>
              </a:rPr>
              <a:t>" </a:t>
            </a:r>
            <a:r>
              <a:rPr lang="en-GB" dirty="0" err="1">
                <a:solidFill>
                  <a:srgbClr val="0070C0"/>
                </a:solidFill>
              </a:rPr>
              <a:t>href</a:t>
            </a:r>
            <a:r>
              <a:rPr lang="en-GB" dirty="0">
                <a:solidFill>
                  <a:srgbClr val="0070C0"/>
                </a:solidFill>
              </a:rPr>
              <a:t>="/learnto.css" type="text/</a:t>
            </a:r>
            <a:r>
              <a:rPr lang="en-GB" dirty="0" err="1">
                <a:solidFill>
                  <a:srgbClr val="0070C0"/>
                </a:solidFill>
              </a:rPr>
              <a:t>css</a:t>
            </a:r>
            <a:r>
              <a:rPr lang="en-GB" dirty="0">
                <a:solidFill>
                  <a:srgbClr val="0070C0"/>
                </a:solidFill>
              </a:rPr>
              <a:t>" /&gt;</a:t>
            </a:r>
          </a:p>
          <a:p>
            <a:pPr marL="228600" indent="-228600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&lt;title&gt;XHTML-MP Table&lt;/title&gt;</a:t>
            </a:r>
          </a:p>
          <a:p>
            <a:pPr marL="228600" indent="-228600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&lt;/head&gt;</a:t>
            </a:r>
          </a:p>
          <a:p>
            <a:pPr marL="228600" indent="-228600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&lt;body&gt;</a:t>
            </a:r>
          </a:p>
          <a:p>
            <a:pPr marL="228600" indent="-228600">
              <a:buFont typeface="+mj-lt"/>
              <a:buAutoNum type="arabicPeriod"/>
            </a:pPr>
            <a:r>
              <a:rPr lang="en-GB" dirty="0" smtClean="0">
                <a:solidFill>
                  <a:srgbClr val="0070C0"/>
                </a:solidFill>
              </a:rPr>
              <a:t>&lt;</a:t>
            </a:r>
            <a:r>
              <a:rPr lang="en-GB" dirty="0">
                <a:solidFill>
                  <a:srgbClr val="0070C0"/>
                </a:solidFill>
              </a:rPr>
              <a:t>table class="</a:t>
            </a:r>
            <a:r>
              <a:rPr lang="en-GB" dirty="0" err="1">
                <a:solidFill>
                  <a:srgbClr val="0070C0"/>
                </a:solidFill>
              </a:rPr>
              <a:t>borderOne</a:t>
            </a:r>
            <a:r>
              <a:rPr lang="en-GB" dirty="0">
                <a:solidFill>
                  <a:srgbClr val="0070C0"/>
                </a:solidFill>
              </a:rPr>
              <a:t>"&gt;</a:t>
            </a:r>
          </a:p>
          <a:p>
            <a:pPr marL="228600" indent="-228600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&lt;caption&gt;</a:t>
            </a:r>
            <a:r>
              <a:rPr lang="en-GB" dirty="0" err="1">
                <a:solidFill>
                  <a:srgbClr val="0070C0"/>
                </a:solidFill>
              </a:rPr>
              <a:t>Today&amp;apos;s</a:t>
            </a:r>
            <a:r>
              <a:rPr lang="en-GB" dirty="0">
                <a:solidFill>
                  <a:srgbClr val="0070C0"/>
                </a:solidFill>
              </a:rPr>
              <a:t> Freshest Produce&lt;/caption&gt;</a:t>
            </a:r>
          </a:p>
          <a:p>
            <a:pPr marL="228600" indent="-228600">
              <a:buFont typeface="+mj-lt"/>
              <a:buAutoNum type="arabicPeriod"/>
            </a:pPr>
            <a:r>
              <a:rPr lang="en-GB" dirty="0" smtClean="0">
                <a:solidFill>
                  <a:srgbClr val="0070C0"/>
                </a:solidFill>
              </a:rPr>
              <a:t>&lt;</a:t>
            </a:r>
            <a:r>
              <a:rPr lang="en-GB" dirty="0" err="1">
                <a:solidFill>
                  <a:srgbClr val="0070C0"/>
                </a:solidFill>
              </a:rPr>
              <a:t>tr</a:t>
            </a:r>
            <a:r>
              <a:rPr lang="en-GB" dirty="0">
                <a:solidFill>
                  <a:srgbClr val="0070C0"/>
                </a:solidFill>
              </a:rPr>
              <a:t> align="</a:t>
            </a:r>
            <a:r>
              <a:rPr lang="en-GB" dirty="0" err="1">
                <a:solidFill>
                  <a:srgbClr val="0070C0"/>
                </a:solidFill>
              </a:rPr>
              <a:t>center</a:t>
            </a:r>
            <a:r>
              <a:rPr lang="en-GB" dirty="0">
                <a:solidFill>
                  <a:srgbClr val="0070C0"/>
                </a:solidFill>
              </a:rPr>
              <a:t>" </a:t>
            </a:r>
            <a:r>
              <a:rPr lang="en-GB" dirty="0" err="1">
                <a:solidFill>
                  <a:srgbClr val="0070C0"/>
                </a:solidFill>
              </a:rPr>
              <a:t>valign</a:t>
            </a:r>
            <a:r>
              <a:rPr lang="en-GB" dirty="0">
                <a:solidFill>
                  <a:srgbClr val="0070C0"/>
                </a:solidFill>
              </a:rPr>
              <a:t>="top"&gt;</a:t>
            </a:r>
          </a:p>
          <a:p>
            <a:pPr marL="228600" indent="-228600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&lt;</a:t>
            </a:r>
            <a:r>
              <a:rPr lang="en-GB" dirty="0" err="1">
                <a:solidFill>
                  <a:srgbClr val="0070C0"/>
                </a:solidFill>
              </a:rPr>
              <a:t>th</a:t>
            </a:r>
            <a:r>
              <a:rPr lang="en-GB" dirty="0">
                <a:solidFill>
                  <a:srgbClr val="0070C0"/>
                </a:solidFill>
              </a:rPr>
              <a:t>&gt;Vegetable&lt;/</a:t>
            </a:r>
            <a:r>
              <a:rPr lang="en-GB" dirty="0" err="1">
                <a:solidFill>
                  <a:srgbClr val="0070C0"/>
                </a:solidFill>
              </a:rPr>
              <a:t>th</a:t>
            </a:r>
            <a:r>
              <a:rPr lang="en-GB" dirty="0">
                <a:solidFill>
                  <a:srgbClr val="0070C0"/>
                </a:solidFill>
              </a:rPr>
              <a:t>&gt;</a:t>
            </a:r>
          </a:p>
          <a:p>
            <a:pPr marL="228600" indent="-228600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&lt;</a:t>
            </a:r>
            <a:r>
              <a:rPr lang="en-GB" dirty="0" err="1">
                <a:solidFill>
                  <a:srgbClr val="0070C0"/>
                </a:solidFill>
              </a:rPr>
              <a:t>th</a:t>
            </a:r>
            <a:r>
              <a:rPr lang="en-GB" dirty="0">
                <a:solidFill>
                  <a:srgbClr val="0070C0"/>
                </a:solidFill>
              </a:rPr>
              <a:t>&gt;Price&lt;/</a:t>
            </a:r>
            <a:r>
              <a:rPr lang="en-GB" dirty="0" err="1">
                <a:solidFill>
                  <a:srgbClr val="0070C0"/>
                </a:solidFill>
              </a:rPr>
              <a:t>th</a:t>
            </a:r>
            <a:r>
              <a:rPr lang="en-GB" dirty="0">
                <a:solidFill>
                  <a:srgbClr val="0070C0"/>
                </a:solidFill>
              </a:rPr>
              <a:t>&gt;</a:t>
            </a:r>
          </a:p>
          <a:p>
            <a:pPr marL="228600" indent="-228600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&lt;</a:t>
            </a:r>
            <a:r>
              <a:rPr lang="en-GB" dirty="0" err="1">
                <a:solidFill>
                  <a:srgbClr val="0070C0"/>
                </a:solidFill>
              </a:rPr>
              <a:t>th</a:t>
            </a:r>
            <a:r>
              <a:rPr lang="en-GB" dirty="0">
                <a:solidFill>
                  <a:srgbClr val="0070C0"/>
                </a:solidFill>
              </a:rPr>
              <a:t>&gt;Vendor&lt;/</a:t>
            </a:r>
            <a:r>
              <a:rPr lang="en-GB" dirty="0" err="1">
                <a:solidFill>
                  <a:srgbClr val="0070C0"/>
                </a:solidFill>
              </a:rPr>
              <a:t>th</a:t>
            </a:r>
            <a:r>
              <a:rPr lang="en-GB" dirty="0" smtClean="0">
                <a:solidFill>
                  <a:srgbClr val="0070C0"/>
                </a:solidFill>
              </a:rPr>
              <a:t>&gt;</a:t>
            </a:r>
            <a:endParaRPr lang="en-GB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9699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>
            <a:normAutofit/>
          </a:bodyPr>
          <a:lstStyle/>
          <a:p>
            <a:pPr fontAlgn="base"/>
            <a:r>
              <a:rPr lang="en-GB" dirty="0" smtClean="0"/>
              <a:t>HTML code 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E2A1ACD-EF5C-4F52-B21F-0C992F5C159E}" type="datetime1">
              <a:rPr lang="en-US" smtClean="0"/>
              <a:pPr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Queen's University Belfast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81000" y="1295400"/>
            <a:ext cx="7772400" cy="533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Font typeface="+mj-lt"/>
              <a:buAutoNum type="arabicPeriod" startAt="15"/>
            </a:pPr>
            <a:r>
              <a:rPr lang="en-GB" dirty="0" smtClean="0">
                <a:solidFill>
                  <a:srgbClr val="0070C0"/>
                </a:solidFill>
              </a:rPr>
              <a:t>&lt;/</a:t>
            </a:r>
            <a:r>
              <a:rPr lang="en-GB" dirty="0" err="1">
                <a:solidFill>
                  <a:srgbClr val="0070C0"/>
                </a:solidFill>
              </a:rPr>
              <a:t>tr</a:t>
            </a:r>
            <a:r>
              <a:rPr lang="en-GB" dirty="0">
                <a:solidFill>
                  <a:srgbClr val="0070C0"/>
                </a:solidFill>
              </a:rPr>
              <a:t>&gt;</a:t>
            </a:r>
          </a:p>
          <a:p>
            <a:pPr marL="228600" indent="-228600">
              <a:buFont typeface="+mj-lt"/>
              <a:buAutoNum type="arabicPeriod" startAt="15"/>
            </a:pPr>
            <a:r>
              <a:rPr lang="en-GB" dirty="0" smtClean="0">
                <a:solidFill>
                  <a:srgbClr val="0070C0"/>
                </a:solidFill>
              </a:rPr>
              <a:t>&lt;</a:t>
            </a:r>
            <a:r>
              <a:rPr lang="en-GB" dirty="0" err="1">
                <a:solidFill>
                  <a:srgbClr val="0070C0"/>
                </a:solidFill>
              </a:rPr>
              <a:t>tr</a:t>
            </a:r>
            <a:r>
              <a:rPr lang="en-GB" dirty="0">
                <a:solidFill>
                  <a:srgbClr val="0070C0"/>
                </a:solidFill>
              </a:rPr>
              <a:t> align="left" </a:t>
            </a:r>
            <a:r>
              <a:rPr lang="en-GB" dirty="0" err="1">
                <a:solidFill>
                  <a:srgbClr val="0070C0"/>
                </a:solidFill>
              </a:rPr>
              <a:t>valign</a:t>
            </a:r>
            <a:r>
              <a:rPr lang="en-GB" dirty="0">
                <a:solidFill>
                  <a:srgbClr val="0070C0"/>
                </a:solidFill>
              </a:rPr>
              <a:t>="top"&gt;</a:t>
            </a:r>
          </a:p>
          <a:p>
            <a:pPr marL="228600" indent="-228600">
              <a:buFont typeface="+mj-lt"/>
              <a:buAutoNum type="arabicPeriod" startAt="15"/>
            </a:pPr>
            <a:r>
              <a:rPr lang="en-GB" dirty="0">
                <a:solidFill>
                  <a:srgbClr val="0070C0"/>
                </a:solidFill>
              </a:rPr>
              <a:t>&lt;td class="</a:t>
            </a:r>
            <a:r>
              <a:rPr lang="en-GB" dirty="0" err="1">
                <a:solidFill>
                  <a:srgbClr val="0070C0"/>
                </a:solidFill>
              </a:rPr>
              <a:t>vegName</a:t>
            </a:r>
            <a:r>
              <a:rPr lang="en-GB" dirty="0">
                <a:solidFill>
                  <a:srgbClr val="0070C0"/>
                </a:solidFill>
              </a:rPr>
              <a:t>"&gt;Broccoli&lt;/td&gt;</a:t>
            </a:r>
          </a:p>
          <a:p>
            <a:pPr marL="228600" indent="-228600">
              <a:buFont typeface="+mj-lt"/>
              <a:buAutoNum type="arabicPeriod" startAt="15"/>
            </a:pPr>
            <a:r>
              <a:rPr lang="en-GB" dirty="0">
                <a:solidFill>
                  <a:srgbClr val="0070C0"/>
                </a:solidFill>
              </a:rPr>
              <a:t>&lt;td class="</a:t>
            </a:r>
            <a:r>
              <a:rPr lang="en-GB" dirty="0" err="1">
                <a:solidFill>
                  <a:srgbClr val="0070C0"/>
                </a:solidFill>
              </a:rPr>
              <a:t>vegPrice</a:t>
            </a:r>
            <a:r>
              <a:rPr lang="en-GB" dirty="0">
                <a:solidFill>
                  <a:srgbClr val="0070C0"/>
                </a:solidFill>
              </a:rPr>
              <a:t>"&gt;$1.50/</a:t>
            </a:r>
            <a:r>
              <a:rPr lang="en-GB" dirty="0" err="1">
                <a:solidFill>
                  <a:srgbClr val="0070C0"/>
                </a:solidFill>
              </a:rPr>
              <a:t>lb</a:t>
            </a:r>
            <a:r>
              <a:rPr lang="en-GB" dirty="0">
                <a:solidFill>
                  <a:srgbClr val="0070C0"/>
                </a:solidFill>
              </a:rPr>
              <a:t>&lt;/td&gt;</a:t>
            </a:r>
          </a:p>
          <a:p>
            <a:pPr marL="228600" indent="-228600">
              <a:buFont typeface="+mj-lt"/>
              <a:buAutoNum type="arabicPeriod" startAt="15"/>
            </a:pPr>
            <a:r>
              <a:rPr lang="en-GB" dirty="0">
                <a:solidFill>
                  <a:srgbClr val="0070C0"/>
                </a:solidFill>
              </a:rPr>
              <a:t>&lt;td class="</a:t>
            </a:r>
            <a:r>
              <a:rPr lang="en-GB" dirty="0" err="1">
                <a:solidFill>
                  <a:srgbClr val="0070C0"/>
                </a:solidFill>
              </a:rPr>
              <a:t>vegVendor</a:t>
            </a:r>
            <a:r>
              <a:rPr lang="en-GB" dirty="0">
                <a:solidFill>
                  <a:srgbClr val="0070C0"/>
                </a:solidFill>
              </a:rPr>
              <a:t>"&gt;Mt. Tabor Farms&lt;/td&gt;</a:t>
            </a:r>
          </a:p>
          <a:p>
            <a:pPr marL="228600" indent="-228600">
              <a:buFont typeface="+mj-lt"/>
              <a:buAutoNum type="arabicPeriod" startAt="15"/>
            </a:pPr>
            <a:r>
              <a:rPr lang="en-GB" dirty="0">
                <a:solidFill>
                  <a:srgbClr val="0070C0"/>
                </a:solidFill>
              </a:rPr>
              <a:t>&lt;/</a:t>
            </a:r>
            <a:r>
              <a:rPr lang="en-GB" dirty="0" err="1">
                <a:solidFill>
                  <a:srgbClr val="0070C0"/>
                </a:solidFill>
              </a:rPr>
              <a:t>tr</a:t>
            </a:r>
            <a:r>
              <a:rPr lang="en-GB" dirty="0">
                <a:solidFill>
                  <a:srgbClr val="0070C0"/>
                </a:solidFill>
              </a:rPr>
              <a:t>&gt;</a:t>
            </a:r>
          </a:p>
          <a:p>
            <a:pPr marL="228600" indent="-228600">
              <a:buFont typeface="+mj-lt"/>
              <a:buAutoNum type="arabicPeriod" startAt="15"/>
            </a:pPr>
            <a:r>
              <a:rPr lang="en-GB" dirty="0" smtClean="0">
                <a:solidFill>
                  <a:srgbClr val="0070C0"/>
                </a:solidFill>
              </a:rPr>
              <a:t>&lt;</a:t>
            </a:r>
            <a:r>
              <a:rPr lang="en-GB" dirty="0" err="1">
                <a:solidFill>
                  <a:srgbClr val="0070C0"/>
                </a:solidFill>
              </a:rPr>
              <a:t>tr</a:t>
            </a:r>
            <a:r>
              <a:rPr lang="en-GB" dirty="0">
                <a:solidFill>
                  <a:srgbClr val="0070C0"/>
                </a:solidFill>
              </a:rPr>
              <a:t>&gt;</a:t>
            </a:r>
          </a:p>
          <a:p>
            <a:pPr marL="228600" indent="-228600">
              <a:buFont typeface="+mj-lt"/>
              <a:buAutoNum type="arabicPeriod" startAt="15"/>
            </a:pPr>
            <a:r>
              <a:rPr lang="en-GB" dirty="0">
                <a:solidFill>
                  <a:srgbClr val="0070C0"/>
                </a:solidFill>
              </a:rPr>
              <a:t>&lt;td align="</a:t>
            </a:r>
            <a:r>
              <a:rPr lang="en-GB" dirty="0" err="1">
                <a:solidFill>
                  <a:srgbClr val="0070C0"/>
                </a:solidFill>
              </a:rPr>
              <a:t>center</a:t>
            </a:r>
            <a:r>
              <a:rPr lang="en-GB" dirty="0">
                <a:solidFill>
                  <a:srgbClr val="0070C0"/>
                </a:solidFill>
              </a:rPr>
              <a:t>" </a:t>
            </a:r>
            <a:r>
              <a:rPr lang="en-GB" dirty="0" err="1">
                <a:solidFill>
                  <a:srgbClr val="0070C0"/>
                </a:solidFill>
              </a:rPr>
              <a:t>valign</a:t>
            </a:r>
            <a:r>
              <a:rPr lang="en-GB" dirty="0">
                <a:solidFill>
                  <a:srgbClr val="0070C0"/>
                </a:solidFill>
              </a:rPr>
              <a:t>="middle" class="special" </a:t>
            </a:r>
            <a:r>
              <a:rPr lang="en-GB" dirty="0" err="1">
                <a:solidFill>
                  <a:srgbClr val="0070C0"/>
                </a:solidFill>
              </a:rPr>
              <a:t>colspan</a:t>
            </a:r>
            <a:r>
              <a:rPr lang="en-GB" dirty="0">
                <a:solidFill>
                  <a:srgbClr val="0070C0"/>
                </a:solidFill>
              </a:rPr>
              <a:t>="3"&gt;Special! &lt;a </a:t>
            </a:r>
            <a:r>
              <a:rPr lang="en-GB" dirty="0" err="1">
                <a:solidFill>
                  <a:srgbClr val="0070C0"/>
                </a:solidFill>
              </a:rPr>
              <a:t>href</a:t>
            </a:r>
            <a:r>
              <a:rPr lang="en-GB" dirty="0">
                <a:solidFill>
                  <a:srgbClr val="0070C0"/>
                </a:solidFill>
              </a:rPr>
              <a:t>="/</a:t>
            </a:r>
            <a:r>
              <a:rPr lang="en-GB" dirty="0" err="1">
                <a:solidFill>
                  <a:srgbClr val="0070C0"/>
                </a:solidFill>
              </a:rPr>
              <a:t>specials.php</a:t>
            </a:r>
            <a:r>
              <a:rPr lang="en-GB" dirty="0">
                <a:solidFill>
                  <a:srgbClr val="0070C0"/>
                </a:solidFill>
              </a:rPr>
              <a:t>"&gt;$3 for 3 heirloom tomatoes at Booth 201.&lt;/a&gt;&lt;/td&gt;</a:t>
            </a:r>
          </a:p>
          <a:p>
            <a:pPr marL="228600" indent="-228600">
              <a:buFont typeface="+mj-lt"/>
              <a:buAutoNum type="arabicPeriod" startAt="15"/>
            </a:pPr>
            <a:r>
              <a:rPr lang="en-GB" dirty="0">
                <a:solidFill>
                  <a:srgbClr val="0070C0"/>
                </a:solidFill>
              </a:rPr>
              <a:t>&lt;/</a:t>
            </a:r>
            <a:r>
              <a:rPr lang="en-GB" dirty="0" err="1">
                <a:solidFill>
                  <a:srgbClr val="0070C0"/>
                </a:solidFill>
              </a:rPr>
              <a:t>tr</a:t>
            </a:r>
            <a:r>
              <a:rPr lang="en-GB" dirty="0">
                <a:solidFill>
                  <a:srgbClr val="0070C0"/>
                </a:solidFill>
              </a:rPr>
              <a:t>&gt;</a:t>
            </a:r>
          </a:p>
          <a:p>
            <a:pPr marL="228600" indent="-228600">
              <a:buFont typeface="+mj-lt"/>
              <a:buAutoNum type="arabicPeriod" startAt="15"/>
            </a:pPr>
            <a:r>
              <a:rPr lang="en-GB" dirty="0" smtClean="0">
                <a:solidFill>
                  <a:srgbClr val="0070C0"/>
                </a:solidFill>
              </a:rPr>
              <a:t>&lt;</a:t>
            </a:r>
            <a:r>
              <a:rPr lang="en-GB" dirty="0" err="1">
                <a:solidFill>
                  <a:srgbClr val="0070C0"/>
                </a:solidFill>
              </a:rPr>
              <a:t>tr</a:t>
            </a:r>
            <a:r>
              <a:rPr lang="en-GB" dirty="0">
                <a:solidFill>
                  <a:srgbClr val="0070C0"/>
                </a:solidFill>
              </a:rPr>
              <a:t> align="left" </a:t>
            </a:r>
            <a:r>
              <a:rPr lang="en-GB" dirty="0" err="1">
                <a:solidFill>
                  <a:srgbClr val="0070C0"/>
                </a:solidFill>
              </a:rPr>
              <a:t>valign</a:t>
            </a:r>
            <a:r>
              <a:rPr lang="en-GB" dirty="0">
                <a:solidFill>
                  <a:srgbClr val="0070C0"/>
                </a:solidFill>
              </a:rPr>
              <a:t>="top"&gt;</a:t>
            </a:r>
          </a:p>
          <a:p>
            <a:pPr marL="228600" indent="-228600">
              <a:buFont typeface="+mj-lt"/>
              <a:buAutoNum type="arabicPeriod" startAt="15"/>
            </a:pPr>
            <a:r>
              <a:rPr lang="en-GB" dirty="0">
                <a:solidFill>
                  <a:srgbClr val="0070C0"/>
                </a:solidFill>
              </a:rPr>
              <a:t>&lt;td class="</a:t>
            </a:r>
            <a:r>
              <a:rPr lang="en-GB" dirty="0" err="1">
                <a:solidFill>
                  <a:srgbClr val="0070C0"/>
                </a:solidFill>
              </a:rPr>
              <a:t>vegName</a:t>
            </a:r>
            <a:r>
              <a:rPr lang="en-GB" dirty="0">
                <a:solidFill>
                  <a:srgbClr val="0070C0"/>
                </a:solidFill>
              </a:rPr>
              <a:t>"&gt;Goat Cheese&lt;/td&gt;</a:t>
            </a:r>
          </a:p>
          <a:p>
            <a:pPr marL="228600" indent="-228600">
              <a:buFont typeface="+mj-lt"/>
              <a:buAutoNum type="arabicPeriod" startAt="15"/>
            </a:pPr>
            <a:r>
              <a:rPr lang="en-GB" dirty="0">
                <a:solidFill>
                  <a:srgbClr val="0070C0"/>
                </a:solidFill>
              </a:rPr>
              <a:t>&lt;td class="</a:t>
            </a:r>
            <a:r>
              <a:rPr lang="en-GB" dirty="0" err="1">
                <a:solidFill>
                  <a:srgbClr val="0070C0"/>
                </a:solidFill>
              </a:rPr>
              <a:t>vegPrice</a:t>
            </a:r>
            <a:r>
              <a:rPr lang="en-GB" dirty="0">
                <a:solidFill>
                  <a:srgbClr val="0070C0"/>
                </a:solidFill>
              </a:rPr>
              <a:t>"&gt;$4.00 / wedge&lt;/td&gt;</a:t>
            </a:r>
          </a:p>
          <a:p>
            <a:pPr marL="228600" indent="-228600">
              <a:buFont typeface="+mj-lt"/>
              <a:buAutoNum type="arabicPeriod" startAt="15"/>
            </a:pPr>
            <a:r>
              <a:rPr lang="en-GB" dirty="0">
                <a:solidFill>
                  <a:srgbClr val="0070C0"/>
                </a:solidFill>
              </a:rPr>
              <a:t>&lt;td class="</a:t>
            </a:r>
            <a:r>
              <a:rPr lang="en-GB" dirty="0" err="1">
                <a:solidFill>
                  <a:srgbClr val="0070C0"/>
                </a:solidFill>
              </a:rPr>
              <a:t>vegVendor</a:t>
            </a:r>
            <a:r>
              <a:rPr lang="en-GB" dirty="0">
                <a:solidFill>
                  <a:srgbClr val="0070C0"/>
                </a:solidFill>
              </a:rPr>
              <a:t>"&gt;Portland Organic Dairy&lt;/td&gt;</a:t>
            </a:r>
          </a:p>
          <a:p>
            <a:pPr marL="228600" indent="-228600">
              <a:buFont typeface="+mj-lt"/>
              <a:buAutoNum type="arabicPeriod" startAt="15"/>
            </a:pPr>
            <a:r>
              <a:rPr lang="en-GB" dirty="0">
                <a:solidFill>
                  <a:srgbClr val="0070C0"/>
                </a:solidFill>
              </a:rPr>
              <a:t>&lt;/</a:t>
            </a:r>
            <a:r>
              <a:rPr lang="en-GB" dirty="0" err="1">
                <a:solidFill>
                  <a:srgbClr val="0070C0"/>
                </a:solidFill>
              </a:rPr>
              <a:t>tr</a:t>
            </a:r>
            <a:r>
              <a:rPr lang="en-GB" dirty="0">
                <a:solidFill>
                  <a:srgbClr val="0070C0"/>
                </a:solidFill>
              </a:rPr>
              <a:t>&gt;</a:t>
            </a:r>
          </a:p>
          <a:p>
            <a:pPr marL="228600" indent="-228600">
              <a:buFont typeface="+mj-lt"/>
              <a:buAutoNum type="arabicPeriod" startAt="15"/>
            </a:pPr>
            <a:r>
              <a:rPr lang="en-GB" dirty="0" smtClean="0">
                <a:solidFill>
                  <a:srgbClr val="0070C0"/>
                </a:solidFill>
              </a:rPr>
              <a:t>&lt;/</a:t>
            </a:r>
            <a:r>
              <a:rPr lang="en-GB" dirty="0">
                <a:solidFill>
                  <a:srgbClr val="0070C0"/>
                </a:solidFill>
              </a:rPr>
              <a:t>table</a:t>
            </a:r>
            <a:r>
              <a:rPr lang="en-GB" dirty="0" smtClean="0">
                <a:solidFill>
                  <a:srgbClr val="0070C0"/>
                </a:solidFill>
              </a:rPr>
              <a:t>&gt;</a:t>
            </a:r>
            <a:endParaRPr lang="en-GB" dirty="0">
              <a:solidFill>
                <a:srgbClr val="0070C0"/>
              </a:solidFill>
            </a:endParaRPr>
          </a:p>
          <a:p>
            <a:pPr marL="228600" indent="-228600">
              <a:buFont typeface="+mj-lt"/>
              <a:buAutoNum type="arabicPeriod" startAt="15"/>
            </a:pPr>
            <a:r>
              <a:rPr lang="en-GB" dirty="0">
                <a:solidFill>
                  <a:srgbClr val="0070C0"/>
                </a:solidFill>
              </a:rPr>
              <a:t>&lt;/body&gt;</a:t>
            </a:r>
          </a:p>
          <a:p>
            <a:pPr marL="228600" indent="-228600">
              <a:buFont typeface="+mj-lt"/>
              <a:buAutoNum type="arabicPeriod" startAt="15"/>
            </a:pPr>
            <a:r>
              <a:rPr lang="en-GB" dirty="0">
                <a:solidFill>
                  <a:srgbClr val="0070C0"/>
                </a:solidFill>
              </a:rPr>
              <a:t>&lt;/html&gt;</a:t>
            </a:r>
            <a:endParaRPr lang="en-GB" dirty="0">
              <a:solidFill>
                <a:srgbClr val="0070C0"/>
              </a:solidFill>
              <a:latin typeface="Century Schoolbook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3101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>
            <a:normAutofit/>
          </a:bodyPr>
          <a:lstStyle/>
          <a:p>
            <a:r>
              <a:rPr lang="en-GB" dirty="0" smtClean="0"/>
              <a:t>                         Reference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A1CC4F5D-E38E-4BDA-9C49-D50BD542A166}" type="datetime1">
              <a:rPr lang="en-US" smtClean="0"/>
              <a:pPr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Queen's University Belfast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1026" name="Picture 2" descr="I:\Untit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143000"/>
            <a:ext cx="4419600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330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r>
              <a:rPr lang="en-GB" dirty="0" smtClean="0"/>
              <a:t>Content outline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7467600" cy="5026152"/>
          </a:xfrm>
        </p:spPr>
        <p:txBody>
          <a:bodyPr>
            <a:normAutofit/>
          </a:bodyPr>
          <a:lstStyle/>
          <a:p>
            <a:r>
              <a:rPr lang="en-GB" sz="2800" dirty="0" smtClean="0">
                <a:solidFill>
                  <a:schemeClr val="bg1">
                    <a:lumMod val="65000"/>
                  </a:schemeClr>
                </a:solidFill>
              </a:rPr>
              <a:t>What is “mobile web”? </a:t>
            </a:r>
          </a:p>
          <a:p>
            <a:r>
              <a:rPr lang="en-GB" sz="2800" dirty="0" smtClean="0">
                <a:solidFill>
                  <a:schemeClr val="bg1">
                    <a:lumMod val="65000"/>
                  </a:schemeClr>
                </a:solidFill>
              </a:rPr>
              <a:t>Why develop “mobile web”?</a:t>
            </a:r>
          </a:p>
          <a:p>
            <a:r>
              <a:rPr lang="en-GB" sz="2800" dirty="0" smtClean="0">
                <a:solidFill>
                  <a:schemeClr val="bg1">
                    <a:lumMod val="65000"/>
                  </a:schemeClr>
                </a:solidFill>
              </a:rPr>
              <a:t>HTML and XHTML</a:t>
            </a:r>
          </a:p>
          <a:p>
            <a:r>
              <a:rPr lang="en-GB" sz="2800" dirty="0">
                <a:solidFill>
                  <a:schemeClr val="bg1">
                    <a:lumMod val="65000"/>
                  </a:schemeClr>
                </a:solidFill>
              </a:rPr>
              <a:t>Development environment </a:t>
            </a:r>
            <a:r>
              <a:rPr lang="en-GB" sz="2800" dirty="0" smtClean="0">
                <a:solidFill>
                  <a:schemeClr val="bg1">
                    <a:lumMod val="65000"/>
                  </a:schemeClr>
                </a:solidFill>
              </a:rPr>
              <a:t>set-up</a:t>
            </a:r>
          </a:p>
          <a:p>
            <a:r>
              <a:rPr lang="en-GB" sz="2800" dirty="0">
                <a:solidFill>
                  <a:schemeClr val="bg1">
                    <a:lumMod val="65000"/>
                  </a:schemeClr>
                </a:solidFill>
              </a:rPr>
              <a:t>Syntax of mobile web</a:t>
            </a:r>
            <a:endParaRPr lang="en-GB" sz="280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GB" sz="2800" dirty="0" smtClean="0"/>
              <a:t>Summary</a:t>
            </a:r>
            <a:r>
              <a:rPr lang="en-GB" sz="28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</a:p>
          <a:p>
            <a:r>
              <a:rPr lang="en-GB" sz="2800" dirty="0">
                <a:solidFill>
                  <a:schemeClr val="bg1">
                    <a:lumMod val="65000"/>
                  </a:schemeClr>
                </a:solidFill>
              </a:rPr>
              <a:t>N</a:t>
            </a:r>
            <a:r>
              <a:rPr lang="en-GB" sz="2800" dirty="0" smtClean="0">
                <a:solidFill>
                  <a:schemeClr val="bg1">
                    <a:lumMod val="65000"/>
                  </a:schemeClr>
                </a:solidFill>
              </a:rPr>
              <a:t>ext lecture</a:t>
            </a:r>
          </a:p>
          <a:p>
            <a:r>
              <a:rPr lang="en-GB" sz="2800" dirty="0" smtClean="0">
                <a:solidFill>
                  <a:schemeClr val="bg1">
                    <a:lumMod val="65000"/>
                  </a:schemeClr>
                </a:solidFill>
              </a:rPr>
              <a:t>Further readings </a:t>
            </a:r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2F12023-7EBF-40F1-99A9-FDE4DC29F7C9}" type="datetime1">
              <a:rPr lang="en-US" smtClean="0"/>
              <a:pPr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Queen's University Belfast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642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>
            <a:normAutofit/>
          </a:bodyPr>
          <a:lstStyle/>
          <a:p>
            <a:r>
              <a:rPr lang="en-GB" sz="3200" dirty="0" smtClean="0"/>
              <a:t>Summary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E2A1ACD-EF5C-4F52-B21F-0C992F5C159E}" type="datetime1">
              <a:rPr lang="en-US" smtClean="0"/>
              <a:pPr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Queen's University Belfast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524000"/>
            <a:ext cx="7848600" cy="4876800"/>
          </a:xfrm>
        </p:spPr>
        <p:txBody>
          <a:bodyPr>
            <a:normAutofit/>
          </a:bodyPr>
          <a:lstStyle/>
          <a:p>
            <a:r>
              <a:rPr lang="en-GB" dirty="0"/>
              <a:t>I</a:t>
            </a:r>
            <a:r>
              <a:rPr lang="en-GB" dirty="0" smtClean="0"/>
              <a:t>ntroduced the concept of “mobile web”. </a:t>
            </a:r>
            <a:endParaRPr lang="en-GB" dirty="0"/>
          </a:p>
          <a:p>
            <a:r>
              <a:rPr lang="en-GB" dirty="0"/>
              <a:t>E</a:t>
            </a:r>
            <a:r>
              <a:rPr lang="en-GB" dirty="0" smtClean="0"/>
              <a:t>xplained why we </a:t>
            </a:r>
            <a:r>
              <a:rPr lang="en-GB" dirty="0"/>
              <a:t>develop “mobile web</a:t>
            </a:r>
            <a:r>
              <a:rPr lang="en-GB" dirty="0" smtClean="0"/>
              <a:t>”.</a:t>
            </a:r>
            <a:endParaRPr lang="en-GB" dirty="0"/>
          </a:p>
          <a:p>
            <a:r>
              <a:rPr lang="en-GB" dirty="0" smtClean="0"/>
              <a:t>Explained the difference between HTML </a:t>
            </a:r>
            <a:r>
              <a:rPr lang="en-GB" dirty="0"/>
              <a:t>and </a:t>
            </a:r>
            <a:r>
              <a:rPr lang="en-GB" dirty="0" smtClean="0"/>
              <a:t>XHTML.</a:t>
            </a:r>
            <a:endParaRPr lang="en-GB" dirty="0"/>
          </a:p>
          <a:p>
            <a:r>
              <a:rPr lang="en-GB" dirty="0" smtClean="0"/>
              <a:t>Slightly mentioned the development </a:t>
            </a:r>
            <a:r>
              <a:rPr lang="en-GB" dirty="0"/>
              <a:t>environment </a:t>
            </a:r>
            <a:r>
              <a:rPr lang="en-GB" dirty="0" smtClean="0"/>
              <a:t>set-up.</a:t>
            </a:r>
            <a:endParaRPr lang="en-GB" dirty="0"/>
          </a:p>
          <a:p>
            <a:r>
              <a:rPr lang="en-GB" dirty="0" smtClean="0"/>
              <a:t>Showed examples for using syntax </a:t>
            </a:r>
            <a:r>
              <a:rPr lang="en-GB" dirty="0"/>
              <a:t>of mobile </a:t>
            </a:r>
            <a:r>
              <a:rPr lang="en-GB" dirty="0" smtClean="0"/>
              <a:t>web.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7474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r>
              <a:rPr lang="en-GB" dirty="0" smtClean="0"/>
              <a:t>Content outline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7467600" cy="5026152"/>
          </a:xfrm>
        </p:spPr>
        <p:txBody>
          <a:bodyPr>
            <a:normAutofit/>
          </a:bodyPr>
          <a:lstStyle/>
          <a:p>
            <a:r>
              <a:rPr lang="en-GB" sz="2800" dirty="0" smtClean="0">
                <a:solidFill>
                  <a:schemeClr val="bg1">
                    <a:lumMod val="65000"/>
                  </a:schemeClr>
                </a:solidFill>
              </a:rPr>
              <a:t>What is “mobile web”? </a:t>
            </a:r>
          </a:p>
          <a:p>
            <a:r>
              <a:rPr lang="en-GB" sz="2800" dirty="0" smtClean="0">
                <a:solidFill>
                  <a:schemeClr val="bg1">
                    <a:lumMod val="65000"/>
                  </a:schemeClr>
                </a:solidFill>
              </a:rPr>
              <a:t>Why develop “mobile web”?</a:t>
            </a:r>
          </a:p>
          <a:p>
            <a:r>
              <a:rPr lang="en-GB" sz="2800" dirty="0" smtClean="0">
                <a:solidFill>
                  <a:schemeClr val="bg1">
                    <a:lumMod val="65000"/>
                  </a:schemeClr>
                </a:solidFill>
              </a:rPr>
              <a:t>HTML and XHTML</a:t>
            </a:r>
          </a:p>
          <a:p>
            <a:r>
              <a:rPr lang="en-GB" sz="2800" dirty="0">
                <a:solidFill>
                  <a:schemeClr val="bg1">
                    <a:lumMod val="65000"/>
                  </a:schemeClr>
                </a:solidFill>
              </a:rPr>
              <a:t>Development environment </a:t>
            </a:r>
            <a:r>
              <a:rPr lang="en-GB" sz="2800" dirty="0" smtClean="0">
                <a:solidFill>
                  <a:schemeClr val="bg1">
                    <a:lumMod val="65000"/>
                  </a:schemeClr>
                </a:solidFill>
              </a:rPr>
              <a:t>set-up</a:t>
            </a:r>
          </a:p>
          <a:p>
            <a:r>
              <a:rPr lang="en-GB" sz="2800" dirty="0">
                <a:solidFill>
                  <a:schemeClr val="bg1">
                    <a:lumMod val="65000"/>
                  </a:schemeClr>
                </a:solidFill>
              </a:rPr>
              <a:t>Syntax of mobile web</a:t>
            </a:r>
            <a:endParaRPr lang="en-GB" sz="280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GB" sz="2800" dirty="0" smtClean="0">
                <a:solidFill>
                  <a:schemeClr val="bg1">
                    <a:lumMod val="65000"/>
                  </a:schemeClr>
                </a:solidFill>
              </a:rPr>
              <a:t>Summary </a:t>
            </a:r>
          </a:p>
          <a:p>
            <a:r>
              <a:rPr lang="en-GB" sz="2800" dirty="0"/>
              <a:t>N</a:t>
            </a:r>
            <a:r>
              <a:rPr lang="en-GB" sz="2800" dirty="0" smtClean="0"/>
              <a:t>ext lecture</a:t>
            </a:r>
          </a:p>
          <a:p>
            <a:r>
              <a:rPr lang="en-GB" sz="2800" dirty="0" smtClean="0">
                <a:solidFill>
                  <a:schemeClr val="bg1">
                    <a:lumMod val="65000"/>
                  </a:schemeClr>
                </a:solidFill>
              </a:rPr>
              <a:t>Further readings </a:t>
            </a:r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2F12023-7EBF-40F1-99A9-FDE4DC29F7C9}" type="datetime1">
              <a:rPr lang="en-US" smtClean="0"/>
              <a:pPr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Queen's University Belfast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642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>
            <a:normAutofit/>
          </a:bodyPr>
          <a:lstStyle/>
          <a:p>
            <a:r>
              <a:rPr lang="en-GB" sz="3200" dirty="0" smtClean="0"/>
              <a:t>next lecture 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E2A1ACD-EF5C-4F52-B21F-0C992F5C159E}" type="datetime1">
              <a:rPr lang="en-US" smtClean="0"/>
              <a:pPr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Queen's University Belfast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676400"/>
            <a:ext cx="7772400" cy="4724400"/>
          </a:xfrm>
        </p:spPr>
        <p:txBody>
          <a:bodyPr>
            <a:normAutofit/>
          </a:bodyPr>
          <a:lstStyle/>
          <a:p>
            <a:r>
              <a:rPr lang="en-GB" sz="2800" dirty="0" smtClean="0"/>
              <a:t>To continue with </a:t>
            </a:r>
            <a:r>
              <a:rPr lang="en-GB" sz="2800" dirty="0"/>
              <a:t>the introduction of features in </a:t>
            </a:r>
            <a:r>
              <a:rPr lang="en-GB" sz="2800" dirty="0" smtClean="0"/>
              <a:t>XHTML-MP and </a:t>
            </a:r>
            <a:r>
              <a:rPr lang="en-GB" sz="2800" dirty="0" smtClean="0"/>
              <a:t>others.</a:t>
            </a:r>
            <a:endParaRPr lang="en-GB" sz="28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909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r>
              <a:rPr lang="en-GB" dirty="0" smtClean="0"/>
              <a:t>Content outline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7467600" cy="5026152"/>
          </a:xfrm>
        </p:spPr>
        <p:txBody>
          <a:bodyPr>
            <a:normAutofit/>
          </a:bodyPr>
          <a:lstStyle/>
          <a:p>
            <a:r>
              <a:rPr lang="en-GB" sz="2800" dirty="0" smtClean="0">
                <a:solidFill>
                  <a:schemeClr val="bg1">
                    <a:lumMod val="65000"/>
                  </a:schemeClr>
                </a:solidFill>
              </a:rPr>
              <a:t>What is “mobile web”? </a:t>
            </a:r>
          </a:p>
          <a:p>
            <a:r>
              <a:rPr lang="en-GB" sz="2800" dirty="0" smtClean="0">
                <a:solidFill>
                  <a:schemeClr val="bg1">
                    <a:lumMod val="65000"/>
                  </a:schemeClr>
                </a:solidFill>
              </a:rPr>
              <a:t>Why develop “mobile web”?</a:t>
            </a:r>
          </a:p>
          <a:p>
            <a:r>
              <a:rPr lang="en-GB" sz="2800" dirty="0" smtClean="0">
                <a:solidFill>
                  <a:schemeClr val="bg1">
                    <a:lumMod val="65000"/>
                  </a:schemeClr>
                </a:solidFill>
              </a:rPr>
              <a:t>HTML and XHTML</a:t>
            </a:r>
          </a:p>
          <a:p>
            <a:r>
              <a:rPr lang="en-GB" sz="2800" dirty="0">
                <a:solidFill>
                  <a:schemeClr val="bg1">
                    <a:lumMod val="65000"/>
                  </a:schemeClr>
                </a:solidFill>
              </a:rPr>
              <a:t>Development environment </a:t>
            </a:r>
            <a:r>
              <a:rPr lang="en-GB" sz="2800" dirty="0" smtClean="0">
                <a:solidFill>
                  <a:schemeClr val="bg1">
                    <a:lumMod val="65000"/>
                  </a:schemeClr>
                </a:solidFill>
              </a:rPr>
              <a:t>set-up</a:t>
            </a:r>
          </a:p>
          <a:p>
            <a:r>
              <a:rPr lang="en-GB" sz="2800" dirty="0">
                <a:solidFill>
                  <a:schemeClr val="bg1">
                    <a:lumMod val="65000"/>
                  </a:schemeClr>
                </a:solidFill>
              </a:rPr>
              <a:t>Syntax of mobile web</a:t>
            </a:r>
            <a:endParaRPr lang="en-GB" sz="280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GB" sz="2800" dirty="0" smtClean="0">
                <a:solidFill>
                  <a:schemeClr val="bg1">
                    <a:lumMod val="65000"/>
                  </a:schemeClr>
                </a:solidFill>
              </a:rPr>
              <a:t>Summary </a:t>
            </a:r>
          </a:p>
          <a:p>
            <a:r>
              <a:rPr lang="en-GB" sz="2800" dirty="0">
                <a:solidFill>
                  <a:schemeClr val="bg1">
                    <a:lumMod val="65000"/>
                  </a:schemeClr>
                </a:solidFill>
              </a:rPr>
              <a:t>N</a:t>
            </a:r>
            <a:r>
              <a:rPr lang="en-GB" sz="2800" dirty="0" smtClean="0">
                <a:solidFill>
                  <a:schemeClr val="bg1">
                    <a:lumMod val="65000"/>
                  </a:schemeClr>
                </a:solidFill>
              </a:rPr>
              <a:t>ext lecture</a:t>
            </a:r>
          </a:p>
          <a:p>
            <a:r>
              <a:rPr lang="en-GB" sz="2800" dirty="0" smtClean="0"/>
              <a:t>Further readings </a:t>
            </a:r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2F12023-7EBF-40F1-99A9-FDE4DC29F7C9}" type="datetime1">
              <a:rPr lang="en-US" smtClean="0"/>
              <a:pPr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Queen's University Belfast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642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>
            <a:normAutofit/>
          </a:bodyPr>
          <a:lstStyle/>
          <a:p>
            <a:r>
              <a:rPr lang="en-GB" sz="3200" dirty="0" smtClean="0"/>
              <a:t>Further readings 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E2A1ACD-EF5C-4F52-B21F-0C992F5C159E}" type="datetime1">
              <a:rPr lang="en-US" smtClean="0"/>
              <a:pPr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Queen's University Belfast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371600"/>
            <a:ext cx="7924800" cy="5029200"/>
          </a:xfrm>
        </p:spPr>
        <p:txBody>
          <a:bodyPr>
            <a:normAutofit/>
          </a:bodyPr>
          <a:lstStyle/>
          <a:p>
            <a:pPr lvl="0"/>
            <a:r>
              <a:rPr lang="en-GB" b="1" dirty="0" smtClean="0"/>
              <a:t>Beginning Smartphone Web Development: Building JavaScript, CSS, HTML and Ajax-based Applications for </a:t>
            </a:r>
            <a:r>
              <a:rPr lang="en-GB" b="1" dirty="0" err="1" smtClean="0"/>
              <a:t>iPhone</a:t>
            </a:r>
            <a:r>
              <a:rPr lang="en-GB" b="1" dirty="0" smtClean="0"/>
              <a:t>, Android, Palm Pre, BlackBerry, Windows Mobile and Nokia S60. </a:t>
            </a:r>
            <a:r>
              <a:rPr lang="en-GB" dirty="0" smtClean="0"/>
              <a:t>Gail Frederick</a:t>
            </a:r>
            <a:r>
              <a:rPr lang="en-GB" b="1" dirty="0" smtClean="0"/>
              <a:t>. </a:t>
            </a:r>
            <a:r>
              <a:rPr lang="en-GB" dirty="0" smtClean="0"/>
              <a:t>Publisher: </a:t>
            </a:r>
            <a:r>
              <a:rPr lang="en-GB" dirty="0" err="1" smtClean="0"/>
              <a:t>Apress</a:t>
            </a:r>
            <a:r>
              <a:rPr lang="en-GB" dirty="0" smtClean="0"/>
              <a:t>; 1 edition (January 15, 2010)</a:t>
            </a:r>
            <a:r>
              <a:rPr lang="en-GB" b="1" dirty="0" smtClean="0"/>
              <a:t>. 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30812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r>
              <a:rPr lang="en-GB" dirty="0" smtClean="0"/>
              <a:t>Content outline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7467600" cy="5026152"/>
          </a:xfrm>
        </p:spPr>
        <p:txBody>
          <a:bodyPr>
            <a:normAutofit/>
          </a:bodyPr>
          <a:lstStyle/>
          <a:p>
            <a:r>
              <a:rPr lang="en-GB" sz="2800" dirty="0" smtClean="0"/>
              <a:t>What is “mobile web”? </a:t>
            </a:r>
          </a:p>
          <a:p>
            <a:r>
              <a:rPr lang="en-GB" sz="2800" dirty="0" smtClean="0">
                <a:solidFill>
                  <a:schemeClr val="bg1">
                    <a:lumMod val="65000"/>
                  </a:schemeClr>
                </a:solidFill>
              </a:rPr>
              <a:t>Why develop “mobile web”?</a:t>
            </a:r>
          </a:p>
          <a:p>
            <a:r>
              <a:rPr lang="en-GB" sz="2800" dirty="0" smtClean="0">
                <a:solidFill>
                  <a:schemeClr val="bg1">
                    <a:lumMod val="65000"/>
                  </a:schemeClr>
                </a:solidFill>
              </a:rPr>
              <a:t>HTML and XHTML</a:t>
            </a:r>
          </a:p>
          <a:p>
            <a:r>
              <a:rPr lang="en-GB" sz="2800" dirty="0">
                <a:solidFill>
                  <a:schemeClr val="bg1">
                    <a:lumMod val="65000"/>
                  </a:schemeClr>
                </a:solidFill>
              </a:rPr>
              <a:t>Development environment </a:t>
            </a:r>
            <a:r>
              <a:rPr lang="en-GB" sz="2800" dirty="0" smtClean="0">
                <a:solidFill>
                  <a:schemeClr val="bg1">
                    <a:lumMod val="65000"/>
                  </a:schemeClr>
                </a:solidFill>
              </a:rPr>
              <a:t>set-up</a:t>
            </a:r>
          </a:p>
          <a:p>
            <a:r>
              <a:rPr lang="en-GB" sz="2800" dirty="0">
                <a:solidFill>
                  <a:schemeClr val="bg1">
                    <a:lumMod val="65000"/>
                  </a:schemeClr>
                </a:solidFill>
              </a:rPr>
              <a:t>Syntax of mobile web</a:t>
            </a:r>
            <a:endParaRPr lang="en-GB" sz="280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GB" sz="2800" dirty="0" smtClean="0">
                <a:solidFill>
                  <a:schemeClr val="bg1">
                    <a:lumMod val="65000"/>
                  </a:schemeClr>
                </a:solidFill>
              </a:rPr>
              <a:t>Summary </a:t>
            </a:r>
          </a:p>
          <a:p>
            <a:r>
              <a:rPr lang="en-GB" sz="2800" dirty="0">
                <a:solidFill>
                  <a:schemeClr val="bg1">
                    <a:lumMod val="65000"/>
                  </a:schemeClr>
                </a:solidFill>
              </a:rPr>
              <a:t>N</a:t>
            </a:r>
            <a:r>
              <a:rPr lang="en-GB" sz="2800" dirty="0" smtClean="0">
                <a:solidFill>
                  <a:schemeClr val="bg1">
                    <a:lumMod val="65000"/>
                  </a:schemeClr>
                </a:solidFill>
              </a:rPr>
              <a:t>ext lecture</a:t>
            </a:r>
          </a:p>
          <a:p>
            <a:r>
              <a:rPr lang="en-GB" sz="2800" dirty="0" smtClean="0">
                <a:solidFill>
                  <a:schemeClr val="bg1">
                    <a:lumMod val="65000"/>
                  </a:schemeClr>
                </a:solidFill>
              </a:rPr>
              <a:t>Further readings </a:t>
            </a:r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2F12023-7EBF-40F1-99A9-FDE4DC29F7C9}" type="datetime1">
              <a:rPr lang="en-US" smtClean="0"/>
              <a:pPr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Queen's University Belfast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409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>
            <a:normAutofit/>
          </a:bodyPr>
          <a:lstStyle/>
          <a:p>
            <a:r>
              <a:rPr lang="en-GB" dirty="0" smtClean="0"/>
              <a:t>What is “Mobile web”?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E2A1ACD-EF5C-4F52-B21F-0C992F5C159E}" type="datetime1">
              <a:rPr lang="en-US" smtClean="0"/>
              <a:pPr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Queen's University Belfast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828800"/>
            <a:ext cx="7924800" cy="4419600"/>
          </a:xfrm>
        </p:spPr>
        <p:txBody>
          <a:bodyPr>
            <a:normAutofit/>
          </a:bodyPr>
          <a:lstStyle/>
          <a:p>
            <a:r>
              <a:rPr lang="en-GB" sz="2800" dirty="0" smtClean="0"/>
              <a:t>This refers to access to the world wide web from a handheld mobile device, such as a smartphone and a tablet computer. </a:t>
            </a:r>
            <a:endParaRPr lang="en-GB" sz="2800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8635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r>
              <a:rPr lang="en-GB" dirty="0" smtClean="0"/>
              <a:t>Content outline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7467600" cy="5026152"/>
          </a:xfrm>
        </p:spPr>
        <p:txBody>
          <a:bodyPr>
            <a:normAutofit/>
          </a:bodyPr>
          <a:lstStyle/>
          <a:p>
            <a:r>
              <a:rPr lang="en-GB" sz="2800" dirty="0" smtClean="0">
                <a:solidFill>
                  <a:schemeClr val="bg1">
                    <a:lumMod val="65000"/>
                  </a:schemeClr>
                </a:solidFill>
              </a:rPr>
              <a:t>What is “mobile web”? </a:t>
            </a:r>
          </a:p>
          <a:p>
            <a:r>
              <a:rPr lang="en-GB" sz="2800" dirty="0" smtClean="0"/>
              <a:t>Why develop “mobile web”?</a:t>
            </a:r>
          </a:p>
          <a:p>
            <a:r>
              <a:rPr lang="en-GB" sz="2800" dirty="0" smtClean="0">
                <a:solidFill>
                  <a:schemeClr val="bg1">
                    <a:lumMod val="65000"/>
                  </a:schemeClr>
                </a:solidFill>
              </a:rPr>
              <a:t>HTML and XHTML</a:t>
            </a:r>
          </a:p>
          <a:p>
            <a:r>
              <a:rPr lang="en-GB" sz="2800" dirty="0">
                <a:solidFill>
                  <a:schemeClr val="bg1">
                    <a:lumMod val="65000"/>
                  </a:schemeClr>
                </a:solidFill>
              </a:rPr>
              <a:t>Development environment </a:t>
            </a:r>
            <a:r>
              <a:rPr lang="en-GB" sz="2800" dirty="0" smtClean="0">
                <a:solidFill>
                  <a:schemeClr val="bg1">
                    <a:lumMod val="65000"/>
                  </a:schemeClr>
                </a:solidFill>
              </a:rPr>
              <a:t>set-up</a:t>
            </a:r>
          </a:p>
          <a:p>
            <a:r>
              <a:rPr lang="en-GB" sz="2800" dirty="0">
                <a:solidFill>
                  <a:schemeClr val="bg1">
                    <a:lumMod val="65000"/>
                  </a:schemeClr>
                </a:solidFill>
              </a:rPr>
              <a:t>Syntax of mobile web</a:t>
            </a:r>
            <a:endParaRPr lang="en-GB" sz="280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GB" sz="2800" dirty="0" smtClean="0">
                <a:solidFill>
                  <a:schemeClr val="bg1">
                    <a:lumMod val="65000"/>
                  </a:schemeClr>
                </a:solidFill>
              </a:rPr>
              <a:t>Summary </a:t>
            </a:r>
          </a:p>
          <a:p>
            <a:r>
              <a:rPr lang="en-GB" sz="2800" dirty="0">
                <a:solidFill>
                  <a:schemeClr val="bg1">
                    <a:lumMod val="65000"/>
                  </a:schemeClr>
                </a:solidFill>
              </a:rPr>
              <a:t>N</a:t>
            </a:r>
            <a:r>
              <a:rPr lang="en-GB" sz="2800" dirty="0" smtClean="0">
                <a:solidFill>
                  <a:schemeClr val="bg1">
                    <a:lumMod val="65000"/>
                  </a:schemeClr>
                </a:solidFill>
              </a:rPr>
              <a:t>ext lecture</a:t>
            </a:r>
          </a:p>
          <a:p>
            <a:r>
              <a:rPr lang="en-GB" sz="2800" dirty="0" smtClean="0">
                <a:solidFill>
                  <a:schemeClr val="bg1">
                    <a:lumMod val="65000"/>
                  </a:schemeClr>
                </a:solidFill>
              </a:rPr>
              <a:t>Further readings </a:t>
            </a:r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2F12023-7EBF-40F1-99A9-FDE4DC29F7C9}" type="datetime1">
              <a:rPr lang="en-US" smtClean="0"/>
              <a:pPr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Queen's University Belfast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954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>
            <a:normAutofit/>
          </a:bodyPr>
          <a:lstStyle/>
          <a:p>
            <a:r>
              <a:rPr lang="en-GB" dirty="0" smtClean="0"/>
              <a:t>Why develop “Mobile web”?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E2A1ACD-EF5C-4F52-B21F-0C992F5C159E}" type="datetime1">
              <a:rPr lang="en-US" smtClean="0"/>
              <a:pPr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Queen's University Belfast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600200"/>
            <a:ext cx="7924800" cy="4648200"/>
          </a:xfrm>
        </p:spPr>
        <p:txBody>
          <a:bodyPr>
            <a:normAutofit/>
          </a:bodyPr>
          <a:lstStyle/>
          <a:p>
            <a:r>
              <a:rPr lang="en-GB" dirty="0" smtClean="0">
                <a:hlinkClick r:id="rId2"/>
              </a:rPr>
              <a:t>http://publishing2.com/2007/09/26/five-reasons-why-the-mobile-web-sucks/</a:t>
            </a:r>
            <a:endParaRPr lang="en-GB" dirty="0" smtClean="0"/>
          </a:p>
          <a:p>
            <a:pPr lvl="1"/>
            <a:r>
              <a:rPr lang="en-GB" i="1" dirty="0" smtClean="0"/>
              <a:t>Networks are </a:t>
            </a:r>
            <a:r>
              <a:rPr lang="en-GB" i="1" dirty="0" smtClean="0"/>
              <a:t>slow;</a:t>
            </a:r>
            <a:endParaRPr lang="en-GB" i="1" dirty="0" smtClean="0"/>
          </a:p>
          <a:p>
            <a:pPr lvl="1"/>
            <a:r>
              <a:rPr lang="en-GB" i="1" dirty="0" smtClean="0"/>
              <a:t>WIFI access is a </a:t>
            </a:r>
            <a:r>
              <a:rPr lang="en-GB" i="1" dirty="0" smtClean="0"/>
              <a:t>SCAM;</a:t>
            </a:r>
            <a:endParaRPr lang="en-GB" i="1" dirty="0" smtClean="0"/>
          </a:p>
          <a:p>
            <a:pPr lvl="1"/>
            <a:r>
              <a:rPr lang="en-GB" i="1" dirty="0" smtClean="0"/>
              <a:t>Sites not for small </a:t>
            </a:r>
            <a:r>
              <a:rPr lang="en-GB" i="1" dirty="0" smtClean="0"/>
              <a:t>screens;</a:t>
            </a:r>
            <a:endParaRPr lang="en-GB" i="1" dirty="0" smtClean="0"/>
          </a:p>
          <a:p>
            <a:pPr lvl="1"/>
            <a:r>
              <a:rPr lang="en-GB" i="1" dirty="0" smtClean="0"/>
              <a:t>Device screens are </a:t>
            </a:r>
            <a:r>
              <a:rPr lang="en-GB" i="1" dirty="0" smtClean="0"/>
              <a:t>small;</a:t>
            </a:r>
            <a:endParaRPr lang="en-GB" i="1" dirty="0" smtClean="0"/>
          </a:p>
          <a:p>
            <a:pPr lvl="1"/>
            <a:r>
              <a:rPr lang="en-GB" i="1" dirty="0" smtClean="0"/>
              <a:t>Advertising. </a:t>
            </a:r>
            <a:endParaRPr lang="en-GB" i="1" dirty="0" smtClean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8635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r>
              <a:rPr lang="en-GB" dirty="0" smtClean="0"/>
              <a:t>Content outline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7467600" cy="5026152"/>
          </a:xfrm>
        </p:spPr>
        <p:txBody>
          <a:bodyPr>
            <a:normAutofit/>
          </a:bodyPr>
          <a:lstStyle/>
          <a:p>
            <a:r>
              <a:rPr lang="en-GB" sz="2800" dirty="0" smtClean="0">
                <a:solidFill>
                  <a:schemeClr val="bg1">
                    <a:lumMod val="65000"/>
                  </a:schemeClr>
                </a:solidFill>
              </a:rPr>
              <a:t>What is “mobile web”? </a:t>
            </a:r>
          </a:p>
          <a:p>
            <a:r>
              <a:rPr lang="en-GB" sz="2800" dirty="0" smtClean="0">
                <a:solidFill>
                  <a:schemeClr val="bg1">
                    <a:lumMod val="65000"/>
                  </a:schemeClr>
                </a:solidFill>
              </a:rPr>
              <a:t>Why develop “mobile web”?</a:t>
            </a:r>
          </a:p>
          <a:p>
            <a:r>
              <a:rPr lang="en-GB" sz="2800" dirty="0" smtClean="0"/>
              <a:t>HTML and XHTML</a:t>
            </a:r>
          </a:p>
          <a:p>
            <a:r>
              <a:rPr lang="en-GB" sz="2800" dirty="0">
                <a:solidFill>
                  <a:schemeClr val="bg1">
                    <a:lumMod val="65000"/>
                  </a:schemeClr>
                </a:solidFill>
              </a:rPr>
              <a:t>Development environment </a:t>
            </a:r>
            <a:r>
              <a:rPr lang="en-GB" sz="2800" dirty="0" smtClean="0">
                <a:solidFill>
                  <a:schemeClr val="bg1">
                    <a:lumMod val="65000"/>
                  </a:schemeClr>
                </a:solidFill>
              </a:rPr>
              <a:t>set-up</a:t>
            </a:r>
          </a:p>
          <a:p>
            <a:r>
              <a:rPr lang="en-GB" sz="2800" dirty="0">
                <a:solidFill>
                  <a:schemeClr val="bg1">
                    <a:lumMod val="65000"/>
                  </a:schemeClr>
                </a:solidFill>
              </a:rPr>
              <a:t>Syntax of mobile web</a:t>
            </a:r>
            <a:endParaRPr lang="en-GB" sz="280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GB" sz="2800" dirty="0" smtClean="0">
                <a:solidFill>
                  <a:schemeClr val="bg1">
                    <a:lumMod val="65000"/>
                  </a:schemeClr>
                </a:solidFill>
              </a:rPr>
              <a:t>Summary </a:t>
            </a:r>
          </a:p>
          <a:p>
            <a:r>
              <a:rPr lang="en-GB" sz="2800" dirty="0">
                <a:solidFill>
                  <a:schemeClr val="bg1">
                    <a:lumMod val="65000"/>
                  </a:schemeClr>
                </a:solidFill>
              </a:rPr>
              <a:t>N</a:t>
            </a:r>
            <a:r>
              <a:rPr lang="en-GB" sz="2800" dirty="0" smtClean="0">
                <a:solidFill>
                  <a:schemeClr val="bg1">
                    <a:lumMod val="65000"/>
                  </a:schemeClr>
                </a:solidFill>
              </a:rPr>
              <a:t>ext lecture</a:t>
            </a:r>
          </a:p>
          <a:p>
            <a:r>
              <a:rPr lang="en-GB" sz="2800" dirty="0" smtClean="0">
                <a:solidFill>
                  <a:schemeClr val="bg1">
                    <a:lumMod val="65000"/>
                  </a:schemeClr>
                </a:solidFill>
              </a:rPr>
              <a:t>Further readings </a:t>
            </a:r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2F12023-7EBF-40F1-99A9-FDE4DC29F7C9}" type="datetime1">
              <a:rPr lang="en-US" smtClean="0"/>
              <a:pPr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Queen's University Belfast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954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>
            <a:normAutofit/>
          </a:bodyPr>
          <a:lstStyle/>
          <a:p>
            <a:r>
              <a:rPr lang="en-GB" dirty="0" smtClean="0"/>
              <a:t>HTML and XHTML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E2A1ACD-EF5C-4F52-B21F-0C992F5C159E}" type="datetime1">
              <a:rPr lang="en-US" smtClean="0"/>
              <a:pPr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Queen's University Belfast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524000"/>
            <a:ext cx="7848600" cy="4724400"/>
          </a:xfrm>
        </p:spPr>
        <p:txBody>
          <a:bodyPr>
            <a:normAutofit/>
          </a:bodyPr>
          <a:lstStyle/>
          <a:p>
            <a:r>
              <a:rPr lang="en-GB" dirty="0" smtClean="0"/>
              <a:t>HTML (</a:t>
            </a:r>
            <a:r>
              <a:rPr lang="en-GB" dirty="0" err="1" smtClean="0"/>
              <a:t>HyperText</a:t>
            </a:r>
            <a:r>
              <a:rPr lang="en-GB" dirty="0" smtClean="0"/>
              <a:t> </a:t>
            </a:r>
            <a:r>
              <a:rPr lang="en-GB" dirty="0" err="1" smtClean="0"/>
              <a:t>Markup</a:t>
            </a:r>
            <a:r>
              <a:rPr lang="en-GB" dirty="0" smtClean="0"/>
              <a:t> Language</a:t>
            </a:r>
            <a:r>
              <a:rPr lang="en-GB" dirty="0" smtClean="0"/>
              <a:t>): </a:t>
            </a:r>
            <a:endParaRPr lang="en-GB" dirty="0" smtClean="0"/>
          </a:p>
          <a:p>
            <a:pPr lvl="1"/>
            <a:r>
              <a:rPr lang="en-GB" dirty="0" smtClean="0"/>
              <a:t>A well-known mobile </a:t>
            </a:r>
            <a:r>
              <a:rPr lang="en-GB" dirty="0" err="1" smtClean="0"/>
              <a:t>markup</a:t>
            </a:r>
            <a:r>
              <a:rPr lang="en-GB" dirty="0" smtClean="0"/>
              <a:t> </a:t>
            </a:r>
            <a:r>
              <a:rPr lang="en-GB" dirty="0" smtClean="0"/>
              <a:t>language;</a:t>
            </a:r>
            <a:endParaRPr lang="en-GB" dirty="0" smtClean="0"/>
          </a:p>
          <a:p>
            <a:pPr lvl="1"/>
            <a:r>
              <a:rPr lang="en-GB" dirty="0" smtClean="0"/>
              <a:t>Display </a:t>
            </a:r>
            <a:r>
              <a:rPr lang="en-GB" dirty="0" smtClean="0"/>
              <a:t>data; </a:t>
            </a:r>
            <a:endParaRPr lang="en-GB" dirty="0" smtClean="0"/>
          </a:p>
          <a:p>
            <a:pPr lvl="1"/>
            <a:r>
              <a:rPr lang="en-GB" dirty="0" smtClean="0"/>
              <a:t>May not be appropriate for mobile devices due to  resolution, storage, and bandwidth </a:t>
            </a:r>
            <a:r>
              <a:rPr lang="en-GB" dirty="0" smtClean="0"/>
              <a:t>limit.</a:t>
            </a:r>
            <a:endParaRPr lang="en-GB" dirty="0" smtClean="0"/>
          </a:p>
          <a:p>
            <a:r>
              <a:rPr lang="en-GB" dirty="0" smtClean="0"/>
              <a:t>XHTML (Extensible HTML</a:t>
            </a:r>
            <a:r>
              <a:rPr lang="en-GB" dirty="0" smtClean="0"/>
              <a:t>):</a:t>
            </a:r>
            <a:endParaRPr lang="en-GB" dirty="0" smtClean="0"/>
          </a:p>
          <a:p>
            <a:pPr lvl="1"/>
            <a:r>
              <a:rPr lang="en-GB" dirty="0" smtClean="0"/>
              <a:t>Combines the tag set of HTML with XML (extensible </a:t>
            </a:r>
            <a:r>
              <a:rPr lang="en-GB" dirty="0" err="1" smtClean="0"/>
              <a:t>markup</a:t>
            </a:r>
            <a:r>
              <a:rPr lang="en-GB" dirty="0" smtClean="0"/>
              <a:t> language – transport and store data</a:t>
            </a:r>
            <a:r>
              <a:rPr lang="en-GB" dirty="0" smtClean="0"/>
              <a:t>);</a:t>
            </a:r>
            <a:endParaRPr lang="en-GB" dirty="0" smtClean="0"/>
          </a:p>
          <a:p>
            <a:pPr lvl="1"/>
            <a:r>
              <a:rPr lang="en-GB" dirty="0" smtClean="0"/>
              <a:t>Best </a:t>
            </a:r>
            <a:r>
              <a:rPr lang="en-GB" dirty="0" err="1" smtClean="0"/>
              <a:t>markup</a:t>
            </a:r>
            <a:r>
              <a:rPr lang="en-GB" dirty="0" smtClean="0"/>
              <a:t> choice for HTML-capable mobile </a:t>
            </a:r>
            <a:r>
              <a:rPr lang="en-GB" dirty="0" smtClean="0"/>
              <a:t>browsers. </a:t>
            </a:r>
            <a:endParaRPr lang="en-GB" dirty="0" smtClean="0"/>
          </a:p>
          <a:p>
            <a:pPr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762000" y="5925671"/>
            <a:ext cx="693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A </a:t>
            </a:r>
            <a:r>
              <a:rPr lang="en-GB" dirty="0" err="1" smtClean="0">
                <a:solidFill>
                  <a:srgbClr val="FF0000"/>
                </a:solidFill>
              </a:rPr>
              <a:t>markup</a:t>
            </a:r>
            <a:r>
              <a:rPr lang="en-GB" dirty="0" smtClean="0">
                <a:solidFill>
                  <a:srgbClr val="FF0000"/>
                </a:solidFill>
              </a:rPr>
              <a:t> language – a system for annotating a document in a way that is syntactically distinguishable from the text.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8635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8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3A3DD906CABAE45BA73E73040E0FA80" ma:contentTypeVersion="0" ma:contentTypeDescription="Create a new document." ma:contentTypeScope="" ma:versionID="5b44c3d68669ff4b3ab319f4dd1c13f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5AB1B99-C809-41B7-8717-354898C75E66}"/>
</file>

<file path=customXml/itemProps2.xml><?xml version="1.0" encoding="utf-8"?>
<ds:datastoreItem xmlns:ds="http://schemas.openxmlformats.org/officeDocument/2006/customXml" ds:itemID="{46D49FDD-8919-466D-818C-F64BB3850ABE}"/>
</file>

<file path=customXml/itemProps3.xml><?xml version="1.0" encoding="utf-8"?>
<ds:datastoreItem xmlns:ds="http://schemas.openxmlformats.org/officeDocument/2006/customXml" ds:itemID="{3EA4103C-5142-437F-9556-7C392AF81F5E}"/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4147</TotalTime>
  <Words>1825</Words>
  <Application>Microsoft Office PowerPoint</Application>
  <PresentationFormat>On-screen Show (4:3)</PresentationFormat>
  <Paragraphs>381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Calibri</vt:lpstr>
      <vt:lpstr>Century Schoolbook</vt:lpstr>
      <vt:lpstr>Wingdings</vt:lpstr>
      <vt:lpstr>Wingdings 2</vt:lpstr>
      <vt:lpstr>Oriel</vt:lpstr>
      <vt:lpstr>Web and mobile app development – csc3054/7054</vt:lpstr>
      <vt:lpstr>Learning outcomes </vt:lpstr>
      <vt:lpstr>                         Reference</vt:lpstr>
      <vt:lpstr>Content outline</vt:lpstr>
      <vt:lpstr>What is “Mobile web”?</vt:lpstr>
      <vt:lpstr>Content outline</vt:lpstr>
      <vt:lpstr>Why develop “Mobile web”?</vt:lpstr>
      <vt:lpstr>Content outline</vt:lpstr>
      <vt:lpstr>HTML and XHTML</vt:lpstr>
      <vt:lpstr>Content outline</vt:lpstr>
      <vt:lpstr>Development environment set-up</vt:lpstr>
      <vt:lpstr>Mime </vt:lpstr>
      <vt:lpstr>Content outline</vt:lpstr>
      <vt:lpstr>Syntax of mobile web</vt:lpstr>
      <vt:lpstr>HTML 5</vt:lpstr>
      <vt:lpstr>HTML 5</vt:lpstr>
      <vt:lpstr>XHTML-MP</vt:lpstr>
      <vt:lpstr>A simple HTML5 document</vt:lpstr>
      <vt:lpstr>Annotation </vt:lpstr>
      <vt:lpstr>Example code </vt:lpstr>
      <vt:lpstr>Explanation to some lines of code </vt:lpstr>
      <vt:lpstr>More features in xhtml-mp</vt:lpstr>
      <vt:lpstr>More features in xhtml-mp</vt:lpstr>
      <vt:lpstr>Example </vt:lpstr>
      <vt:lpstr>html code – explain please </vt:lpstr>
      <vt:lpstr>Homework – associating the table with its HTML code</vt:lpstr>
      <vt:lpstr>Table </vt:lpstr>
      <vt:lpstr>HTML code </vt:lpstr>
      <vt:lpstr>HTML code </vt:lpstr>
      <vt:lpstr>Content outline</vt:lpstr>
      <vt:lpstr>Summary</vt:lpstr>
      <vt:lpstr>Content outline</vt:lpstr>
      <vt:lpstr>next lecture </vt:lpstr>
      <vt:lpstr>Content outline</vt:lpstr>
      <vt:lpstr>Further readings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and mobile app development – csc7054</dc:title>
  <dc:creator>Huiyu Zhou (Joe)</dc:creator>
  <cp:lastModifiedBy>Dr Huiyu Zhou</cp:lastModifiedBy>
  <cp:revision>457</cp:revision>
  <dcterms:created xsi:type="dcterms:W3CDTF">2006-08-16T00:00:00Z</dcterms:created>
  <dcterms:modified xsi:type="dcterms:W3CDTF">2016-04-11T09:03:50Z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0x01010033A3DD906CABAE45BA73E73040E0FA80</vt:lpwstr>
  </property>
</Properties>
</file>