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1"/>
  </p:notesMasterIdLst>
  <p:sldIdLst>
    <p:sldId id="256" r:id="rId2"/>
    <p:sldId id="377" r:id="rId3"/>
    <p:sldId id="379" r:id="rId4"/>
    <p:sldId id="257" r:id="rId5"/>
    <p:sldId id="349" r:id="rId6"/>
    <p:sldId id="368" r:id="rId7"/>
    <p:sldId id="366" r:id="rId8"/>
    <p:sldId id="369" r:id="rId9"/>
    <p:sldId id="365" r:id="rId10"/>
    <p:sldId id="370" r:id="rId11"/>
    <p:sldId id="367" r:id="rId12"/>
    <p:sldId id="371" r:id="rId13"/>
    <p:sldId id="350" r:id="rId14"/>
    <p:sldId id="329" r:id="rId15"/>
    <p:sldId id="352" r:id="rId16"/>
    <p:sldId id="331" r:id="rId17"/>
    <p:sldId id="335" r:id="rId18"/>
    <p:sldId id="353" r:id="rId19"/>
    <p:sldId id="354" r:id="rId20"/>
    <p:sldId id="355" r:id="rId21"/>
    <p:sldId id="356" r:id="rId22"/>
    <p:sldId id="372" r:id="rId23"/>
    <p:sldId id="347" r:id="rId24"/>
    <p:sldId id="373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78" r:id="rId33"/>
    <p:sldId id="345" r:id="rId34"/>
    <p:sldId id="374" r:id="rId35"/>
    <p:sldId id="364" r:id="rId36"/>
    <p:sldId id="375" r:id="rId37"/>
    <p:sldId id="293" r:id="rId38"/>
    <p:sldId id="376" r:id="rId39"/>
    <p:sldId id="28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71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62387-01E7-4A7A-94A7-4B446D99DC59}" type="datetimeFigureOut">
              <a:rPr lang="en-GB" smtClean="0"/>
              <a:pPr/>
              <a:t>17/04/2016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AF89C-88CD-4998-A4CC-F949010097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F57993-8954-4B9C-8665-9EB5D5570096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A082-292A-44FA-83B6-9D9193CD07C3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150E-0347-4105-9A2E-0C851D9EC635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191BDD-84E2-455E-AA40-7E652D3F5ECA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113987-381B-4C4C-AB6B-75A4CBAAD0FC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CFF-50E6-4124-989E-BAD4A10DD0F9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6FEF-35FE-4453-97AE-C27A518EFAD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5DA5D6-09D7-4AA4-95CB-ACB96668D718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D027-9403-43D1-891B-15D234250AAA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977721-5C45-480D-B9C3-A1BA9922C23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3CE342-F9FC-49B8-8BDF-9BB163E2BE3F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B241C2-2AC2-455A-8B46-35F4BF8889D9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" TargetMode="External"/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zag.com/phpT/index.ph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hptester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Web and mobile app development – csc3054/7054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86400"/>
            <a:ext cx="6019800" cy="88852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9.2 PHP and its basics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03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9499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r>
              <a:rPr lang="en-GB" sz="2800" dirty="0" smtClean="0"/>
              <a:t>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about PHP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What can PHP do?</a:t>
            </a:r>
          </a:p>
          <a:p>
            <a:r>
              <a:rPr lang="en-GB" sz="2800" dirty="0" smtClean="0"/>
              <a:t>Why PHP?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Set-up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Syntax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Why PHP?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924800" cy="5029200"/>
          </a:xfrm>
        </p:spPr>
        <p:txBody>
          <a:bodyPr>
            <a:normAutofit/>
          </a:bodyPr>
          <a:lstStyle/>
          <a:p>
            <a:r>
              <a:rPr lang="en-GB" sz="2800" dirty="0"/>
              <a:t>PHP runs on different platforms (Windows, Linux, Unix, Mac OS X, etc</a:t>
            </a:r>
            <a:r>
              <a:rPr lang="en-GB" sz="2800" dirty="0" smtClean="0"/>
              <a:t>.).</a:t>
            </a:r>
            <a:endParaRPr lang="en-GB" sz="2800" dirty="0"/>
          </a:p>
          <a:p>
            <a:r>
              <a:rPr lang="en-GB" sz="2800" dirty="0"/>
              <a:t>PHP is compatible with almost all servers used today (Apache, IIS, etc</a:t>
            </a:r>
            <a:r>
              <a:rPr lang="en-GB" sz="2800" dirty="0" smtClean="0"/>
              <a:t>.).</a:t>
            </a:r>
            <a:endParaRPr lang="en-GB" sz="2800" dirty="0"/>
          </a:p>
          <a:p>
            <a:r>
              <a:rPr lang="en-GB" sz="2800" dirty="0"/>
              <a:t>PHP has support for a wide range of </a:t>
            </a:r>
            <a:r>
              <a:rPr lang="en-GB" sz="2800" dirty="0" smtClean="0"/>
              <a:t>databases.</a:t>
            </a:r>
            <a:endParaRPr lang="en-GB" sz="2800" dirty="0"/>
          </a:p>
          <a:p>
            <a:r>
              <a:rPr lang="en-GB" sz="2800" dirty="0"/>
              <a:t>PHP is free. Download it from the official PHP resource: </a:t>
            </a:r>
            <a:r>
              <a:rPr lang="en-GB" sz="2800" dirty="0" smtClean="0">
                <a:hlinkClick r:id="rId2"/>
              </a:rPr>
              <a:t>www.php.net</a:t>
            </a:r>
            <a:r>
              <a:rPr lang="en-GB" sz="2800" dirty="0" smtClean="0"/>
              <a:t>.</a:t>
            </a:r>
            <a:endParaRPr lang="en-GB" sz="2800" dirty="0"/>
          </a:p>
          <a:p>
            <a:r>
              <a:rPr lang="en-GB" sz="2800" dirty="0"/>
              <a:t>PHP is easy to learn and runs efficiently on the server </a:t>
            </a:r>
            <a:r>
              <a:rPr lang="en-GB" sz="2800" dirty="0" smtClean="0"/>
              <a:t>side.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61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9499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Introduction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about PHP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What can PHP do?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Why PHP?</a:t>
            </a:r>
          </a:p>
          <a:p>
            <a:r>
              <a:rPr lang="en-GB" sz="2800" dirty="0" smtClean="0"/>
              <a:t>Set-up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Syntax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Set-up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7924800" cy="5105400"/>
          </a:xfrm>
        </p:spPr>
        <p:txBody>
          <a:bodyPr>
            <a:normAutofit/>
          </a:bodyPr>
          <a:lstStyle/>
          <a:p>
            <a:pPr lvl="0"/>
            <a:r>
              <a:rPr lang="en-GB" sz="2800" dirty="0"/>
              <a:t>To begin working with PHP </a:t>
            </a:r>
            <a:r>
              <a:rPr lang="en-GB" sz="2800" dirty="0" smtClean="0"/>
              <a:t>one </a:t>
            </a:r>
            <a:r>
              <a:rPr lang="en-GB" sz="2800" dirty="0"/>
              <a:t>must first have access to either of the following</a:t>
            </a:r>
            <a:r>
              <a:rPr lang="en-GB" sz="2800" dirty="0" smtClean="0"/>
              <a:t>:</a:t>
            </a:r>
          </a:p>
          <a:p>
            <a:pPr lvl="1"/>
            <a:r>
              <a:rPr lang="en-GB" sz="2400" dirty="0"/>
              <a:t>A web hosting account that supports the use of PHP web pages and grants </a:t>
            </a:r>
            <a:r>
              <a:rPr lang="en-GB" sz="2400" dirty="0" smtClean="0"/>
              <a:t>an </a:t>
            </a:r>
            <a:r>
              <a:rPr lang="en-GB" sz="2400" dirty="0"/>
              <a:t>access to MySQL </a:t>
            </a:r>
            <a:r>
              <a:rPr lang="en-GB" sz="2400" dirty="0" smtClean="0"/>
              <a:t>databases.</a:t>
            </a:r>
            <a:endParaRPr lang="en-GB" sz="2400" dirty="0"/>
          </a:p>
          <a:p>
            <a:pPr lvl="1"/>
            <a:r>
              <a:rPr lang="en-GB" sz="2400" dirty="0"/>
              <a:t>Have PHP and MySQL installed on </a:t>
            </a:r>
            <a:r>
              <a:rPr lang="en-GB" sz="2400" dirty="0" smtClean="0"/>
              <a:t>a computer. 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17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Syntax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7924800" cy="4876800"/>
          </a:xfrm>
        </p:spPr>
        <p:txBody>
          <a:bodyPr>
            <a:normAutofit/>
          </a:bodyPr>
          <a:lstStyle/>
          <a:p>
            <a:pPr lvl="0"/>
            <a:r>
              <a:rPr lang="en-GB" sz="2800" dirty="0" smtClean="0"/>
              <a:t>All </a:t>
            </a:r>
            <a:r>
              <a:rPr lang="en-GB" sz="2800" dirty="0"/>
              <a:t>PHP code is contained with a </a:t>
            </a:r>
            <a:r>
              <a:rPr lang="en-GB" sz="2800" dirty="0" smtClean="0"/>
              <a:t>tag.</a:t>
            </a:r>
          </a:p>
          <a:p>
            <a:pPr lvl="0"/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GB" sz="2800" dirty="0" smtClean="0"/>
              <a:t>PHP files have a</a:t>
            </a:r>
            <a:r>
              <a:rPr lang="en-GB" sz="2800" dirty="0"/>
              <a:t> </a:t>
            </a:r>
            <a:r>
              <a:rPr lang="en-GB" sz="2800" i="1" dirty="0"/>
              <a:t>.</a:t>
            </a:r>
            <a:r>
              <a:rPr lang="en-GB" sz="2800" i="1" dirty="0" err="1"/>
              <a:t>php</a:t>
            </a:r>
            <a:r>
              <a:rPr lang="en-GB" sz="2800" dirty="0"/>
              <a:t> extension, instead of the standard </a:t>
            </a:r>
            <a:r>
              <a:rPr lang="en-GB" sz="2800" i="1" dirty="0"/>
              <a:t>.html</a:t>
            </a:r>
            <a:r>
              <a:rPr lang="en-GB" sz="2800" dirty="0"/>
              <a:t> extension.</a:t>
            </a:r>
            <a:endParaRPr lang="en-US" sz="28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38200" y="2362200"/>
            <a:ext cx="67056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rgbClr val="0070C0"/>
                </a:solidFill>
                <a:latin typeface="Century Schoolbook" pitchFamily="18" charset="0"/>
              </a:rPr>
              <a:t>&lt;?</a:t>
            </a:r>
            <a:r>
              <a:rPr lang="en-GB" sz="2000" b="1" dirty="0" err="1">
                <a:solidFill>
                  <a:srgbClr val="0070C0"/>
                </a:solidFill>
                <a:latin typeface="Century Schoolbook" pitchFamily="18" charset="0"/>
              </a:rPr>
              <a:t>php</a:t>
            </a:r>
            <a:r>
              <a:rPr lang="en-GB" sz="2000" b="1" dirty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endParaRPr lang="en-GB" sz="2000" b="1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b="1" dirty="0" smtClean="0">
                <a:solidFill>
                  <a:srgbClr val="0070C0"/>
                </a:solidFill>
                <a:latin typeface="Century Schoolbook" pitchFamily="18" charset="0"/>
              </a:rPr>
              <a:t>?&gt;</a:t>
            </a:r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 </a:t>
            </a: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or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the shorthand PHP tag that requires shorthand support to be enabled on your server...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b="1" dirty="0" smtClean="0">
                <a:solidFill>
                  <a:srgbClr val="0070C0"/>
                </a:solidFill>
                <a:latin typeface="Century Schoolbook" pitchFamily="18" charset="0"/>
              </a:rPr>
              <a:t>&lt;? </a:t>
            </a:r>
          </a:p>
          <a:p>
            <a:r>
              <a:rPr lang="en-GB" sz="2000" b="1" dirty="0" smtClean="0">
                <a:solidFill>
                  <a:srgbClr val="0070C0"/>
                </a:solidFill>
                <a:latin typeface="Century Schoolbook" pitchFamily="18" charset="0"/>
              </a:rPr>
              <a:t>?&gt;</a:t>
            </a:r>
            <a:endParaRPr lang="en-GB" sz="2000" dirty="0">
              <a:solidFill>
                <a:srgbClr val="0070C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3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Comparison between PHP and HTML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7924800" cy="5181600"/>
          </a:xfrm>
        </p:spPr>
        <p:txBody>
          <a:bodyPr>
            <a:normAutofit/>
          </a:bodyPr>
          <a:lstStyle/>
          <a:p>
            <a:pPr lvl="0"/>
            <a:r>
              <a:rPr lang="en-GB" sz="2800" dirty="0" smtClean="0"/>
              <a:t>PHP and HTML – an example: </a:t>
            </a:r>
          </a:p>
          <a:p>
            <a:pPr lvl="0"/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Display 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16859" y="1981200"/>
            <a:ext cx="35814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FF0000"/>
                </a:solidFill>
                <a:latin typeface="Century Schoolbook" pitchFamily="18" charset="0"/>
              </a:rPr>
              <a:t>&lt;html&gt; </a:t>
            </a:r>
            <a:endParaRPr lang="en-GB" sz="2000" dirty="0" smtClean="0">
              <a:solidFill>
                <a:srgbClr val="FF000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FF0000"/>
                </a:solidFill>
                <a:latin typeface="Century Schoolbook" pitchFamily="18" charset="0"/>
              </a:rPr>
              <a:t>&lt;</a:t>
            </a:r>
            <a:r>
              <a:rPr lang="en-GB" sz="2000" dirty="0">
                <a:solidFill>
                  <a:srgbClr val="FF0000"/>
                </a:solidFill>
                <a:latin typeface="Century Schoolbook" pitchFamily="18" charset="0"/>
              </a:rPr>
              <a:t>head&gt; </a:t>
            </a:r>
            <a:endParaRPr lang="en-GB" sz="2000" dirty="0" smtClean="0">
              <a:solidFill>
                <a:srgbClr val="FF000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FF0000"/>
                </a:solidFill>
                <a:latin typeface="Century Schoolbook" pitchFamily="18" charset="0"/>
              </a:rPr>
              <a:t>&lt;</a:t>
            </a:r>
            <a:r>
              <a:rPr lang="en-GB" sz="2000" dirty="0">
                <a:solidFill>
                  <a:srgbClr val="FF0000"/>
                </a:solidFill>
                <a:latin typeface="Century Schoolbook" pitchFamily="18" charset="0"/>
              </a:rPr>
              <a:t>title&gt;My First PHP Page&lt;/title&gt; </a:t>
            </a:r>
            <a:endParaRPr lang="en-GB" sz="2000" dirty="0" smtClean="0">
              <a:solidFill>
                <a:srgbClr val="FF000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FF0000"/>
                </a:solidFill>
                <a:latin typeface="Century Schoolbook" pitchFamily="18" charset="0"/>
              </a:rPr>
              <a:t>&lt;/</a:t>
            </a:r>
            <a:r>
              <a:rPr lang="en-GB" sz="2000" dirty="0">
                <a:solidFill>
                  <a:srgbClr val="FF0000"/>
                </a:solidFill>
                <a:latin typeface="Century Schoolbook" pitchFamily="18" charset="0"/>
              </a:rPr>
              <a:t>head&gt; </a:t>
            </a:r>
            <a:endParaRPr lang="en-GB" sz="2000" dirty="0" smtClean="0">
              <a:solidFill>
                <a:srgbClr val="FF000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FF0000"/>
                </a:solidFill>
                <a:latin typeface="Century Schoolbook" pitchFamily="18" charset="0"/>
              </a:rPr>
              <a:t>&lt;</a:t>
            </a:r>
            <a:r>
              <a:rPr lang="en-GB" sz="2000" dirty="0">
                <a:solidFill>
                  <a:srgbClr val="FF0000"/>
                </a:solidFill>
                <a:latin typeface="Century Schoolbook" pitchFamily="18" charset="0"/>
              </a:rPr>
              <a:t>body&gt;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&lt;?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php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echo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"Hello World!";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?&gt; </a:t>
            </a:r>
          </a:p>
          <a:p>
            <a:r>
              <a:rPr lang="en-GB" sz="2000" dirty="0" smtClean="0">
                <a:solidFill>
                  <a:srgbClr val="FF0000"/>
                </a:solidFill>
                <a:latin typeface="Century Schoolbook" pitchFamily="18" charset="0"/>
              </a:rPr>
              <a:t>&lt;/</a:t>
            </a:r>
            <a:r>
              <a:rPr lang="en-GB" sz="2000" dirty="0">
                <a:solidFill>
                  <a:srgbClr val="FF0000"/>
                </a:solidFill>
                <a:latin typeface="Century Schoolbook" pitchFamily="18" charset="0"/>
              </a:rPr>
              <a:t>body&gt; </a:t>
            </a:r>
            <a:endParaRPr lang="en-GB" sz="2000" dirty="0" smtClean="0">
              <a:solidFill>
                <a:srgbClr val="FF000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FF0000"/>
                </a:solidFill>
                <a:latin typeface="Century Schoolbook" pitchFamily="18" charset="0"/>
              </a:rPr>
              <a:t>&lt;/</a:t>
            </a:r>
            <a:r>
              <a:rPr lang="en-GB" sz="2000" dirty="0">
                <a:solidFill>
                  <a:srgbClr val="FF0000"/>
                </a:solidFill>
                <a:latin typeface="Century Schoolbook" pitchFamily="18" charset="0"/>
              </a:rPr>
              <a:t>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863048" y="5791200"/>
            <a:ext cx="6528352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Hello World!</a:t>
            </a:r>
            <a:endParaRPr lang="en-GB" sz="2000" dirty="0">
              <a:solidFill>
                <a:srgbClr val="0070C0"/>
              </a:solidFill>
              <a:latin typeface="Century Schoolbook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4800" y="1981200"/>
            <a:ext cx="35814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Century Schoolbook" pitchFamily="18" charset="0"/>
              </a:rPr>
              <a:t>&lt;html&gt; </a:t>
            </a:r>
            <a:endParaRPr lang="en-GB" sz="2000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entury Schoolbook" pitchFamily="18" charset="0"/>
              </a:rPr>
              <a:t>&lt;</a:t>
            </a:r>
            <a:r>
              <a:rPr lang="en-GB" sz="2000" dirty="0">
                <a:solidFill>
                  <a:schemeClr val="tx1"/>
                </a:solidFill>
                <a:latin typeface="Century Schoolbook" pitchFamily="18" charset="0"/>
              </a:rPr>
              <a:t>head&gt; </a:t>
            </a:r>
            <a:endParaRPr lang="en-GB" sz="2000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entury Schoolbook" pitchFamily="18" charset="0"/>
              </a:rPr>
              <a:t>&lt;</a:t>
            </a:r>
            <a:r>
              <a:rPr lang="en-GB" sz="2000" dirty="0">
                <a:solidFill>
                  <a:schemeClr val="tx1"/>
                </a:solidFill>
                <a:latin typeface="Century Schoolbook" pitchFamily="18" charset="0"/>
              </a:rPr>
              <a:t>title&gt;My First PHP Page&lt;/title&gt; </a:t>
            </a:r>
            <a:endParaRPr lang="en-GB" sz="2000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entury Schoolbook" pitchFamily="18" charset="0"/>
              </a:rPr>
              <a:t>&lt;/</a:t>
            </a:r>
            <a:r>
              <a:rPr lang="en-GB" sz="2000" dirty="0">
                <a:solidFill>
                  <a:schemeClr val="tx1"/>
                </a:solidFill>
                <a:latin typeface="Century Schoolbook" pitchFamily="18" charset="0"/>
              </a:rPr>
              <a:t>head&gt; </a:t>
            </a:r>
            <a:endParaRPr lang="en-GB" sz="2000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entury Schoolbook" pitchFamily="18" charset="0"/>
              </a:rPr>
              <a:t>&lt;</a:t>
            </a:r>
            <a:r>
              <a:rPr lang="en-GB" sz="2000" dirty="0">
                <a:solidFill>
                  <a:schemeClr val="tx1"/>
                </a:solidFill>
                <a:latin typeface="Century Schoolbook" pitchFamily="18" charset="0"/>
              </a:rPr>
              <a:t>body&gt; </a:t>
            </a:r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&lt;p&gt;</a:t>
            </a: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"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Hello World</a:t>
            </a:r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!“. &lt;/p&gt; 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entury Schoolbook" pitchFamily="18" charset="0"/>
              </a:rPr>
              <a:t>&lt;/</a:t>
            </a:r>
            <a:r>
              <a:rPr lang="en-GB" sz="2000" dirty="0">
                <a:solidFill>
                  <a:schemeClr val="tx1"/>
                </a:solidFill>
                <a:latin typeface="Century Schoolbook" pitchFamily="18" charset="0"/>
              </a:rPr>
              <a:t>body&gt; </a:t>
            </a:r>
            <a:endParaRPr lang="en-GB" sz="2000" dirty="0" smtClean="0">
              <a:solidFill>
                <a:schemeClr val="tx1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entury Schoolbook" pitchFamily="18" charset="0"/>
              </a:rPr>
              <a:t>&lt;/</a:t>
            </a:r>
            <a:r>
              <a:rPr lang="en-GB" sz="2000" dirty="0">
                <a:solidFill>
                  <a:schemeClr val="tx1"/>
                </a:solidFill>
                <a:latin typeface="Century Schoolbook" pitchFamily="18" charset="0"/>
              </a:rPr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91657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Variable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7924800" cy="5105400"/>
          </a:xfrm>
        </p:spPr>
        <p:txBody>
          <a:bodyPr>
            <a:normAutofit/>
          </a:bodyPr>
          <a:lstStyle/>
          <a:p>
            <a:r>
              <a:rPr lang="en-GB" sz="2800" dirty="0"/>
              <a:t>A variable is a means of storing a value, such as </a:t>
            </a:r>
            <a:r>
              <a:rPr lang="en-GB" sz="2800" dirty="0" smtClean="0"/>
              <a:t>a text </a:t>
            </a:r>
            <a:r>
              <a:rPr lang="en-GB" sz="2800" dirty="0"/>
              <a:t>string </a:t>
            </a:r>
            <a:r>
              <a:rPr lang="en-GB" sz="2800" dirty="0" smtClean="0"/>
              <a:t>or an </a:t>
            </a:r>
            <a:r>
              <a:rPr lang="en-GB" sz="2800" dirty="0"/>
              <a:t>integer </a:t>
            </a:r>
            <a:r>
              <a:rPr lang="en-GB" sz="2800" dirty="0" smtClean="0"/>
              <a:t>value. </a:t>
            </a:r>
          </a:p>
          <a:p>
            <a:r>
              <a:rPr lang="en-GB" sz="2800" dirty="0" smtClean="0"/>
              <a:t>In PHP, we </a:t>
            </a:r>
            <a:r>
              <a:rPr lang="en-GB" sz="2800" dirty="0"/>
              <a:t>define a variable with the following form</a:t>
            </a:r>
            <a:r>
              <a:rPr lang="en-GB" sz="2800" dirty="0" smtClean="0"/>
              <a:t>: $</a:t>
            </a:r>
            <a:r>
              <a:rPr lang="en-GB" sz="2800" dirty="0" err="1"/>
              <a:t>variable_name</a:t>
            </a:r>
            <a:r>
              <a:rPr lang="en-GB" sz="2800" dirty="0"/>
              <a:t> = </a:t>
            </a:r>
            <a:r>
              <a:rPr lang="en-GB" sz="2800" dirty="0" smtClean="0"/>
              <a:t>Value.</a:t>
            </a:r>
          </a:p>
          <a:p>
            <a:r>
              <a:rPr lang="en-GB" sz="2800" dirty="0" smtClean="0"/>
              <a:t>PHP code: 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09600" y="3810000"/>
            <a:ext cx="70866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&lt;?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php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$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hello = "Hello World!";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$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a_number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= 4;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$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anotherNumber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= 8;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?&gt;</a:t>
            </a:r>
            <a:endParaRPr lang="en-GB" sz="2000" dirty="0">
              <a:solidFill>
                <a:srgbClr val="0070C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7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Echo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7924800" cy="54102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</a:t>
            </a:r>
            <a:r>
              <a:rPr lang="en-GB" sz="2800" dirty="0"/>
              <a:t>he PHP command </a:t>
            </a:r>
            <a:r>
              <a:rPr lang="en-GB" sz="2800" i="1" dirty="0"/>
              <a:t>echo</a:t>
            </a:r>
            <a:r>
              <a:rPr lang="en-GB" sz="2800" dirty="0"/>
              <a:t> is a means of outputting text to the web browser. </a:t>
            </a:r>
            <a:endParaRPr lang="en-GB" sz="2800" dirty="0" smtClean="0"/>
          </a:p>
          <a:p>
            <a:r>
              <a:rPr lang="en-GB" sz="2800" dirty="0" smtClean="0"/>
              <a:t>PHP code: </a:t>
            </a:r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Display: </a:t>
            </a:r>
            <a:endParaRPr lang="en-GB" sz="2800" dirty="0"/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62000" y="2819400"/>
            <a:ext cx="6781800" cy="2133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&lt;?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php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$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myString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= "Hello!";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echo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$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myString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echo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"&lt;h5&gt;I love using PHP!&lt;/h5&gt;";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?&gt;</a:t>
            </a:r>
            <a:endParaRPr lang="en-GB" sz="2000" dirty="0">
              <a:solidFill>
                <a:srgbClr val="0070C0"/>
              </a:solidFill>
              <a:latin typeface="Century Schoolbook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3048" y="5791200"/>
            <a:ext cx="6528352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Hello!</a:t>
            </a:r>
          </a:p>
          <a:p>
            <a:r>
              <a:rPr lang="en-GB" sz="2000" b="1" dirty="0" smtClean="0">
                <a:solidFill>
                  <a:srgbClr val="0070C0"/>
                </a:solidFill>
                <a:latin typeface="Century Schoolbook" pitchFamily="18" charset="0"/>
              </a:rPr>
              <a:t>I love using PHP!</a:t>
            </a:r>
            <a:endParaRPr lang="en-GB" sz="2000" b="1" dirty="0">
              <a:solidFill>
                <a:srgbClr val="0070C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21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String 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7924800" cy="54102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 string can be used in a function or stored in a variable.</a:t>
            </a:r>
            <a:r>
              <a:rPr lang="en-GB" sz="2800" dirty="0"/>
              <a:t> </a:t>
            </a:r>
            <a:endParaRPr lang="en-GB" sz="2800" dirty="0" smtClean="0"/>
          </a:p>
          <a:p>
            <a:r>
              <a:rPr lang="en-GB" sz="2800" dirty="0" smtClean="0"/>
              <a:t>PHP code: </a:t>
            </a:r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/>
              <a:t>Display: </a:t>
            </a:r>
            <a:endParaRPr lang="en-GB" sz="2800" dirty="0"/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62000" y="2819400"/>
            <a:ext cx="67818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$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my_string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= "Hey </a:t>
            </a:r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– Try this!"; </a:t>
            </a: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echo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"Hey </a:t>
            </a:r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– Try this!"; </a:t>
            </a: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echo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$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my_string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5213074"/>
            <a:ext cx="6528352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Hey – Try this! Hey – Try this!</a:t>
            </a:r>
            <a:endParaRPr lang="en-GB" sz="2000" b="1" dirty="0">
              <a:solidFill>
                <a:srgbClr val="0070C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4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Create a string using single-quotes 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924800" cy="5257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PHP code: </a:t>
            </a:r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r>
              <a:rPr lang="en-GB" sz="2800" dirty="0"/>
              <a:t>If you want to use a single-quote within the </a:t>
            </a:r>
            <a:r>
              <a:rPr lang="en-GB" sz="2800" dirty="0" smtClean="0"/>
              <a:t>string, </a:t>
            </a:r>
            <a:r>
              <a:rPr lang="en-GB" sz="2800" dirty="0"/>
              <a:t>you have to </a:t>
            </a:r>
            <a:r>
              <a:rPr lang="en-GB" sz="2800" i="1" dirty="0"/>
              <a:t>escape</a:t>
            </a:r>
            <a:r>
              <a:rPr lang="en-GB" sz="2800" dirty="0"/>
              <a:t> the single-quote with a backslash </a:t>
            </a:r>
            <a:r>
              <a:rPr lang="en-GB" sz="2800" dirty="0" smtClean="0"/>
              <a:t>\. </a:t>
            </a:r>
            <a:r>
              <a:rPr lang="en-GB" sz="2800" dirty="0"/>
              <a:t>Like this: \' </a:t>
            </a:r>
            <a:r>
              <a:rPr lang="en-GB" sz="2800" dirty="0" smtClean="0"/>
              <a:t>! </a:t>
            </a:r>
            <a:endParaRPr lang="en-GB" sz="2800" dirty="0"/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62000" y="2057400"/>
            <a:ext cx="67818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$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my_string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= '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Tizag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- Unlock your potential!';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echo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'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Tizag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- Unlock your potential!';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echo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$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my_string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775447" y="5410200"/>
            <a:ext cx="6528352" cy="641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echo '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Tizag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- It\'s Neat!';</a:t>
            </a:r>
          </a:p>
        </p:txBody>
      </p:sp>
    </p:spTree>
    <p:extLst>
      <p:ext uri="{BB962C8B-B14F-4D97-AF65-F5344CB8AC3E}">
        <p14:creationId xmlns:p14="http://schemas.microsoft.com/office/powerpoint/2010/main" val="142722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“Calorie counter” application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0415"/>
            <a:ext cx="3276600" cy="5103537"/>
          </a:xfrm>
        </p:spPr>
        <p:txBody>
          <a:bodyPr>
            <a:normAutofit/>
          </a:bodyPr>
          <a:lstStyle/>
          <a:p>
            <a:r>
              <a:rPr lang="en-GB" dirty="0" smtClean="0"/>
              <a:t>Track diet and exercises.</a:t>
            </a:r>
          </a:p>
          <a:p>
            <a:r>
              <a:rPr lang="en-GB" dirty="0" smtClean="0"/>
              <a:t>Food database.</a:t>
            </a:r>
          </a:p>
          <a:p>
            <a:r>
              <a:rPr lang="en-GB" dirty="0" smtClean="0"/>
              <a:t>Recipe importer.</a:t>
            </a:r>
          </a:p>
          <a:p>
            <a:r>
              <a:rPr lang="en-GB" dirty="0" smtClean="0"/>
              <a:t>Progress report.</a:t>
            </a:r>
          </a:p>
          <a:p>
            <a:r>
              <a:rPr lang="en-GB" dirty="0" smtClean="0"/>
              <a:t>Nutrient calories. </a:t>
            </a:r>
          </a:p>
          <a:p>
            <a:r>
              <a:rPr lang="en-GB" dirty="0" smtClean="0"/>
              <a:t>Barcode scanner.</a:t>
            </a:r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26175"/>
            <a:ext cx="4648200" cy="53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Create a string using double-quotes 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7924800" cy="5181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PHP code: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762000" y="2438400"/>
            <a:ext cx="6781800" cy="1676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$newline = "A newline is \n";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$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return = "A carriage return is \r";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$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tab = "A tab is \t";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$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dollar = "A dollar sign is \$";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$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doublequote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= "A double-quote is \"";</a:t>
            </a:r>
          </a:p>
        </p:txBody>
      </p:sp>
    </p:spTree>
    <p:extLst>
      <p:ext uri="{BB962C8B-B14F-4D97-AF65-F5344CB8AC3E}">
        <p14:creationId xmlns:p14="http://schemas.microsoft.com/office/powerpoint/2010/main" val="33639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Operators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7848600" cy="5105400"/>
          </a:xfrm>
        </p:spPr>
        <p:txBody>
          <a:bodyPr>
            <a:normAutofit/>
          </a:bodyPr>
          <a:lstStyle/>
          <a:p>
            <a:r>
              <a:rPr lang="en-GB" sz="2800" dirty="0"/>
              <a:t>O</a:t>
            </a:r>
            <a:r>
              <a:rPr lang="en-GB" sz="2800" dirty="0" smtClean="0"/>
              <a:t>perators </a:t>
            </a:r>
            <a:r>
              <a:rPr lang="en-GB" sz="2800" dirty="0"/>
              <a:t>are used to manipulate or perform operations on variables and </a:t>
            </a:r>
            <a:r>
              <a:rPr lang="en-GB" sz="2800" dirty="0" smtClean="0"/>
              <a:t>values, including: </a:t>
            </a:r>
          </a:p>
          <a:p>
            <a:pPr lvl="1"/>
            <a:r>
              <a:rPr lang="en-GB" sz="2400" dirty="0"/>
              <a:t>Assignment </a:t>
            </a:r>
            <a:r>
              <a:rPr lang="en-GB" sz="2400" dirty="0" smtClean="0"/>
              <a:t>Operators.</a:t>
            </a:r>
            <a:endParaRPr lang="en-GB" sz="2400" dirty="0"/>
          </a:p>
          <a:p>
            <a:pPr lvl="1"/>
            <a:r>
              <a:rPr lang="en-GB" sz="2400" dirty="0"/>
              <a:t>Arithmetic </a:t>
            </a:r>
            <a:r>
              <a:rPr lang="en-GB" sz="2400" dirty="0" smtClean="0"/>
              <a:t>Operators.</a:t>
            </a:r>
            <a:endParaRPr lang="en-GB" sz="2400" dirty="0"/>
          </a:p>
          <a:p>
            <a:pPr lvl="1"/>
            <a:r>
              <a:rPr lang="en-GB" sz="2400" dirty="0"/>
              <a:t>Comparison </a:t>
            </a:r>
            <a:r>
              <a:rPr lang="en-GB" sz="2400" dirty="0" smtClean="0"/>
              <a:t>Operators.</a:t>
            </a:r>
            <a:endParaRPr lang="en-GB" sz="2400" dirty="0"/>
          </a:p>
          <a:p>
            <a:pPr lvl="1"/>
            <a:r>
              <a:rPr lang="en-GB" sz="2400" dirty="0"/>
              <a:t>String </a:t>
            </a:r>
            <a:r>
              <a:rPr lang="en-GB" sz="2400" dirty="0" smtClean="0"/>
              <a:t>Operators.</a:t>
            </a:r>
            <a:endParaRPr lang="en-GB" sz="2400" dirty="0"/>
          </a:p>
          <a:p>
            <a:pPr lvl="1"/>
            <a:r>
              <a:rPr lang="en-GB" sz="2400" dirty="0"/>
              <a:t>Combination Arithmetic &amp; Assignment </a:t>
            </a:r>
            <a:r>
              <a:rPr lang="en-GB" sz="2400" dirty="0" smtClean="0"/>
              <a:t>Operators.</a:t>
            </a:r>
            <a:endParaRPr lang="en-GB" sz="2400" dirty="0"/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8665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Operators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924800" cy="5257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For example: </a:t>
            </a:r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/>
              <a:t>Display: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762000" y="2209800"/>
            <a:ext cx="6781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$addition = 2 + 4; </a:t>
            </a:r>
          </a:p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echo "Perform addition: 2 + 4 = ".$addition."&lt;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br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/&gt;";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038600"/>
            <a:ext cx="6781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Perform addition: 2 + 4 = 6 </a:t>
            </a:r>
          </a:p>
        </p:txBody>
      </p:sp>
    </p:spTree>
    <p:extLst>
      <p:ext uri="{BB962C8B-B14F-4D97-AF65-F5344CB8AC3E}">
        <p14:creationId xmlns:p14="http://schemas.microsoft.com/office/powerpoint/2010/main" val="53273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Comments </a:t>
            </a:r>
            <a:endParaRPr lang="en-GB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7848600" cy="4724400"/>
          </a:xfrm>
        </p:spPr>
        <p:txBody>
          <a:bodyPr>
            <a:normAutofit/>
          </a:bodyPr>
          <a:lstStyle/>
          <a:p>
            <a:r>
              <a:rPr lang="en-GB" sz="2800" dirty="0"/>
              <a:t>The PHP comment syntax always begins with a special character sequence and all text that appears between the start of the comment and the end will be ignored.</a:t>
            </a:r>
          </a:p>
          <a:p>
            <a:endParaRPr lang="en-GB" dirty="0"/>
          </a:p>
          <a:p>
            <a:pPr marL="36576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1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 </a:t>
            </a:r>
            <a:endParaRPr lang="en-GB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7848600" cy="51816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PHP code: </a:t>
            </a:r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/>
              <a:t>Display: </a:t>
            </a:r>
            <a:endParaRPr lang="en-GB" sz="2800" dirty="0"/>
          </a:p>
          <a:p>
            <a:endParaRPr lang="en-GB" dirty="0"/>
          </a:p>
          <a:p>
            <a:pPr marL="36576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26141" y="1981200"/>
            <a:ext cx="67818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&lt;?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php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echo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"Hello World!"; // This will print out Hello World! echo "&lt;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br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/&gt;Ha...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You can't see my PHP comments!"; </a:t>
            </a:r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//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echo "nothing";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//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echo "My name is </a:t>
            </a:r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Joe!"; </a:t>
            </a: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#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echo "I don't do anything either";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?&gt;</a:t>
            </a:r>
            <a:endParaRPr lang="en-GB" sz="2000" dirty="0">
              <a:solidFill>
                <a:srgbClr val="0070C0"/>
              </a:solidFill>
              <a:latin typeface="Century Schoolbook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5244550"/>
            <a:ext cx="6781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Hello World!</a:t>
            </a:r>
            <a:b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</a:br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Ha...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You can't see my PHP comments!</a:t>
            </a:r>
          </a:p>
        </p:txBody>
      </p:sp>
    </p:spTree>
    <p:extLst>
      <p:ext uri="{BB962C8B-B14F-4D97-AF65-F5344CB8AC3E}">
        <p14:creationId xmlns:p14="http://schemas.microsoft.com/office/powerpoint/2010/main" val="282465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Include files </a:t>
            </a:r>
            <a:endParaRPr lang="en-GB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7848600" cy="5181600"/>
          </a:xfrm>
        </p:spPr>
        <p:txBody>
          <a:bodyPr>
            <a:normAutofit/>
          </a:bodyPr>
          <a:lstStyle/>
          <a:p>
            <a:r>
              <a:rPr lang="en-GB" sz="2800" i="1" dirty="0"/>
              <a:t>include</a:t>
            </a:r>
            <a:r>
              <a:rPr lang="en-GB" sz="2800" dirty="0"/>
              <a:t> takes a file name and simply inserts that file's contents into the script that issued the </a:t>
            </a:r>
            <a:r>
              <a:rPr lang="en-GB" sz="2800" i="1" dirty="0" smtClean="0"/>
              <a:t>include </a:t>
            </a:r>
            <a:r>
              <a:rPr lang="en-GB" sz="2800" dirty="0" smtClean="0"/>
              <a:t>command.</a:t>
            </a:r>
          </a:p>
          <a:p>
            <a:r>
              <a:rPr lang="en-GB" sz="2800" dirty="0" err="1"/>
              <a:t>m</a:t>
            </a:r>
            <a:r>
              <a:rPr lang="en-GB" sz="2800" dirty="0" err="1" smtClean="0"/>
              <a:t>enu.php</a:t>
            </a:r>
            <a:r>
              <a:rPr lang="en-GB" sz="2800" dirty="0" smtClean="0"/>
              <a:t> code: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609600" y="3429000"/>
            <a:ext cx="70866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&lt;html&gt;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&lt;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body&gt;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&lt;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a 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href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="http://www.example.com/index.php"&gt;Home&lt;/a&gt; - &lt;a 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href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="http://www.example.com/about.php"&gt;About Us&lt;/a&gt; -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&lt;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a 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href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="http://www.example.com/links.php"&gt;Links&lt;/a&gt; -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&lt;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a 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href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="http://www.example.com/contact.php"&gt;Contact Us&lt;/a&gt; &lt;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br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98922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Include files </a:t>
            </a:r>
            <a:endParaRPr lang="en-GB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7848600" cy="5181600"/>
          </a:xfrm>
        </p:spPr>
        <p:txBody>
          <a:bodyPr>
            <a:normAutofit/>
          </a:bodyPr>
          <a:lstStyle/>
          <a:p>
            <a:r>
              <a:rPr lang="en-GB" sz="2800" dirty="0" err="1" smtClean="0"/>
              <a:t>index.php</a:t>
            </a:r>
            <a:r>
              <a:rPr lang="en-GB" sz="2800" dirty="0" smtClean="0"/>
              <a:t> code: </a:t>
            </a:r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/>
              <a:t>Display: </a:t>
            </a:r>
            <a:endParaRPr lang="en-GB" sz="2800" dirty="0"/>
          </a:p>
          <a:p>
            <a:endParaRPr lang="en-GB" dirty="0"/>
          </a:p>
          <a:p>
            <a:pPr marL="36576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22852" y="1828800"/>
            <a:ext cx="67818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&lt;?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php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include("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menu.php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"); ?&gt;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&lt;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p&gt;This is my home page that uses a common menu to save me time when I add new pages to my website!&lt;/p&gt;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&lt;/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body&gt;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&lt;/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html&gt;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2852" y="4419600"/>
            <a:ext cx="67818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u="sng" dirty="0" smtClean="0">
                <a:solidFill>
                  <a:srgbClr val="0070C0"/>
                </a:solidFill>
                <a:latin typeface="Century Schoolbook" pitchFamily="18" charset="0"/>
              </a:rPr>
              <a:t>Home</a:t>
            </a:r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 – </a:t>
            </a:r>
            <a:r>
              <a:rPr lang="en-GB" sz="2000" u="sng" dirty="0" smtClean="0">
                <a:solidFill>
                  <a:srgbClr val="0070C0"/>
                </a:solidFill>
                <a:latin typeface="Century Schoolbook" pitchFamily="18" charset="0"/>
              </a:rPr>
              <a:t>About Us </a:t>
            </a:r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– </a:t>
            </a:r>
            <a:r>
              <a:rPr lang="en-GB" sz="2000" u="sng" dirty="0" smtClean="0">
                <a:solidFill>
                  <a:srgbClr val="0070C0"/>
                </a:solidFill>
                <a:latin typeface="Century Schoolbook" pitchFamily="18" charset="0"/>
              </a:rPr>
              <a:t>Links </a:t>
            </a:r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– </a:t>
            </a:r>
            <a:r>
              <a:rPr lang="en-GB" sz="2000" u="sng" dirty="0" smtClean="0">
                <a:solidFill>
                  <a:srgbClr val="0070C0"/>
                </a:solidFill>
                <a:latin typeface="Century Schoolbook" pitchFamily="18" charset="0"/>
              </a:rPr>
              <a:t>Contact Us</a:t>
            </a:r>
          </a:p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  </a:t>
            </a:r>
          </a:p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</a:t>
            </a:r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          This is my home page that uses a common menu to save me time when I add new pages to my website!</a:t>
            </a:r>
            <a:endParaRPr lang="en-GB" sz="2000" dirty="0">
              <a:solidFill>
                <a:srgbClr val="0070C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4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/>
              <a:t>if/else conditional </a:t>
            </a:r>
            <a:r>
              <a:rPr lang="en-GB" sz="3200" dirty="0" smtClean="0"/>
              <a:t>statement</a:t>
            </a:r>
            <a:endParaRPr lang="en-GB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7848600" cy="5181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PHP code: </a:t>
            </a:r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Display: </a:t>
            </a:r>
            <a:endParaRPr lang="en-GB" sz="2800" dirty="0"/>
          </a:p>
          <a:p>
            <a:endParaRPr lang="en-GB" dirty="0"/>
          </a:p>
          <a:p>
            <a:pPr marL="36576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09600" y="1828800"/>
            <a:ext cx="67818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$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number_three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= 3;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if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( $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number_three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== 3 ) {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echo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"The if statement evaluated to true";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}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else {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echo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"The if statement evaluated to false";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}</a:t>
            </a:r>
            <a:endParaRPr lang="en-GB" sz="2000" dirty="0">
              <a:solidFill>
                <a:srgbClr val="0070C0"/>
              </a:solidFill>
              <a:latin typeface="Century Schoolbook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852" y="4800600"/>
            <a:ext cx="6781800" cy="876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The if statement evaluated to true</a:t>
            </a:r>
          </a:p>
        </p:txBody>
      </p:sp>
    </p:spTree>
    <p:extLst>
      <p:ext uri="{BB962C8B-B14F-4D97-AF65-F5344CB8AC3E}">
        <p14:creationId xmlns:p14="http://schemas.microsoft.com/office/powerpoint/2010/main" val="27926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Do while loop </a:t>
            </a:r>
            <a:endParaRPr lang="en-GB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7848600" cy="5181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PHP code: </a:t>
            </a:r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Display: </a:t>
            </a:r>
            <a:endParaRPr lang="en-GB" sz="2800" dirty="0"/>
          </a:p>
          <a:p>
            <a:endParaRPr lang="en-GB" dirty="0"/>
          </a:p>
          <a:p>
            <a:pPr marL="36576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67818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$cookies = 0;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do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{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echo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"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Mmmmm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...I love cookies! *munch 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munch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munch*";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} 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while ($cookies &gt; 1);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6494" y="4800600"/>
            <a:ext cx="6781800" cy="876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Mmmmm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...I love cookies! *munch 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munch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munch*</a:t>
            </a:r>
          </a:p>
        </p:txBody>
      </p:sp>
    </p:spTree>
    <p:extLst>
      <p:ext uri="{BB962C8B-B14F-4D97-AF65-F5344CB8AC3E}">
        <p14:creationId xmlns:p14="http://schemas.microsoft.com/office/powerpoint/2010/main" val="222624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Create a file </a:t>
            </a:r>
            <a:endParaRPr lang="en-GB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7848600" cy="518160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The </a:t>
            </a:r>
            <a:r>
              <a:rPr lang="en-GB" sz="2800" i="1" dirty="0" err="1"/>
              <a:t>fopen</a:t>
            </a:r>
            <a:r>
              <a:rPr lang="en-GB" sz="2800" dirty="0"/>
              <a:t> function needs two important pieces of information to operate </a:t>
            </a:r>
            <a:r>
              <a:rPr lang="en-GB" sz="2800" dirty="0" smtClean="0"/>
              <a:t>correctly:</a:t>
            </a:r>
          </a:p>
          <a:p>
            <a:pPr lvl="1"/>
            <a:r>
              <a:rPr lang="en-GB" sz="2400" dirty="0" smtClean="0"/>
              <a:t>Firstly, the </a:t>
            </a:r>
            <a:r>
              <a:rPr lang="en-GB" sz="2400" dirty="0"/>
              <a:t>name of the file that we want it to </a:t>
            </a:r>
            <a:r>
              <a:rPr lang="en-GB" sz="2400" dirty="0" smtClean="0"/>
              <a:t>open. </a:t>
            </a:r>
          </a:p>
          <a:p>
            <a:pPr lvl="1"/>
            <a:r>
              <a:rPr lang="en-GB" sz="2400" dirty="0" smtClean="0"/>
              <a:t>Secondly</a:t>
            </a:r>
            <a:r>
              <a:rPr lang="en-GB" sz="2400" dirty="0"/>
              <a:t>, </a:t>
            </a:r>
            <a:r>
              <a:rPr lang="en-GB" sz="2400" dirty="0" smtClean="0"/>
              <a:t>tell </a:t>
            </a:r>
            <a:r>
              <a:rPr lang="en-GB" sz="2400" dirty="0"/>
              <a:t>the function what we plan on doing with that </a:t>
            </a:r>
            <a:r>
              <a:rPr lang="en-GB" sz="2400" dirty="0" smtClean="0"/>
              <a:t>file. </a:t>
            </a:r>
          </a:p>
          <a:p>
            <a:r>
              <a:rPr lang="en-GB" sz="2800" dirty="0" smtClean="0"/>
              <a:t>PHP code: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pPr marL="36576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85800" y="4114800"/>
            <a:ext cx="6781800" cy="1600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$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ourFileName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= "testFile.txt"; $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ourFileHandle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= 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fopen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($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ourFileName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, 'w') or die("can't open file"); 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fclose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($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ourFileHandle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054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Learning outcomes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understand why and how PHP scripts work.</a:t>
            </a:r>
            <a:endParaRPr lang="en-GB" sz="2800" dirty="0"/>
          </a:p>
          <a:p>
            <a:r>
              <a:rPr lang="en-GB" sz="2800" dirty="0" smtClean="0"/>
              <a:t>To be able to apply basic syntaxes of PHP to show requested contents.</a:t>
            </a:r>
          </a:p>
          <a:p>
            <a:r>
              <a:rPr lang="en-GB" sz="2800" dirty="0" smtClean="0"/>
              <a:t>To analyse PHP scripts.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File upload </a:t>
            </a:r>
            <a:endParaRPr lang="en-GB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7848600" cy="4800600"/>
          </a:xfrm>
        </p:spPr>
        <p:txBody>
          <a:bodyPr>
            <a:normAutofit/>
          </a:bodyPr>
          <a:lstStyle/>
          <a:p>
            <a:r>
              <a:rPr lang="en-GB" sz="2800" dirty="0"/>
              <a:t>Before </a:t>
            </a:r>
            <a:r>
              <a:rPr lang="en-GB" sz="2800" dirty="0" smtClean="0"/>
              <a:t>using PHP </a:t>
            </a:r>
            <a:r>
              <a:rPr lang="en-GB" sz="2800" dirty="0"/>
              <a:t>to manage </a:t>
            </a:r>
            <a:r>
              <a:rPr lang="en-GB" sz="2800" dirty="0" smtClean="0"/>
              <a:t>file </a:t>
            </a:r>
            <a:r>
              <a:rPr lang="en-GB" sz="2800" dirty="0"/>
              <a:t>uploads, </a:t>
            </a:r>
            <a:r>
              <a:rPr lang="en-GB" sz="2800" dirty="0" smtClean="0"/>
              <a:t>we build </a:t>
            </a:r>
            <a:r>
              <a:rPr lang="en-GB" sz="2800" dirty="0"/>
              <a:t>an HTML form that lets users select a file to upload. 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42541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Example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7848600" cy="4724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Display:  </a:t>
            </a:r>
            <a:endParaRPr lang="en-GB" sz="28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4" y="2819400"/>
            <a:ext cx="7529899" cy="126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4419600" y="2819400"/>
            <a:ext cx="1532965" cy="83820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3" idx="0"/>
          </p:cNvCxnSpPr>
          <p:nvPr/>
        </p:nvCxnSpPr>
        <p:spPr>
          <a:xfrm flipH="1">
            <a:off x="5186083" y="1600200"/>
            <a:ext cx="1824317" cy="12192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42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File upload </a:t>
            </a:r>
            <a:endParaRPr lang="en-GB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828800"/>
            <a:ext cx="7848600" cy="45720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HTML code: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pPr marL="36576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85800" y="2743200"/>
            <a:ext cx="6781800" cy="2362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&lt;form 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enctype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="multipart/form-data" action="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uploader.php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" method="POST"&gt;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&lt;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input type="hidden" name="MAX_FILE_SIZE" value="100000" /&gt; Choose a file to upload: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&lt;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input name="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uploadedfile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" type="file" /&gt;&lt;</a:t>
            </a:r>
            <a:r>
              <a:rPr lang="en-GB" sz="2000" dirty="0" err="1">
                <a:solidFill>
                  <a:srgbClr val="0070C0"/>
                </a:solidFill>
                <a:latin typeface="Century Schoolbook" pitchFamily="18" charset="0"/>
              </a:rPr>
              <a:t>br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 /&gt;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&lt;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input type="submit" value="Upload File" /&gt; </a:t>
            </a:r>
            <a:endParaRPr lang="en-GB" sz="2000" dirty="0" smtClean="0">
              <a:solidFill>
                <a:srgbClr val="0070C0"/>
              </a:solidFill>
              <a:latin typeface="Century Schoolbook" pitchFamily="18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Century Schoolbook" pitchFamily="18" charset="0"/>
              </a:rPr>
              <a:t>&lt;/</a:t>
            </a:r>
            <a:r>
              <a:rPr lang="en-GB" sz="2000" dirty="0">
                <a:solidFill>
                  <a:srgbClr val="0070C0"/>
                </a:solidFill>
                <a:latin typeface="Century Schoolbook" pitchFamily="18" charset="0"/>
              </a:rPr>
              <a:t>form&gt;</a:t>
            </a:r>
          </a:p>
        </p:txBody>
      </p:sp>
    </p:spTree>
    <p:extLst>
      <p:ext uri="{BB962C8B-B14F-4D97-AF65-F5344CB8AC3E}">
        <p14:creationId xmlns:p14="http://schemas.microsoft.com/office/powerpoint/2010/main" val="22034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Briefs of the previous code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848600" cy="5029200"/>
          </a:xfrm>
        </p:spPr>
        <p:txBody>
          <a:bodyPr>
            <a:normAutofit/>
          </a:bodyPr>
          <a:lstStyle/>
          <a:p>
            <a:r>
              <a:rPr lang="en-GB" b="1" dirty="0" err="1" smtClean="0"/>
              <a:t>enctype</a:t>
            </a:r>
            <a:r>
              <a:rPr lang="en-GB" b="1" dirty="0"/>
              <a:t>="multipart/form-data"</a:t>
            </a:r>
            <a:r>
              <a:rPr lang="en-GB" dirty="0"/>
              <a:t> - Necessary for </a:t>
            </a:r>
            <a:r>
              <a:rPr lang="en-GB" dirty="0" smtClean="0"/>
              <a:t>the </a:t>
            </a:r>
            <a:r>
              <a:rPr lang="en-GB" dirty="0"/>
              <a:t>to-be-created PHP file to function properly.</a:t>
            </a:r>
          </a:p>
          <a:p>
            <a:r>
              <a:rPr lang="en-GB" b="1" dirty="0"/>
              <a:t>action="</a:t>
            </a:r>
            <a:r>
              <a:rPr lang="en-GB" b="1" dirty="0" err="1"/>
              <a:t>uploader.php</a:t>
            </a:r>
            <a:r>
              <a:rPr lang="en-GB" b="1" dirty="0"/>
              <a:t>"</a:t>
            </a:r>
            <a:r>
              <a:rPr lang="en-GB" dirty="0"/>
              <a:t> - The name of </a:t>
            </a:r>
            <a:r>
              <a:rPr lang="en-GB" dirty="0" smtClean="0"/>
              <a:t>the </a:t>
            </a:r>
            <a:r>
              <a:rPr lang="en-GB" dirty="0"/>
              <a:t>PHP page that will be </a:t>
            </a:r>
            <a:r>
              <a:rPr lang="en-GB" dirty="0" smtClean="0"/>
              <a:t>created shortly</a:t>
            </a:r>
            <a:r>
              <a:rPr lang="en-GB" dirty="0"/>
              <a:t>.</a:t>
            </a:r>
          </a:p>
          <a:p>
            <a:r>
              <a:rPr lang="en-GB" b="1" dirty="0"/>
              <a:t>method="POST"</a:t>
            </a:r>
            <a:r>
              <a:rPr lang="en-GB" dirty="0"/>
              <a:t> - Informs the browser that we want to send information to the server using POST.</a:t>
            </a:r>
          </a:p>
          <a:p>
            <a:r>
              <a:rPr lang="en-GB" b="1" dirty="0"/>
              <a:t>input type="hidden" name="MA...</a:t>
            </a:r>
            <a:r>
              <a:rPr lang="en-GB" dirty="0"/>
              <a:t> - Sets the maximum allowable file size, in bytes, that can be uploaded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/>
              <a:t>input name="</a:t>
            </a:r>
            <a:r>
              <a:rPr lang="en-GB" b="1" dirty="0" err="1"/>
              <a:t>uploadedfile</a:t>
            </a:r>
            <a:r>
              <a:rPr lang="en-GB" b="1" dirty="0"/>
              <a:t>" </a:t>
            </a:r>
            <a:r>
              <a:rPr lang="en-GB" dirty="0"/>
              <a:t>- </a:t>
            </a:r>
            <a:r>
              <a:rPr lang="en-GB" i="1" dirty="0" err="1"/>
              <a:t>uploadedfile</a:t>
            </a:r>
            <a:r>
              <a:rPr lang="en-GB" dirty="0"/>
              <a:t> is how we will access the file in </a:t>
            </a:r>
            <a:r>
              <a:rPr lang="en-GB" dirty="0" smtClean="0"/>
              <a:t>the </a:t>
            </a:r>
            <a:r>
              <a:rPr lang="en-GB" dirty="0"/>
              <a:t>PHP script.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00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9499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Introduction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about PHP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What can PHP do?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Why PHP?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Set-up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Syntax </a:t>
            </a:r>
          </a:p>
          <a:p>
            <a:r>
              <a:rPr lang="en-GB" sz="2800" dirty="0" smtClean="0"/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Summary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7848600" cy="4876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Introduced PHP basics.</a:t>
            </a:r>
            <a:endParaRPr lang="en-GB" sz="2800" dirty="0"/>
          </a:p>
          <a:p>
            <a:r>
              <a:rPr lang="en-GB" sz="2800" dirty="0" smtClean="0"/>
              <a:t>Explained the role of PHP.</a:t>
            </a:r>
            <a:endParaRPr lang="en-GB" sz="2800" dirty="0"/>
          </a:p>
          <a:p>
            <a:r>
              <a:rPr lang="en-GB" sz="2800" dirty="0" smtClean="0"/>
              <a:t>Explained why we need PHP.</a:t>
            </a:r>
            <a:endParaRPr lang="en-GB" sz="2800" dirty="0"/>
          </a:p>
          <a:p>
            <a:r>
              <a:rPr lang="en-GB" sz="2800" dirty="0" smtClean="0"/>
              <a:t>Described the set-up of PHP.</a:t>
            </a:r>
            <a:endParaRPr lang="en-GB" sz="2800" dirty="0"/>
          </a:p>
          <a:p>
            <a:r>
              <a:rPr lang="en-GB" sz="2800" dirty="0" smtClean="0"/>
              <a:t>Showed a few examples to use syntax of PHP.</a:t>
            </a:r>
            <a:endParaRPr lang="en-GB" sz="28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3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9499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Introduction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about PHP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What can PHP do?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Why PHP?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Set-up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Syntax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/>
              <a:t>N</a:t>
            </a:r>
            <a:r>
              <a:rPr lang="en-GB" sz="2800" dirty="0" smtClean="0"/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next lecture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772400" cy="4724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introduce </a:t>
            </a:r>
            <a:r>
              <a:rPr lang="en-GB" sz="2800" dirty="0" smtClean="0"/>
              <a:t>a server-client communication example.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0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9499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Introduction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about PHP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What can PHP do?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Why PHP?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Set-up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Syntax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/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Further readings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7924800" cy="4876800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http://www.php.net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://www.w3schools.com/php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www.tizag.com/phpT/index.php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9499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Introduction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about PHP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What can PHP do?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Why PHP?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Set-up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Syntax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924800" cy="5029200"/>
          </a:xfrm>
        </p:spPr>
        <p:txBody>
          <a:bodyPr>
            <a:normAutofit/>
          </a:bodyPr>
          <a:lstStyle/>
          <a:p>
            <a:pPr lvl="0"/>
            <a:r>
              <a:rPr lang="en-GB" sz="2800" dirty="0" smtClean="0"/>
              <a:t>PHP: Hypertext </a:t>
            </a:r>
            <a:r>
              <a:rPr lang="en-GB" sz="2800" dirty="0" err="1" smtClean="0"/>
              <a:t>Preprocessor</a:t>
            </a:r>
            <a:r>
              <a:rPr lang="en-GB" sz="2800" dirty="0" smtClean="0"/>
              <a:t>. </a:t>
            </a:r>
          </a:p>
          <a:p>
            <a:pPr lvl="0"/>
            <a:r>
              <a:rPr lang="en-GB" sz="2800" dirty="0" smtClean="0"/>
              <a:t>PHP codes are executed on the server, and the results are returned to the browser as plain HTML.</a:t>
            </a:r>
          </a:p>
          <a:p>
            <a:pPr lvl="0"/>
            <a:r>
              <a:rPr lang="en-GB" sz="2800" dirty="0" smtClean="0"/>
              <a:t>You can try and execute </a:t>
            </a:r>
            <a:r>
              <a:rPr lang="en-GB" sz="2800" dirty="0"/>
              <a:t>your </a:t>
            </a:r>
            <a:r>
              <a:rPr lang="en-GB" sz="2800" dirty="0" smtClean="0"/>
              <a:t>PHP </a:t>
            </a:r>
            <a:r>
              <a:rPr lang="en-GB" sz="2800" dirty="0"/>
              <a:t>code: </a:t>
            </a:r>
            <a:r>
              <a:rPr lang="en-GB" sz="2800" dirty="0">
                <a:hlinkClick r:id="rId2"/>
              </a:rPr>
              <a:t>http://phptester.net</a:t>
            </a:r>
            <a:r>
              <a:rPr lang="en-GB" sz="2800" dirty="0" smtClean="0">
                <a:hlinkClick r:id="rId2"/>
              </a:rPr>
              <a:t>/</a:t>
            </a:r>
            <a:r>
              <a:rPr lang="en-GB" sz="2800" dirty="0" smtClean="0"/>
              <a:t>. </a:t>
            </a:r>
          </a:p>
          <a:p>
            <a:pPr lvl="0"/>
            <a:endParaRPr lang="en-GB" sz="2800" dirty="0" smtClean="0"/>
          </a:p>
          <a:p>
            <a:pPr lvl="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41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9499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r>
              <a:rPr lang="en-GB" sz="2800" dirty="0" smtClean="0"/>
              <a:t> </a:t>
            </a:r>
          </a:p>
          <a:p>
            <a:r>
              <a:rPr lang="en-GB" sz="2800" dirty="0" smtClean="0"/>
              <a:t>Further about PHP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What can PHP do?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Why PHP?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Set-up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Syntax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Further About </a:t>
            </a:r>
            <a:r>
              <a:rPr lang="en-GB" dirty="0" err="1" smtClean="0"/>
              <a:t>php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924800" cy="5029200"/>
          </a:xfrm>
        </p:spPr>
        <p:txBody>
          <a:bodyPr>
            <a:normAutofit/>
          </a:bodyPr>
          <a:lstStyle/>
          <a:p>
            <a:pPr lvl="0"/>
            <a:r>
              <a:rPr lang="en-GB" sz="2800" dirty="0"/>
              <a:t>PHP is an HTML-embedded scripting language. </a:t>
            </a:r>
            <a:endParaRPr lang="en-GB" sz="2800" dirty="0" smtClean="0"/>
          </a:p>
          <a:p>
            <a:pPr lvl="0"/>
            <a:r>
              <a:rPr lang="en-GB" sz="2800" dirty="0" smtClean="0"/>
              <a:t>Much </a:t>
            </a:r>
            <a:r>
              <a:rPr lang="en-GB" sz="2800" dirty="0"/>
              <a:t>of its syntax is borrowed from C, Java and </a:t>
            </a:r>
            <a:r>
              <a:rPr lang="en-GB" sz="2800" dirty="0" smtClean="0"/>
              <a:t>Perl. </a:t>
            </a:r>
          </a:p>
          <a:p>
            <a:pPr lvl="0"/>
            <a:r>
              <a:rPr lang="en-GB" sz="2800" dirty="0" smtClean="0"/>
              <a:t>The </a:t>
            </a:r>
            <a:r>
              <a:rPr lang="en-GB" sz="2800" dirty="0"/>
              <a:t>goal </a:t>
            </a:r>
            <a:r>
              <a:rPr lang="en-GB" sz="2800" dirty="0" smtClean="0"/>
              <a:t>is </a:t>
            </a:r>
            <a:r>
              <a:rPr lang="en-GB" sz="2800" dirty="0"/>
              <a:t>to allow web developers to write dynamically generated pages </a:t>
            </a:r>
            <a:r>
              <a:rPr lang="en-GB" sz="2800" dirty="0" smtClean="0"/>
              <a:t>quickly.</a:t>
            </a:r>
          </a:p>
          <a:p>
            <a:pPr lvl="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16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467600" cy="49499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r>
              <a:rPr lang="en-GB" sz="2800" dirty="0" smtClean="0"/>
              <a:t>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about PHP</a:t>
            </a:r>
          </a:p>
          <a:p>
            <a:r>
              <a:rPr lang="en-GB" sz="2800" dirty="0" smtClean="0"/>
              <a:t>What can PHP do?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Why PHP?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Set-up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Syntax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What can </a:t>
            </a:r>
            <a:r>
              <a:rPr lang="en-GB" dirty="0" err="1" smtClean="0"/>
              <a:t>php</a:t>
            </a:r>
            <a:r>
              <a:rPr lang="en-GB" dirty="0" smtClean="0"/>
              <a:t> do?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924800" cy="5029200"/>
          </a:xfrm>
        </p:spPr>
        <p:txBody>
          <a:bodyPr>
            <a:normAutofit/>
          </a:bodyPr>
          <a:lstStyle/>
          <a:p>
            <a:r>
              <a:rPr lang="en-GB" sz="2800" dirty="0"/>
              <a:t>PHP can generate dynamic page </a:t>
            </a:r>
            <a:r>
              <a:rPr lang="en-GB" sz="2800" dirty="0" smtClean="0"/>
              <a:t>content.</a:t>
            </a:r>
            <a:endParaRPr lang="en-GB" sz="2800" dirty="0"/>
          </a:p>
          <a:p>
            <a:r>
              <a:rPr lang="en-GB" sz="2800" dirty="0"/>
              <a:t>PHP can create, open, read, write, and close files on the </a:t>
            </a:r>
            <a:r>
              <a:rPr lang="en-GB" sz="2800" dirty="0" smtClean="0"/>
              <a:t>server.</a:t>
            </a:r>
            <a:endParaRPr lang="en-GB" sz="2800" dirty="0"/>
          </a:p>
          <a:p>
            <a:r>
              <a:rPr lang="en-GB" sz="2800" dirty="0"/>
              <a:t>PHP can collect form </a:t>
            </a:r>
            <a:r>
              <a:rPr lang="en-GB" sz="2800" dirty="0" smtClean="0"/>
              <a:t>data.</a:t>
            </a:r>
            <a:endParaRPr lang="en-GB" sz="2800" dirty="0"/>
          </a:p>
          <a:p>
            <a:r>
              <a:rPr lang="en-GB" sz="2800" dirty="0"/>
              <a:t>PHP can send and receive </a:t>
            </a:r>
            <a:r>
              <a:rPr lang="en-GB" sz="2800" dirty="0" smtClean="0"/>
              <a:t>cookies.</a:t>
            </a:r>
            <a:endParaRPr lang="en-GB" sz="2800" dirty="0"/>
          </a:p>
          <a:p>
            <a:r>
              <a:rPr lang="en-GB" sz="2800" dirty="0"/>
              <a:t>PHP can add, delete, modify data in </a:t>
            </a:r>
            <a:r>
              <a:rPr lang="en-GB" sz="2800" dirty="0" smtClean="0"/>
              <a:t>a database.</a:t>
            </a:r>
            <a:endParaRPr lang="en-GB" sz="2800" dirty="0"/>
          </a:p>
          <a:p>
            <a:r>
              <a:rPr lang="en-GB" sz="2800" dirty="0"/>
              <a:t>PHP can restrict users to access some pages on your </a:t>
            </a:r>
            <a:r>
              <a:rPr lang="en-GB" sz="2800" dirty="0" smtClean="0"/>
              <a:t>website.</a:t>
            </a:r>
            <a:endParaRPr lang="en-GB" sz="2800" dirty="0"/>
          </a:p>
          <a:p>
            <a:r>
              <a:rPr lang="en-GB" sz="2800" dirty="0"/>
              <a:t>PHP can encrypt </a:t>
            </a:r>
            <a:r>
              <a:rPr lang="en-GB" sz="2800" dirty="0" smtClean="0"/>
              <a:t>data.</a:t>
            </a:r>
            <a:endParaRPr lang="en-GB" sz="2800" dirty="0"/>
          </a:p>
          <a:p>
            <a:pPr lvl="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9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3DD906CABAE45BA73E73040E0FA80" ma:contentTypeVersion="0" ma:contentTypeDescription="Create a new document." ma:contentTypeScope="" ma:versionID="5b44c3d68669ff4b3ab319f4dd1c13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E11F52-1BC9-436E-9982-3FE1078636F3}"/>
</file>

<file path=customXml/itemProps2.xml><?xml version="1.0" encoding="utf-8"?>
<ds:datastoreItem xmlns:ds="http://schemas.openxmlformats.org/officeDocument/2006/customXml" ds:itemID="{B4500743-AF5B-4A95-A235-4C8CC33A8639}"/>
</file>

<file path=customXml/itemProps3.xml><?xml version="1.0" encoding="utf-8"?>
<ds:datastoreItem xmlns:ds="http://schemas.openxmlformats.org/officeDocument/2006/customXml" ds:itemID="{45C28E6F-7F01-4F4D-A569-7E75D2229AB0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3297</TotalTime>
  <Words>1597</Words>
  <Application>Microsoft Office PowerPoint</Application>
  <PresentationFormat>On-screen Show (4:3)</PresentationFormat>
  <Paragraphs>489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Century Schoolbook</vt:lpstr>
      <vt:lpstr>Wingdings</vt:lpstr>
      <vt:lpstr>Wingdings 2</vt:lpstr>
      <vt:lpstr>Oriel</vt:lpstr>
      <vt:lpstr>Web and mobile app development – csc3054/7054</vt:lpstr>
      <vt:lpstr>“Calorie counter” application </vt:lpstr>
      <vt:lpstr>Learning outcomes </vt:lpstr>
      <vt:lpstr>Content outline</vt:lpstr>
      <vt:lpstr>Introduction </vt:lpstr>
      <vt:lpstr>Content outline</vt:lpstr>
      <vt:lpstr>Further About php</vt:lpstr>
      <vt:lpstr>Content outline</vt:lpstr>
      <vt:lpstr>What can php do?</vt:lpstr>
      <vt:lpstr>Content outline</vt:lpstr>
      <vt:lpstr>Why PHP?</vt:lpstr>
      <vt:lpstr>Content outline</vt:lpstr>
      <vt:lpstr>Set-up </vt:lpstr>
      <vt:lpstr>Syntax </vt:lpstr>
      <vt:lpstr>Comparison between PHP and HTML</vt:lpstr>
      <vt:lpstr>Variable </vt:lpstr>
      <vt:lpstr>Echo </vt:lpstr>
      <vt:lpstr>String  </vt:lpstr>
      <vt:lpstr>Create a string using single-quotes  </vt:lpstr>
      <vt:lpstr>Create a string using double-quotes  </vt:lpstr>
      <vt:lpstr>Operators </vt:lpstr>
      <vt:lpstr>Operators </vt:lpstr>
      <vt:lpstr>Comments </vt:lpstr>
      <vt:lpstr> </vt:lpstr>
      <vt:lpstr>Include files </vt:lpstr>
      <vt:lpstr>Include files </vt:lpstr>
      <vt:lpstr>if/else conditional statement</vt:lpstr>
      <vt:lpstr>Do while loop </vt:lpstr>
      <vt:lpstr>Create a file </vt:lpstr>
      <vt:lpstr>File upload </vt:lpstr>
      <vt:lpstr>Example </vt:lpstr>
      <vt:lpstr>File upload </vt:lpstr>
      <vt:lpstr>Briefs of the previous code</vt:lpstr>
      <vt:lpstr>Content outline</vt:lpstr>
      <vt:lpstr>Summary</vt:lpstr>
      <vt:lpstr>Content outline</vt:lpstr>
      <vt:lpstr>next lecture </vt:lpstr>
      <vt:lpstr>Content outline</vt:lpstr>
      <vt:lpstr>Further readings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mobile app development – csc7054</dc:title>
  <dc:creator>Huiyu Zhou (Joe)</dc:creator>
  <cp:lastModifiedBy>Dr Huiyu Zhou</cp:lastModifiedBy>
  <cp:revision>396</cp:revision>
  <dcterms:created xsi:type="dcterms:W3CDTF">2006-08-16T00:00:00Z</dcterms:created>
  <dcterms:modified xsi:type="dcterms:W3CDTF">2016-04-17T12:39:04Z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0x01010033A3DD906CABAE45BA73E73040E0FA80</vt:lpwstr>
  </property>
</Properties>
</file>