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258" r:id="rId3"/>
    <p:sldId id="396" r:id="rId4"/>
    <p:sldId id="393" r:id="rId5"/>
    <p:sldId id="257" r:id="rId6"/>
    <p:sldId id="369" r:id="rId7"/>
    <p:sldId id="370" r:id="rId8"/>
    <p:sldId id="372" r:id="rId9"/>
    <p:sldId id="373" r:id="rId10"/>
    <p:sldId id="394" r:id="rId11"/>
    <p:sldId id="395" r:id="rId12"/>
    <p:sldId id="384" r:id="rId13"/>
    <p:sldId id="374" r:id="rId14"/>
    <p:sldId id="390" r:id="rId15"/>
    <p:sldId id="326" r:id="rId16"/>
    <p:sldId id="385" r:id="rId17"/>
    <p:sldId id="327" r:id="rId18"/>
    <p:sldId id="375" r:id="rId19"/>
    <p:sldId id="329" r:id="rId20"/>
    <p:sldId id="386" r:id="rId21"/>
    <p:sldId id="382" r:id="rId22"/>
    <p:sldId id="352" r:id="rId23"/>
    <p:sldId id="376" r:id="rId24"/>
    <p:sldId id="381" r:id="rId25"/>
    <p:sldId id="387" r:id="rId26"/>
    <p:sldId id="364" r:id="rId27"/>
    <p:sldId id="388" r:id="rId28"/>
    <p:sldId id="293" r:id="rId29"/>
    <p:sldId id="389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22/04/2016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sanpur.com/blog/2010/09/android-development-implementing-a-simple-client-server-mode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9.3 </a:t>
            </a:r>
            <a:r>
              <a:rPr lang="en-GB" sz="2400" dirty="0"/>
              <a:t>Smartphone web </a:t>
            </a:r>
            <a:r>
              <a:rPr lang="en-GB" sz="2400" dirty="0" smtClean="0"/>
              <a:t>development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Illustration of server-client connection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C:\Users\hzhou\Desktop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7793"/>
            <a:ext cx="7086600" cy="497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GB" dirty="0" smtClean="0"/>
              <a:t>Further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ASP: Active Server Pages,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Microsoft's first server-side script engine </a:t>
            </a:r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for dynamically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generated web pages. </a:t>
            </a:r>
            <a:endParaRPr lang="en-GB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Initially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released as an add-on to Internet Information Services (IIS) via the Windows NT 4.0 Option Pack </a:t>
            </a:r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ca. 1996), it was subsequently included as a free component of Windows </a:t>
            </a:r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Server.</a:t>
            </a:r>
            <a:endParaRPr lang="en-GB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/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of server-client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7620000" cy="4645152"/>
          </a:xfrm>
        </p:spPr>
        <p:txBody>
          <a:bodyPr>
            <a:normAutofit/>
          </a:bodyPr>
          <a:lstStyle/>
          <a:p>
            <a:r>
              <a:rPr lang="en-US" sz="2800" dirty="0"/>
              <a:t>To </a:t>
            </a:r>
            <a:r>
              <a:rPr lang="en-GB" sz="2800" dirty="0"/>
              <a:t>retrieve a list of animals from the server and then display </a:t>
            </a:r>
            <a:r>
              <a:rPr lang="en-GB" sz="2800" dirty="0" smtClean="0"/>
              <a:t>it on the client.</a:t>
            </a:r>
            <a:endParaRPr lang="en-GB" sz="2800" dirty="0"/>
          </a:p>
          <a:p>
            <a:r>
              <a:rPr lang="en-GB" sz="2800" dirty="0"/>
              <a:t>When the user selects an animal from the list, the app will retrieve the sound of the animal from the server and also display </a:t>
            </a:r>
            <a:r>
              <a:rPr lang="en-GB" sz="2800" dirty="0" smtClean="0"/>
              <a:t>it on the client. 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GB" dirty="0" smtClean="0"/>
              <a:t>Technical implementation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</a:t>
            </a:r>
            <a:r>
              <a:rPr lang="en-GB" sz="2800" dirty="0"/>
              <a:t>client has an Android app, </a:t>
            </a:r>
            <a:r>
              <a:rPr lang="en-GB" sz="2800" dirty="0" smtClean="0"/>
              <a:t>whilst </a:t>
            </a:r>
            <a:r>
              <a:rPr lang="en-GB" sz="2800" dirty="0"/>
              <a:t>the server is a PHP </a:t>
            </a:r>
            <a:r>
              <a:rPr lang="en-GB" sz="2800" dirty="0" smtClean="0"/>
              <a:t>script. </a:t>
            </a:r>
          </a:p>
          <a:p>
            <a:r>
              <a:rPr lang="en-GB" sz="2800" dirty="0" smtClean="0"/>
              <a:t>Use a </a:t>
            </a:r>
            <a:r>
              <a:rPr lang="en-GB" sz="2800" b="1" dirty="0" smtClean="0"/>
              <a:t>HTTP POST</a:t>
            </a:r>
            <a:r>
              <a:rPr lang="en-GB" sz="2800" dirty="0" smtClean="0"/>
              <a:t> method (</a:t>
            </a:r>
            <a:r>
              <a:rPr lang="en-GB" sz="2800" dirty="0"/>
              <a:t>i</a:t>
            </a:r>
            <a:r>
              <a:rPr lang="en-GB" sz="2800" dirty="0" smtClean="0"/>
              <a:t>nstead of </a:t>
            </a:r>
            <a:r>
              <a:rPr lang="en-GB" sz="2800" b="1" dirty="0" smtClean="0"/>
              <a:t>GET</a:t>
            </a:r>
            <a:r>
              <a:rPr lang="en-GB" sz="2800" dirty="0" smtClean="0"/>
              <a:t>) and return data as a string:</a:t>
            </a:r>
          </a:p>
          <a:p>
            <a:pPr lvl="1"/>
            <a:r>
              <a:rPr lang="en-GB" sz="2400" dirty="0" smtClean="0"/>
              <a:t>This is one of the most commonly used methods for submitting data to a web server. </a:t>
            </a:r>
          </a:p>
          <a:p>
            <a:pPr lvl="1"/>
            <a:r>
              <a:rPr lang="en-GB" sz="2400" dirty="0" smtClean="0"/>
              <a:t>HTTP POST allows posting messages to bulletin boards, mailing lists and newsgroups.</a:t>
            </a:r>
          </a:p>
          <a:p>
            <a:pPr lvl="1"/>
            <a:r>
              <a:rPr lang="en-GB" sz="2400" dirty="0" smtClean="0"/>
              <a:t>HTTP POST responses are not cacheable unless they contain appropriate headers. 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Display on the client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://www.hassanpur.com/blog/wp-content/uploads/2010/09/main_to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36576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/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AndroidListServer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924800" cy="4572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server is a simple PHP script that supports two commands: </a:t>
            </a:r>
          </a:p>
          <a:p>
            <a:pPr lvl="1"/>
            <a:r>
              <a:rPr lang="en-GB" sz="2500" b="1" dirty="0" err="1" smtClean="0"/>
              <a:t>getAnimalList</a:t>
            </a:r>
            <a:r>
              <a:rPr lang="en-GB" sz="2500" dirty="0" smtClean="0"/>
              <a:t> </a:t>
            </a:r>
            <a:endParaRPr lang="en-GB" sz="2500" dirty="0"/>
          </a:p>
          <a:p>
            <a:pPr lvl="1"/>
            <a:r>
              <a:rPr lang="en-GB" sz="2500" b="1" dirty="0" err="1" smtClean="0"/>
              <a:t>getAnimalSound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AndroidListServer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848600" cy="4648200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getAnimalList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 smtClean="0"/>
              <a:t>Parameters: none.</a:t>
            </a:r>
          </a:p>
          <a:p>
            <a:pPr lvl="1"/>
            <a:r>
              <a:rPr lang="en-GB" sz="2400" dirty="0" smtClean="0"/>
              <a:t>Returns: a comma separated list of animals. </a:t>
            </a:r>
          </a:p>
          <a:p>
            <a:r>
              <a:rPr lang="en-GB" sz="2800" dirty="0" err="1" smtClean="0"/>
              <a:t>getAnimalSound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 smtClean="0"/>
              <a:t>Parameters: none.</a:t>
            </a:r>
          </a:p>
          <a:p>
            <a:pPr lvl="1"/>
            <a:r>
              <a:rPr lang="en-GB" sz="2400" dirty="0" smtClean="0"/>
              <a:t>Returns: string representation of the sound of the animal.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6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Server.php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143000"/>
            <a:ext cx="78486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1400" dirty="0" err="1" smtClean="0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14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</a:t>
            </a:r>
            <a:r>
              <a:rPr lang="en-GB" sz="1400" dirty="0">
                <a:solidFill>
                  <a:srgbClr val="00B050"/>
                </a:solidFill>
                <a:latin typeface="Century Schoolbook" pitchFamily="18" charset="0"/>
              </a:rPr>
              <a:t> // get the command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$command = $_REQUEST['command</a:t>
            </a:r>
            <a:r>
              <a:rPr lang="en-GB" sz="1400" dirty="0" smtClean="0">
                <a:solidFill>
                  <a:srgbClr val="0070C0"/>
                </a:solidFill>
                <a:latin typeface="Century Schoolbook" pitchFamily="18" charset="0"/>
              </a:rPr>
              <a:t>']; 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</a:t>
            </a:r>
            <a:r>
              <a:rPr lang="en-GB" sz="1400" dirty="0">
                <a:solidFill>
                  <a:srgbClr val="00B050"/>
                </a:solidFill>
                <a:latin typeface="Century Schoolbook" pitchFamily="18" charset="0"/>
              </a:rPr>
              <a:t>// determine which command will be run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if($command == "</a:t>
            </a:r>
            <a:r>
              <a:rPr lang="en-GB" sz="1400" dirty="0" err="1">
                <a:solidFill>
                  <a:srgbClr val="0070C0"/>
                </a:solidFill>
                <a:latin typeface="Century Schoolbook" pitchFamily="18" charset="0"/>
              </a:rPr>
              <a:t>getAnimalList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") </a:t>
            </a:r>
            <a:r>
              <a:rPr lang="en-GB" sz="1400" dirty="0" smtClean="0">
                <a:solidFill>
                  <a:srgbClr val="0070C0"/>
                </a:solidFill>
                <a:latin typeface="Century Schoolbook" pitchFamily="18" charset="0"/>
              </a:rPr>
              <a:t>{ 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</a:t>
            </a:r>
            <a:r>
              <a:rPr lang="en-GB" sz="1400" dirty="0">
                <a:solidFill>
                  <a:srgbClr val="00B050"/>
                </a:solidFill>
                <a:latin typeface="Century Schoolbook" pitchFamily="18" charset="0"/>
              </a:rPr>
              <a:t>// return a list of animals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echo "</a:t>
            </a:r>
            <a:r>
              <a:rPr lang="en-GB" sz="1400" dirty="0" err="1">
                <a:solidFill>
                  <a:srgbClr val="0070C0"/>
                </a:solidFill>
                <a:latin typeface="Century Schoolbook" pitchFamily="18" charset="0"/>
              </a:rPr>
              <a:t>bird,dog,cat,cow,sheep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} else if($command == "</a:t>
            </a:r>
            <a:r>
              <a:rPr lang="en-GB" sz="1400" dirty="0" err="1">
                <a:solidFill>
                  <a:srgbClr val="0070C0"/>
                </a:solidFill>
                <a:latin typeface="Century Schoolbook" pitchFamily="18" charset="0"/>
              </a:rPr>
              <a:t>getAnimalSound</a:t>
            </a: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") </a:t>
            </a:r>
            <a:r>
              <a:rPr lang="en-GB" sz="1400" dirty="0" smtClean="0">
                <a:solidFill>
                  <a:srgbClr val="0070C0"/>
                </a:solidFill>
                <a:latin typeface="Century Schoolbook" pitchFamily="18" charset="0"/>
              </a:rPr>
              <a:t>{ </a:t>
            </a:r>
            <a:r>
              <a:rPr lang="en-GB" sz="1400" dirty="0" smtClean="0">
                <a:solidFill>
                  <a:srgbClr val="00B050"/>
                </a:solidFill>
                <a:latin typeface="Century Schoolbook" pitchFamily="18" charset="0"/>
              </a:rPr>
              <a:t>// </a:t>
            </a:r>
            <a:r>
              <a:rPr lang="en-GB" sz="1400" dirty="0">
                <a:solidFill>
                  <a:srgbClr val="00B050"/>
                </a:solidFill>
                <a:latin typeface="Century Schoolbook" pitchFamily="18" charset="0"/>
              </a:rPr>
              <a:t>get the animal parameter and send the right response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$animal = $_REQUEST['animal'];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if($animal == "bird")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"Chirp, Chirp";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 else if($animal == "dog")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"Woof, Woof";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 else if($animal == "cat")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"Meow, Meow";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 else if($animal == "cow")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"Moo, Moo";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 else if($animal == "sheep")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"Baa, Baa";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 else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  echo "I don't know.";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}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} else {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  echo "";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  }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GB" sz="1400" dirty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20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simon</a:t>
            </a:r>
            <a:r>
              <a:rPr lang="en-GB" dirty="0" smtClean="0"/>
              <a:t> says game”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381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random order is shown to the user who has to correctly press the order previously presented.</a:t>
            </a:r>
          </a:p>
          <a:p>
            <a:r>
              <a:rPr lang="en-GB" sz="2800" dirty="0" smtClean="0"/>
              <a:t>Different difficulty levels.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57400"/>
            <a:ext cx="4191000" cy="297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/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Client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848600" cy="4648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Android app includes two classes:</a:t>
            </a:r>
          </a:p>
          <a:p>
            <a:pPr lvl="1"/>
            <a:r>
              <a:rPr lang="en-GB" sz="2400" dirty="0" err="1" smtClean="0"/>
              <a:t>ServerInterface</a:t>
            </a:r>
            <a:r>
              <a:rPr lang="en-GB" sz="2400" dirty="0" smtClean="0"/>
              <a:t>.</a:t>
            </a:r>
            <a:endParaRPr lang="en-GB" sz="2400" dirty="0"/>
          </a:p>
          <a:p>
            <a:pPr lvl="1"/>
            <a:r>
              <a:rPr lang="en-GB" sz="2400" dirty="0" err="1" smtClean="0"/>
              <a:t>AndroidListClient</a:t>
            </a:r>
            <a:r>
              <a:rPr lang="en-GB" sz="2400" dirty="0" smtClean="0"/>
              <a:t> (a </a:t>
            </a:r>
            <a:r>
              <a:rPr lang="en-GB" sz="2400" dirty="0" err="1" smtClean="0"/>
              <a:t>ListActivity</a:t>
            </a:r>
            <a:r>
              <a:rPr lang="en-GB" sz="2400" dirty="0" smtClean="0"/>
              <a:t>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err="1" smtClean="0"/>
              <a:t>Serverinterface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924800" cy="48006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To initialise communication with the server.</a:t>
            </a:r>
          </a:p>
          <a:p>
            <a:pPr lvl="0"/>
            <a:r>
              <a:rPr lang="en-GB" sz="2800" dirty="0" smtClean="0"/>
              <a:t>To make an HTTP request to the server.</a:t>
            </a:r>
          </a:p>
          <a:p>
            <a:pPr lvl="0"/>
            <a:r>
              <a:rPr lang="en-US" sz="2800" dirty="0" smtClean="0"/>
              <a:t>To send parameters as POST data.</a:t>
            </a:r>
          </a:p>
          <a:p>
            <a:pPr lvl="0"/>
            <a:r>
              <a:rPr lang="en-US" sz="2800" dirty="0" smtClean="0"/>
              <a:t>To get a response and return it as a string.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AndroidListclient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sz="2900" dirty="0" err="1"/>
              <a:t>onCreat</a:t>
            </a:r>
            <a:r>
              <a:rPr lang="en-GB" sz="2900" dirty="0"/>
              <a:t>() is called when the activity is first </a:t>
            </a:r>
            <a:r>
              <a:rPr lang="en-GB" sz="2900" dirty="0" smtClean="0"/>
              <a:t>created;</a:t>
            </a:r>
            <a:endParaRPr lang="en-GB" sz="2900" dirty="0"/>
          </a:p>
          <a:p>
            <a:pPr lvl="0"/>
            <a:r>
              <a:rPr lang="en-GB" sz="2900" dirty="0" smtClean="0"/>
              <a:t>Initialise </a:t>
            </a:r>
            <a:r>
              <a:rPr lang="en-GB" sz="2900" dirty="0"/>
              <a:t>the </a:t>
            </a:r>
            <a:r>
              <a:rPr lang="en-GB" sz="2900" dirty="0" smtClean="0"/>
              <a:t>list;</a:t>
            </a:r>
            <a:endParaRPr lang="en-GB" sz="2900" dirty="0"/>
          </a:p>
          <a:p>
            <a:pPr lvl="0"/>
            <a:r>
              <a:rPr lang="en-GB" sz="2900" dirty="0"/>
              <a:t>S</a:t>
            </a:r>
            <a:r>
              <a:rPr lang="en-GB" sz="2900" dirty="0" smtClean="0"/>
              <a:t>upply </a:t>
            </a:r>
            <a:r>
              <a:rPr lang="en-GB" sz="2900" dirty="0"/>
              <a:t>the data structure </a:t>
            </a:r>
            <a:r>
              <a:rPr lang="en-GB" sz="2900" dirty="0" smtClean="0"/>
              <a:t>needed;</a:t>
            </a:r>
            <a:endParaRPr lang="en-GB" sz="2900" dirty="0"/>
          </a:p>
          <a:p>
            <a:pPr lvl="0"/>
            <a:r>
              <a:rPr lang="en-GB" sz="2900" dirty="0"/>
              <a:t>S</a:t>
            </a:r>
            <a:r>
              <a:rPr lang="en-GB" sz="2900" dirty="0" smtClean="0"/>
              <a:t>et </a:t>
            </a:r>
            <a:r>
              <a:rPr lang="en-GB" sz="2900" dirty="0"/>
              <a:t>up an item click listener to retrieve the animal sound and </a:t>
            </a:r>
            <a:r>
              <a:rPr lang="en-GB" sz="2900" dirty="0" smtClean="0"/>
              <a:t>display;</a:t>
            </a:r>
          </a:p>
          <a:p>
            <a:pPr lvl="0"/>
            <a:r>
              <a:rPr lang="en-GB" sz="2900" dirty="0" smtClean="0"/>
              <a:t>Launch a </a:t>
            </a:r>
            <a:r>
              <a:rPr lang="en-GB" sz="2900" dirty="0" err="1"/>
              <a:t>GetAnimalSoundTask</a:t>
            </a:r>
            <a:r>
              <a:rPr lang="en-GB" sz="2900" dirty="0"/>
              <a:t> thread </a:t>
            </a:r>
            <a:r>
              <a:rPr lang="en-GB" sz="2900" dirty="0" smtClean="0"/>
              <a:t>to collect </a:t>
            </a:r>
            <a:r>
              <a:rPr lang="en-GB" sz="2900" dirty="0"/>
              <a:t>data from the </a:t>
            </a:r>
            <a:r>
              <a:rPr lang="en-GB" sz="2900" dirty="0" smtClean="0"/>
              <a:t>server; </a:t>
            </a:r>
          </a:p>
          <a:p>
            <a:pPr lvl="0"/>
            <a:r>
              <a:rPr lang="en-GB" sz="2900" dirty="0" smtClean="0"/>
              <a:t>Produce </a:t>
            </a:r>
            <a:r>
              <a:rPr lang="en-GB" sz="2900" dirty="0"/>
              <a:t>a </a:t>
            </a:r>
            <a:r>
              <a:rPr lang="en-GB" sz="2900" dirty="0" err="1"/>
              <a:t>GetListTask</a:t>
            </a:r>
            <a:r>
              <a:rPr lang="en-GB" sz="2900" dirty="0"/>
              <a:t> thread </a:t>
            </a:r>
            <a:r>
              <a:rPr lang="en-GB" sz="2900" dirty="0" smtClean="0"/>
              <a:t>to get data </a:t>
            </a:r>
            <a:r>
              <a:rPr lang="en-GB" sz="2900" dirty="0"/>
              <a:t>from the </a:t>
            </a:r>
            <a:r>
              <a:rPr lang="en-GB" sz="2900" dirty="0" smtClean="0"/>
              <a:t>server; </a:t>
            </a:r>
          </a:p>
          <a:p>
            <a:pPr lvl="0"/>
            <a:r>
              <a:rPr lang="en-GB" sz="2900" dirty="0" smtClean="0"/>
              <a:t>Implement </a:t>
            </a:r>
            <a:r>
              <a:rPr lang="en-GB" sz="2900" dirty="0"/>
              <a:t>an asynchronous retrieval of the list from the web that uses the </a:t>
            </a:r>
            <a:r>
              <a:rPr lang="en-GB" sz="2900" dirty="0" err="1"/>
              <a:t>AsyncTask</a:t>
            </a:r>
            <a:r>
              <a:rPr lang="en-GB" sz="2900" dirty="0"/>
              <a:t> </a:t>
            </a:r>
            <a:r>
              <a:rPr lang="en-GB" sz="2900" dirty="0" smtClean="0"/>
              <a:t>class; </a:t>
            </a:r>
          </a:p>
          <a:p>
            <a:pPr lvl="0"/>
            <a:r>
              <a:rPr lang="en-GB" sz="2900" dirty="0" smtClean="0"/>
              <a:t>Make </a:t>
            </a:r>
            <a:r>
              <a:rPr lang="en-GB" sz="2900" dirty="0"/>
              <a:t>the http request and return the result as a </a:t>
            </a:r>
            <a:r>
              <a:rPr lang="en-GB" sz="2900" dirty="0" smtClean="0"/>
              <a:t>String;</a:t>
            </a:r>
            <a:endParaRPr lang="en-GB" sz="2900" dirty="0"/>
          </a:p>
          <a:p>
            <a:pPr lvl="0"/>
            <a:r>
              <a:rPr lang="en-GB" sz="2900" dirty="0"/>
              <a:t>Parse the String result, and create a new array </a:t>
            </a:r>
            <a:r>
              <a:rPr lang="en-GB" sz="2900" dirty="0" smtClean="0"/>
              <a:t>for </a:t>
            </a:r>
            <a:r>
              <a:rPr lang="en-GB" sz="2900" dirty="0"/>
              <a:t>the </a:t>
            </a:r>
            <a:r>
              <a:rPr lang="en-GB" sz="2900" dirty="0" smtClean="0"/>
              <a:t>list;</a:t>
            </a:r>
            <a:endParaRPr lang="en-GB" sz="2900" dirty="0"/>
          </a:p>
          <a:p>
            <a:pPr lvl="0"/>
            <a:r>
              <a:rPr lang="en-GB" sz="2900" dirty="0" smtClean="0"/>
              <a:t>Make a </a:t>
            </a:r>
            <a:r>
              <a:rPr lang="en-GB" sz="2900" dirty="0"/>
              <a:t>thread to retrieve the animal </a:t>
            </a:r>
            <a:r>
              <a:rPr lang="en-GB" sz="2900" dirty="0" smtClean="0"/>
              <a:t>sound;</a:t>
            </a:r>
            <a:endParaRPr lang="en-GB" sz="2900" dirty="0"/>
          </a:p>
          <a:p>
            <a:pPr lvl="0"/>
            <a:r>
              <a:rPr lang="en-GB" sz="2900" dirty="0"/>
              <a:t>Display the result as a </a:t>
            </a:r>
            <a:r>
              <a:rPr lang="en-GB" sz="2900" dirty="0" smtClean="0"/>
              <a:t>Toast.</a:t>
            </a:r>
            <a:endParaRPr lang="en-GB" sz="29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To run the code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582" y="3733800"/>
            <a:ext cx="70104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&lt;uses-permission </a:t>
            </a:r>
            <a:r>
              <a:rPr lang="en-GB" sz="2000" dirty="0" err="1" smtClean="0">
                <a:solidFill>
                  <a:srgbClr val="0070C0"/>
                </a:solidFill>
                <a:latin typeface="Century Schoolbook" pitchFamily="18" charset="0"/>
              </a:rPr>
              <a:t>android:name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pPr fontAlgn="base"/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="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android.permission.INTERNET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"&gt;&lt;/uses-permission&gt;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49382" y="1447800"/>
            <a:ext cx="7924800" cy="2133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3000" dirty="0" smtClean="0"/>
              <a:t>Before running this </a:t>
            </a:r>
            <a:r>
              <a:rPr lang="en-GB" sz="3000" dirty="0"/>
              <a:t>code, make sure to give </a:t>
            </a:r>
            <a:r>
              <a:rPr lang="en-GB" sz="3000" dirty="0" smtClean="0"/>
              <a:t>the </a:t>
            </a:r>
            <a:r>
              <a:rPr lang="en-GB" sz="3000" dirty="0"/>
              <a:t>app permission to access the INTERNET. </a:t>
            </a:r>
            <a:endParaRPr lang="en-GB" sz="3000" dirty="0" smtClean="0"/>
          </a:p>
          <a:p>
            <a:pPr lvl="0"/>
            <a:r>
              <a:rPr lang="en-GB" sz="3000" dirty="0" smtClean="0"/>
              <a:t>This </a:t>
            </a:r>
            <a:r>
              <a:rPr lang="en-GB" sz="3000" dirty="0"/>
              <a:t>can be done by adding the following entry to </a:t>
            </a:r>
            <a:r>
              <a:rPr lang="en-GB" sz="3000" dirty="0" smtClean="0"/>
              <a:t>the </a:t>
            </a:r>
            <a:r>
              <a:rPr lang="en-GB" sz="3000" dirty="0"/>
              <a:t>AndroidManifest.xml </a:t>
            </a:r>
            <a:r>
              <a:rPr lang="en-GB" sz="3000" dirty="0" smtClean="0"/>
              <a:t>file:</a:t>
            </a:r>
            <a:endParaRPr lang="en-US" sz="3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1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/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Introduced basic concepts and make-up of social network.</a:t>
            </a:r>
          </a:p>
          <a:p>
            <a:r>
              <a:rPr lang="en-GB" sz="2800" dirty="0" smtClean="0"/>
              <a:t>Introduced the sever-client communication system, including server and client.</a:t>
            </a:r>
          </a:p>
          <a:p>
            <a:r>
              <a:rPr lang="en-GB" sz="2800" dirty="0" smtClean="0"/>
              <a:t>Described the communication between the two ends. </a:t>
            </a:r>
            <a:endParaRPr lang="en-GB" sz="2800" dirty="0"/>
          </a:p>
          <a:p>
            <a:endParaRPr lang="en-GB" sz="24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/>
              <a:t>N</a:t>
            </a:r>
            <a:r>
              <a:rPr lang="en-GB" sz="2800" dirty="0" smtClean="0"/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optimise resources for smartphone web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>
            <a:normAutofit/>
          </a:bodyPr>
          <a:lstStyle/>
          <a:p>
            <a:r>
              <a:rPr lang="en-GB" sz="2800" dirty="0"/>
              <a:t>Links and access keys</a:t>
            </a:r>
          </a:p>
          <a:p>
            <a:r>
              <a:rPr lang="en-GB" sz="2800" dirty="0"/>
              <a:t>CSS for mobile devices </a:t>
            </a:r>
          </a:p>
          <a:p>
            <a:r>
              <a:rPr lang="en-GB" sz="2800" dirty="0"/>
              <a:t>Wireless </a:t>
            </a:r>
            <a:r>
              <a:rPr lang="en-GB" sz="2800" dirty="0" err="1"/>
              <a:t>markup</a:t>
            </a:r>
            <a:r>
              <a:rPr lang="en-GB" sz="2800" dirty="0"/>
              <a:t> </a:t>
            </a:r>
            <a:r>
              <a:rPr lang="en-GB" sz="2800" dirty="0" smtClean="0"/>
              <a:t>language</a:t>
            </a:r>
          </a:p>
          <a:p>
            <a:r>
              <a:rPr lang="en-GB" sz="2800" dirty="0" smtClean="0"/>
              <a:t>PHP and basics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7924800" cy="472440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http://www.hassanpur.com/blog/2010/09/android-development-implementing-a-simple-client-server-model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Learning outcomes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introduce the basic structure of a social network.</a:t>
            </a:r>
          </a:p>
          <a:p>
            <a:r>
              <a:rPr lang="en-GB" sz="2800" dirty="0" smtClean="0"/>
              <a:t>To explain the flowchart of a server-client communication system.</a:t>
            </a:r>
          </a:p>
          <a:p>
            <a:r>
              <a:rPr lang="en-GB" sz="2800" dirty="0" smtClean="0"/>
              <a:t>To understand how to apply PHP onto the server.</a:t>
            </a:r>
          </a:p>
          <a:p>
            <a:r>
              <a:rPr lang="en-GB" sz="2800" dirty="0" smtClean="0"/>
              <a:t>To understand how the client side works. 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Social networking service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Example of server-client communication  </a:t>
            </a:r>
          </a:p>
          <a:p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AndroidListServer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What is social networking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79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 online service, platform, or site that facilitates the social relations among people who can share interests, activities, background or real-life connections.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Components of a social networking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79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representation of each user (a profile).</a:t>
            </a:r>
          </a:p>
          <a:p>
            <a:r>
              <a:rPr lang="en-GB" sz="2800" dirty="0" smtClean="0"/>
              <a:t>His/her social links.</a:t>
            </a:r>
          </a:p>
          <a:p>
            <a:r>
              <a:rPr lang="en-GB" sz="2800" dirty="0" smtClean="0"/>
              <a:t>Web-based services, e.g. e-mail and instant messaging.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I: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909"/>
            <a:ext cx="57912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28194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Timeline of the launch of major social networking sites: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GB" dirty="0" smtClean="0"/>
              <a:t>To build a social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make a server where the data can be saved, e.g. MySQL/SQLite.</a:t>
            </a:r>
          </a:p>
          <a:p>
            <a:r>
              <a:rPr lang="en-GB" sz="2800" dirty="0" smtClean="0"/>
              <a:t>To make an API to add data to that server, e.g. an PHP </a:t>
            </a:r>
            <a:r>
              <a:rPr lang="en-GB" sz="2800" dirty="0"/>
              <a:t>API for a small </a:t>
            </a:r>
            <a:r>
              <a:rPr lang="en-GB" sz="2800" dirty="0" smtClean="0"/>
              <a:t>network.</a:t>
            </a:r>
          </a:p>
          <a:p>
            <a:r>
              <a:rPr lang="en-GB" sz="2800" dirty="0" smtClean="0"/>
              <a:t>To write an app to send a request through the API and saves the action to the database.</a:t>
            </a:r>
          </a:p>
          <a:p>
            <a:r>
              <a:rPr lang="en-GB" sz="2800" dirty="0" smtClean="0"/>
              <a:t>Other users can get information through the API from the same database.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7B59F9-8719-45CC-A8C4-0CB291B1AE83}"/>
</file>

<file path=customXml/itemProps2.xml><?xml version="1.0" encoding="utf-8"?>
<ds:datastoreItem xmlns:ds="http://schemas.openxmlformats.org/officeDocument/2006/customXml" ds:itemID="{38435087-8D62-469E-B187-C2D6E9F3EE44}"/>
</file>

<file path=customXml/itemProps3.xml><?xml version="1.0" encoding="utf-8"?>
<ds:datastoreItem xmlns:ds="http://schemas.openxmlformats.org/officeDocument/2006/customXml" ds:itemID="{6CFB1EBB-4F8B-4B11-92B4-4221D90F615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4152</TotalTime>
  <Words>954</Words>
  <Application>Microsoft Office PowerPoint</Application>
  <PresentationFormat>On-screen Show (4:3)</PresentationFormat>
  <Paragraphs>267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Web and mobile app development – csc3054/7054</vt:lpstr>
      <vt:lpstr>“simon says game” application </vt:lpstr>
      <vt:lpstr>What we discussed in the last lecture?</vt:lpstr>
      <vt:lpstr>Learning outcomes </vt:lpstr>
      <vt:lpstr>Content outline</vt:lpstr>
      <vt:lpstr>What is social networking service?</vt:lpstr>
      <vt:lpstr>Components of a social networking service</vt:lpstr>
      <vt:lpstr>PowerPoint Presentation</vt:lpstr>
      <vt:lpstr>To build a social network</vt:lpstr>
      <vt:lpstr>Illustration of server-client connection</vt:lpstr>
      <vt:lpstr>Further explanations </vt:lpstr>
      <vt:lpstr>Content outline</vt:lpstr>
      <vt:lpstr>Example of server-client communication</vt:lpstr>
      <vt:lpstr>Technical implementation </vt:lpstr>
      <vt:lpstr>Display on the client </vt:lpstr>
      <vt:lpstr>Content outline</vt:lpstr>
      <vt:lpstr>AndroidListServer</vt:lpstr>
      <vt:lpstr>AndroidListServer</vt:lpstr>
      <vt:lpstr>Server.php  </vt:lpstr>
      <vt:lpstr>Content outline</vt:lpstr>
      <vt:lpstr>Client </vt:lpstr>
      <vt:lpstr>Serverinterface </vt:lpstr>
      <vt:lpstr>AndroidListclient </vt:lpstr>
      <vt:lpstr>To run the code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445</cp:revision>
  <dcterms:created xsi:type="dcterms:W3CDTF">2006-08-16T00:00:00Z</dcterms:created>
  <dcterms:modified xsi:type="dcterms:W3CDTF">2016-04-22T08:32:31Z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