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3" r:id="rId3"/>
    <p:sldId id="290" r:id="rId4"/>
    <p:sldId id="311" r:id="rId5"/>
    <p:sldId id="301" r:id="rId6"/>
    <p:sldId id="294" r:id="rId7"/>
    <p:sldId id="291" r:id="rId8"/>
    <p:sldId id="295" r:id="rId9"/>
    <p:sldId id="305" r:id="rId10"/>
    <p:sldId id="312" r:id="rId11"/>
    <p:sldId id="307" r:id="rId12"/>
    <p:sldId id="309" r:id="rId13"/>
    <p:sldId id="296"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8" autoAdjust="0"/>
    <p:restoredTop sz="58402" autoAdjust="0"/>
  </p:normalViewPr>
  <p:slideViewPr>
    <p:cSldViewPr snapToGrid="0">
      <p:cViewPr>
        <p:scale>
          <a:sx n="58" d="100"/>
          <a:sy n="58" d="100"/>
        </p:scale>
        <p:origin x="737"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944"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8370-5572-4DC9-8B22-C7B54777DF54}" type="datetimeFigureOut">
              <a:rPr lang="en-AU" smtClean="0"/>
              <a:t>31/07/2022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53AB2-5565-4691-B00E-09AFB1B2C0B0}" type="slidenum">
              <a:rPr lang="en-AU" smtClean="0"/>
              <a:t>‹#›</a:t>
            </a:fld>
            <a:endParaRPr lang="en-AU"/>
          </a:p>
        </p:txBody>
      </p:sp>
    </p:spTree>
    <p:extLst>
      <p:ext uri="{BB962C8B-B14F-4D97-AF65-F5344CB8AC3E}">
        <p14:creationId xmlns:p14="http://schemas.microsoft.com/office/powerpoint/2010/main" val="287935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anlewis.org/en/almighty-pause-contain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days I think this is what we’ve arrived at</a:t>
            </a:r>
          </a:p>
        </p:txBody>
      </p:sp>
      <p:sp>
        <p:nvSpPr>
          <p:cNvPr id="4" name="Slide Number Placeholder 3"/>
          <p:cNvSpPr>
            <a:spLocks noGrp="1"/>
          </p:cNvSpPr>
          <p:nvPr>
            <p:ph type="sldNum" sz="quarter" idx="5"/>
          </p:nvPr>
        </p:nvSpPr>
        <p:spPr/>
        <p:txBody>
          <a:bodyPr/>
          <a:lstStyle/>
          <a:p>
            <a:fld id="{85C53AB2-5565-4691-B00E-09AFB1B2C0B0}" type="slidenum">
              <a:rPr lang="en-AU" smtClean="0"/>
              <a:t>1</a:t>
            </a:fld>
            <a:endParaRPr lang="en-AU"/>
          </a:p>
        </p:txBody>
      </p:sp>
    </p:spTree>
    <p:extLst>
      <p:ext uri="{BB962C8B-B14F-4D97-AF65-F5344CB8AC3E}">
        <p14:creationId xmlns:p14="http://schemas.microsoft.com/office/powerpoint/2010/main" val="278249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10</a:t>
            </a:fld>
            <a:endParaRPr lang="en-AU"/>
          </a:p>
        </p:txBody>
      </p:sp>
    </p:spTree>
    <p:extLst>
      <p:ext uri="{BB962C8B-B14F-4D97-AF65-F5344CB8AC3E}">
        <p14:creationId xmlns:p14="http://schemas.microsoft.com/office/powerpoint/2010/main" val="267636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11</a:t>
            </a:fld>
            <a:endParaRPr lang="en-AU"/>
          </a:p>
        </p:txBody>
      </p:sp>
    </p:spTree>
    <p:extLst>
      <p:ext uri="{BB962C8B-B14F-4D97-AF65-F5344CB8AC3E}">
        <p14:creationId xmlns:p14="http://schemas.microsoft.com/office/powerpoint/2010/main" val="196876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solidFill>
                  <a:srgbClr val="D4D4D4"/>
                </a:solidFill>
                <a:effectLst/>
                <a:latin typeface="Consolas" panose="020B0609020204030204" pitchFamily="49" charset="0"/>
              </a:rPr>
              <a:t>https://www.ianlewis.org/en/container-runtimes-part-1-introduction-container-r</a:t>
            </a:r>
          </a:p>
          <a:p>
            <a:br>
              <a:rPr lang="en-AU" b="0" dirty="0">
                <a:solidFill>
                  <a:srgbClr val="D4D4D4"/>
                </a:solidFill>
                <a:effectLst/>
                <a:latin typeface="Consolas" panose="020B0609020204030204" pitchFamily="49" charset="0"/>
              </a:rPr>
            </a:br>
            <a:endParaRPr lang="en-AU" b="0" dirty="0">
              <a:solidFill>
                <a:srgbClr val="D4D4D4"/>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12</a:t>
            </a:fld>
            <a:endParaRPr lang="en-AU"/>
          </a:p>
        </p:txBody>
      </p:sp>
    </p:spTree>
    <p:extLst>
      <p:ext uri="{BB962C8B-B14F-4D97-AF65-F5344CB8AC3E}">
        <p14:creationId xmlns:p14="http://schemas.microsoft.com/office/powerpoint/2010/main" val="386386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Ok – so we know what a container is now, and we’ve built some, inspected some images, how would we build one ?</a:t>
            </a:r>
          </a:p>
          <a:p>
            <a:endParaRPr lang="en-AU" sz="1200" dirty="0"/>
          </a:p>
          <a:p>
            <a:r>
              <a:rPr lang="en-AU" sz="1200" dirty="0"/>
              <a:t>Practically building containers </a:t>
            </a:r>
          </a:p>
          <a:p>
            <a:r>
              <a:rPr lang="en-AU" sz="1200" dirty="0"/>
              <a:t>Well we will use docker, but I stress this is only one way !</a:t>
            </a:r>
          </a:p>
          <a:p>
            <a:endParaRPr lang="en-AU" sz="1200" dirty="0"/>
          </a:p>
          <a:p>
            <a:r>
              <a:rPr lang="en-AU" sz="1200" dirty="0"/>
              <a:t>We’ve used 3 here – docker, </a:t>
            </a:r>
            <a:r>
              <a:rPr lang="en-AU" sz="1200" dirty="0" err="1"/>
              <a:t>kaniko</a:t>
            </a:r>
            <a:r>
              <a:rPr lang="en-AU" sz="1200" dirty="0"/>
              <a:t> and jib</a:t>
            </a:r>
          </a:p>
          <a:p>
            <a:endParaRPr lang="en-AU" sz="1200" dirty="0"/>
          </a:p>
          <a:p>
            <a:r>
              <a:rPr lang="en-AU" sz="1200" dirty="0"/>
              <a:t>Ok – docker commands to run it – observe link between commands and namespaces </a:t>
            </a:r>
            <a:r>
              <a:rPr lang="en-AU" sz="1200" dirty="0" err="1"/>
              <a:t>e.g</a:t>
            </a:r>
            <a:r>
              <a:rPr lang="en-AU" sz="1200" dirty="0"/>
              <a:t> </a:t>
            </a:r>
            <a:r>
              <a:rPr lang="en-AU" sz="1200" dirty="0" err="1"/>
              <a:t>pid</a:t>
            </a:r>
            <a:r>
              <a:rPr lang="en-AU" sz="1200" dirty="0"/>
              <a:t> namespace</a:t>
            </a:r>
          </a:p>
        </p:txBody>
      </p:sp>
      <p:sp>
        <p:nvSpPr>
          <p:cNvPr id="4" name="Slide Number Placeholder 3"/>
          <p:cNvSpPr>
            <a:spLocks noGrp="1"/>
          </p:cNvSpPr>
          <p:nvPr>
            <p:ph type="sldNum" sz="quarter" idx="10"/>
          </p:nvPr>
        </p:nvSpPr>
        <p:spPr/>
        <p:txBody>
          <a:bodyPr/>
          <a:lstStyle/>
          <a:p>
            <a:fld id="{81889535-4C9A-4919-8C6D-C0E39E76FE81}" type="slidenum">
              <a:rPr lang="en-AU" smtClean="0"/>
              <a:t>13</a:t>
            </a:fld>
            <a:endParaRPr lang="en-AU"/>
          </a:p>
        </p:txBody>
      </p:sp>
    </p:spTree>
    <p:extLst>
      <p:ext uri="{BB962C8B-B14F-4D97-AF65-F5344CB8AC3E}">
        <p14:creationId xmlns:p14="http://schemas.microsoft.com/office/powerpoint/2010/main" val="199488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hlinkClick r:id="rId3"/>
              </a:rPr>
              <a:t>Monitoring pods – the building blocks</a:t>
            </a:r>
          </a:p>
          <a:p>
            <a:endParaRPr lang="en-AU" sz="1200" dirty="0">
              <a:hlinkClick r:id="rId3"/>
            </a:endParaRPr>
          </a:p>
          <a:p>
            <a:r>
              <a:rPr lang="en-AU" sz="1200" dirty="0">
                <a:hlinkClick r:id="rId3"/>
              </a:rPr>
              <a:t>The almighty pause container </a:t>
            </a:r>
            <a:r>
              <a:rPr lang="en-AU" sz="1200" dirty="0"/>
              <a:t> https://www.ianlewis.org/en/almighty-pause-container</a:t>
            </a:r>
          </a:p>
          <a:p>
            <a:endParaRPr lang="en-AU" sz="1200" dirty="0"/>
          </a:p>
          <a:p>
            <a:r>
              <a:rPr lang="en-AU" sz="1200" dirty="0"/>
              <a:t>“</a:t>
            </a:r>
            <a:r>
              <a:rPr lang="en-AU" b="0" i="0" dirty="0">
                <a:effectLst/>
                <a:latin typeface="Helvetica" panose="020B0604020202020204" pitchFamily="34" charset="0"/>
              </a:rPr>
              <a:t>In Kubernetes, the pause container serves as the "parent container" for all of the containers in your pod. The pause container has two core responsibilities. First, it serves as the basis of Linux namespace sharing in the pod. And second, with PID (process ID) namespace sharing enabled, it serves as PID 1 for each pod and reaps zombie processes”</a:t>
            </a:r>
          </a:p>
          <a:p>
            <a:endParaRPr lang="en-AU" sz="1200" b="0" i="0" dirty="0">
              <a:effectLst/>
              <a:latin typeface="Helvetica" panose="020B0604020202020204" pitchFamily="34" charset="0"/>
            </a:endParaRPr>
          </a:p>
          <a:p>
            <a:r>
              <a:rPr lang="en-AU" sz="1200" b="0" i="0" dirty="0">
                <a:effectLst/>
                <a:latin typeface="Helvetica" panose="020B0604020202020204" pitchFamily="34" charset="0"/>
              </a:rPr>
              <a:t>Ok – so we can monitor a container, </a:t>
            </a:r>
          </a:p>
          <a:p>
            <a:endParaRPr lang="en-AU" sz="1200" b="0" i="0" dirty="0">
              <a:effectLst/>
              <a:latin typeface="Helvetica" panose="020B0604020202020204" pitchFamily="34" charset="0"/>
            </a:endParaRPr>
          </a:p>
          <a:p>
            <a:pPr marL="0" indent="0">
              <a:buFontTx/>
              <a:buNone/>
            </a:pPr>
            <a:r>
              <a:rPr lang="en-AU" sz="1200" dirty="0"/>
              <a:t>Paying it forward – you’re going to have to deal with these kinds of problems – monitoring, HA and deployment, scaling, config management. So the space will have some intrinsic complexity</a:t>
            </a:r>
          </a:p>
          <a:p>
            <a:pPr marL="0" indent="0">
              <a:buFontTx/>
              <a:buNone/>
            </a:pPr>
            <a:endParaRPr lang="en-AU" sz="1200" dirty="0"/>
          </a:p>
          <a:p>
            <a:pPr marL="171450" indent="-171450">
              <a:buFontTx/>
              <a:buChar char="-"/>
            </a:pPr>
            <a:r>
              <a:rPr lang="en-AU" sz="1200" dirty="0"/>
              <a:t>https://kubernetes.io/docs/concepts/overview/what-is-kubernetes/#why-you-need-kubernetes-and-what-can-it-do</a:t>
            </a:r>
          </a:p>
          <a:p>
            <a:pPr marL="171450" indent="-171450">
              <a:buFontTx/>
              <a:buChar char="-"/>
            </a:pPr>
            <a:r>
              <a:rPr lang="en-AU" sz="1200" dirty="0"/>
              <a:t>https://kubernetes.io/docs/concepts/overview/what-is-kubernetes/</a:t>
            </a:r>
          </a:p>
          <a:p>
            <a:pPr marL="171450" indent="-171450">
              <a:buFontTx/>
              <a:buChar char="-"/>
            </a:pPr>
            <a:r>
              <a:rPr lang="en-AU" sz="1200" dirty="0"/>
              <a:t>https://kubernetes.io/docs/reference/kubernetes-api/</a:t>
            </a:r>
          </a:p>
          <a:p>
            <a:endParaRPr lang="en-AU" sz="1200" dirty="0"/>
          </a:p>
          <a:p>
            <a:r>
              <a:rPr lang="en-AU" sz="1200" dirty="0"/>
              <a:t>After that </a:t>
            </a:r>
          </a:p>
          <a:p>
            <a:r>
              <a:rPr lang="en-AU" sz="1200" dirty="0"/>
              <a:t>Lets just run some Kubernetes commands and have a look round k9s – explore the Kubernetes </a:t>
            </a:r>
            <a:r>
              <a:rPr lang="en-AU" sz="1200" dirty="0" err="1"/>
              <a:t>api</a:t>
            </a:r>
            <a:r>
              <a:rPr lang="en-AU" sz="1200" dirty="0"/>
              <a:t> and </a:t>
            </a:r>
            <a:r>
              <a:rPr lang="en-AU" sz="1200" dirty="0" err="1"/>
              <a:t>api</a:t>
            </a:r>
            <a:r>
              <a:rPr lang="en-AU" sz="1200" dirty="0"/>
              <a:t> server</a:t>
            </a:r>
          </a:p>
          <a:p>
            <a:r>
              <a:rPr lang="en-AU" sz="1200" dirty="0"/>
              <a:t>Explore .</a:t>
            </a:r>
            <a:r>
              <a:rPr lang="en-AU" sz="1200" dirty="0" err="1"/>
              <a:t>kubeconfig</a:t>
            </a:r>
            <a:r>
              <a:rPr lang="en-AU" sz="1200" dirty="0"/>
              <a:t> – auth, user etc</a:t>
            </a:r>
          </a:p>
          <a:p>
            <a:r>
              <a:rPr lang="en-AU" sz="1200" dirty="0"/>
              <a:t>Explore relationship to docker config, image pull, </a:t>
            </a:r>
            <a:r>
              <a:rPr lang="en-AU" sz="1200" dirty="0" err="1"/>
              <a:t>kubelet</a:t>
            </a:r>
            <a:r>
              <a:rPr lang="en-AU" sz="1200" dirty="0"/>
              <a:t> etc</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14</a:t>
            </a:fld>
            <a:endParaRPr lang="en-AU"/>
          </a:p>
        </p:txBody>
      </p:sp>
    </p:spTree>
    <p:extLst>
      <p:ext uri="{BB962C8B-B14F-4D97-AF65-F5344CB8AC3E}">
        <p14:creationId xmlns:p14="http://schemas.microsoft.com/office/powerpoint/2010/main" val="190878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2</a:t>
            </a:fld>
            <a:endParaRPr lang="en-AU"/>
          </a:p>
        </p:txBody>
      </p:sp>
    </p:spTree>
    <p:extLst>
      <p:ext uri="{BB962C8B-B14F-4D97-AF65-F5344CB8AC3E}">
        <p14:creationId xmlns:p14="http://schemas.microsoft.com/office/powerpoint/2010/main" val="289966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3</a:t>
            </a:fld>
            <a:endParaRPr lang="en-AU"/>
          </a:p>
        </p:txBody>
      </p:sp>
    </p:spTree>
    <p:extLst>
      <p:ext uri="{BB962C8B-B14F-4D97-AF65-F5344CB8AC3E}">
        <p14:creationId xmlns:p14="http://schemas.microsoft.com/office/powerpoint/2010/main" val="256064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4</a:t>
            </a:fld>
            <a:endParaRPr lang="en-AU"/>
          </a:p>
        </p:txBody>
      </p:sp>
    </p:spTree>
    <p:extLst>
      <p:ext uri="{BB962C8B-B14F-4D97-AF65-F5344CB8AC3E}">
        <p14:creationId xmlns:p14="http://schemas.microsoft.com/office/powerpoint/2010/main" val="36935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Clone the repo</a:t>
            </a:r>
          </a:p>
          <a:p>
            <a:r>
              <a:rPr lang="en-AU" sz="1200"/>
              <a:t>Start docker</a:t>
            </a: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5</a:t>
            </a:fld>
            <a:endParaRPr lang="en-AU"/>
          </a:p>
        </p:txBody>
      </p:sp>
    </p:spTree>
    <p:extLst>
      <p:ext uri="{BB962C8B-B14F-4D97-AF65-F5344CB8AC3E}">
        <p14:creationId xmlns:p14="http://schemas.microsoft.com/office/powerpoint/2010/main" val="196266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hlinkClick r:id="rId3"/>
              </a:rPr>
              <a:t>Cgroups</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hlinkClick r:id="rId3"/>
              </a:rPr>
              <a:t>, namespaces, and beyond: what are containers made from? </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rPr>
              <a:t>– Jerome </a:t>
            </a: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rPr>
              <a:t>Petazzoni</a:t>
            </a:r>
            <a:endParaRPr lang="en-AU" sz="1200" dirty="0">
              <a:effectLst/>
            </a:endParaRPr>
          </a:p>
          <a:p>
            <a:r>
              <a:rPr lang="en-AU" sz="1200" dirty="0"/>
              <a:t>Introduction to </a:t>
            </a:r>
            <a:r>
              <a:rPr lang="en-AU" sz="1200" dirty="0" err="1"/>
              <a:t>cgroups</a:t>
            </a:r>
            <a:r>
              <a:rPr lang="en-AU" sz="1200" dirty="0"/>
              <a:t> and namespaces 2:00 – 5:18</a:t>
            </a:r>
          </a:p>
          <a:p>
            <a:r>
              <a:rPr lang="en-AU" sz="1200" dirty="0"/>
              <a:t>Different namespaces - 24:46 – 27:25</a:t>
            </a:r>
          </a:p>
          <a:p>
            <a:endParaRPr lang="en-AU" sz="1200" dirty="0"/>
          </a:p>
          <a:p>
            <a:r>
              <a:rPr lang="en-AU" sz="1200" dirty="0"/>
              <a:t>Understand what getting a shell in a container is</a:t>
            </a:r>
          </a:p>
          <a:p>
            <a:endParaRPr lang="en-AU" sz="1200" dirty="0"/>
          </a:p>
          <a:p>
            <a:r>
              <a:rPr lang="en-AU" sz="1200" dirty="0"/>
              <a:t>“A container is a process that’s not sharing ! (the default namespace) – Alister Shipman</a:t>
            </a:r>
          </a:p>
          <a:p>
            <a:endParaRPr lang="en-AU" sz="1200" dirty="0"/>
          </a:p>
          <a:p>
            <a:r>
              <a:rPr lang="en-AU" sz="1200" dirty="0"/>
              <a:t>How can we think of it docker, images and containers together </a:t>
            </a:r>
          </a:p>
          <a:p>
            <a:endParaRPr lang="en-AU" sz="1200" dirty="0"/>
          </a:p>
          <a:p>
            <a:r>
              <a:rPr lang="en-AU" sz="1200" dirty="0" err="1"/>
              <a:t>dockerfile</a:t>
            </a:r>
            <a:r>
              <a:rPr lang="en-AU" sz="1200" dirty="0"/>
              <a:t> is the </a:t>
            </a:r>
            <a:r>
              <a:rPr lang="en-AU" sz="1200" dirty="0" err="1"/>
              <a:t>sourcecode</a:t>
            </a:r>
            <a:r>
              <a:rPr lang="en-AU" sz="1200" dirty="0"/>
              <a:t> (it’s a specific language)</a:t>
            </a:r>
          </a:p>
          <a:p>
            <a:r>
              <a:rPr lang="en-AU" sz="1200" dirty="0"/>
              <a:t>image is the compiled binary, but the files as well, and the image manifest </a:t>
            </a:r>
          </a:p>
          <a:p>
            <a:r>
              <a:rPr lang="en-AU" sz="1200" dirty="0"/>
              <a:t>container is the running process - but docker run does a bit more</a:t>
            </a:r>
          </a:p>
          <a:p>
            <a:endParaRPr lang="en-AU" sz="1200" dirty="0"/>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6</a:t>
            </a:fld>
            <a:endParaRPr lang="en-AU"/>
          </a:p>
        </p:txBody>
      </p:sp>
    </p:spTree>
    <p:extLst>
      <p:ext uri="{BB962C8B-B14F-4D97-AF65-F5344CB8AC3E}">
        <p14:creationId xmlns:p14="http://schemas.microsoft.com/office/powerpoint/2010/main" val="40213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Whats</a:t>
            </a:r>
            <a:r>
              <a:rPr lang="en-AU" dirty="0"/>
              <a:t> a hypervisor ?</a:t>
            </a:r>
          </a:p>
          <a:p>
            <a:endParaRPr lang="en-AU" sz="1200" dirty="0"/>
          </a:p>
          <a:p>
            <a:r>
              <a:rPr lang="en-AU" sz="1200" dirty="0"/>
              <a:t>https://www.vmware.com/topics/glossary/content/hypervisor.html</a:t>
            </a:r>
          </a:p>
          <a:p>
            <a:endParaRPr lang="en-AU" sz="1200" dirty="0"/>
          </a:p>
          <a:p>
            <a:r>
              <a:rPr lang="en-AU" sz="1200" dirty="0"/>
              <a:t>https://docs.microsoft.com/en-us/windows-server/administration/performance-tuning/role/hyper-v-server/architecture</a:t>
            </a:r>
          </a:p>
        </p:txBody>
      </p:sp>
      <p:sp>
        <p:nvSpPr>
          <p:cNvPr id="4" name="Slide Number Placeholder 3"/>
          <p:cNvSpPr>
            <a:spLocks noGrp="1"/>
          </p:cNvSpPr>
          <p:nvPr>
            <p:ph type="sldNum" sz="quarter" idx="10"/>
          </p:nvPr>
        </p:nvSpPr>
        <p:spPr/>
        <p:txBody>
          <a:bodyPr/>
          <a:lstStyle/>
          <a:p>
            <a:fld id="{81889535-4C9A-4919-8C6D-C0E39E76FE81}" type="slidenum">
              <a:rPr lang="en-AU" smtClean="0"/>
              <a:t>7</a:t>
            </a:fld>
            <a:endParaRPr lang="en-AU"/>
          </a:p>
        </p:txBody>
      </p:sp>
    </p:spTree>
    <p:extLst>
      <p:ext uri="{BB962C8B-B14F-4D97-AF65-F5344CB8AC3E}">
        <p14:creationId xmlns:p14="http://schemas.microsoft.com/office/powerpoint/2010/main" val="57975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 so lets build a container</a:t>
            </a:r>
          </a:p>
          <a:p>
            <a:endParaRPr lang="en-AU" dirty="0"/>
          </a:p>
          <a:p>
            <a:r>
              <a:rPr lang="en-AU" dirty="0"/>
              <a:t>Why </a:t>
            </a:r>
            <a:r>
              <a:rPr lang="en-AU" dirty="0" err="1"/>
              <a:t>Distroless</a:t>
            </a:r>
            <a:r>
              <a:rPr lang="en-AU" dirty="0"/>
              <a:t> and Debian selection</a:t>
            </a:r>
          </a:p>
          <a:p>
            <a:endParaRPr lang="en-AU" dirty="0"/>
          </a:p>
          <a:p>
            <a:r>
              <a:rPr lang="en-AU" dirty="0"/>
              <a:t>One package manager</a:t>
            </a:r>
          </a:p>
          <a:p>
            <a:r>
              <a:rPr lang="en-AU" dirty="0"/>
              <a:t>Rapidly updated security vulnerabilities</a:t>
            </a:r>
          </a:p>
          <a:p>
            <a:r>
              <a:rPr lang="en-AU" dirty="0"/>
              <a:t>No </a:t>
            </a:r>
            <a:r>
              <a:rPr lang="en-AU" dirty="0" err="1"/>
              <a:t>musl</a:t>
            </a:r>
            <a:r>
              <a:rPr lang="en-AU" dirty="0"/>
              <a:t> (alpine)</a:t>
            </a:r>
          </a:p>
          <a:p>
            <a:endParaRPr lang="en-AU" dirty="0"/>
          </a:p>
          <a:p>
            <a:r>
              <a:rPr lang="en-AU" dirty="0"/>
              <a:t>Images aren’t a docker thing – see </a:t>
            </a:r>
            <a:r>
              <a:rPr lang="en-AU" sz="1200" dirty="0"/>
              <a:t>https://opencontainers.org/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8</a:t>
            </a:fld>
            <a:endParaRPr lang="en-AU"/>
          </a:p>
        </p:txBody>
      </p:sp>
    </p:spTree>
    <p:extLst>
      <p:ext uri="{BB962C8B-B14F-4D97-AF65-F5344CB8AC3E}">
        <p14:creationId xmlns:p14="http://schemas.microsoft.com/office/powerpoint/2010/main" val="349359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9</a:t>
            </a:fld>
            <a:endParaRPr lang="en-AU"/>
          </a:p>
        </p:txBody>
      </p:sp>
    </p:spTree>
    <p:extLst>
      <p:ext uri="{BB962C8B-B14F-4D97-AF65-F5344CB8AC3E}">
        <p14:creationId xmlns:p14="http://schemas.microsoft.com/office/powerpoint/2010/main" val="20340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303-293B-4A45-9D1B-C2DC47808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7608EC0-2016-4386-A9FE-080FDB63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7E9EC98-C2C5-4393-8DE7-328B23F683DF}"/>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5153ED17-70BB-4C1A-9996-C7DFB2968F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23ECCA-A9DD-43AC-B3FA-ACE3E9B9100B}"/>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27225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F429-6FFE-49EF-9726-53C83495EB6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65E496-65A3-41BD-855C-CF9F92963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B14E21-FD2D-4F6E-8653-CEF821515142}"/>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A0424EF-405D-46F8-BA5F-1EDB6ED5A3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E2AE95-4183-4C41-BD13-72AD0E3C30D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02715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FB285-64A3-4C18-B615-39930F6C6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FBD4B7-7F8D-4624-80BD-A1236144E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3A5BCB-9554-473D-B63F-722C52077F6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37791125-DA25-48BD-A2C1-303263FC84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FCF1BA-D144-4240-9E69-B747CFE475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5993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8" y="-47890"/>
            <a:ext cx="12296264" cy="6904352"/>
          </a:xfrm>
          <a:prstGeom prst="rect">
            <a:avLst/>
          </a:prstGeom>
        </p:spPr>
      </p:pic>
      <p:sp>
        <p:nvSpPr>
          <p:cNvPr id="8" name="Text Placeholder 5"/>
          <p:cNvSpPr>
            <a:spLocks noGrp="1"/>
          </p:cNvSpPr>
          <p:nvPr>
            <p:ph type="body" sz="quarter" idx="10" hasCustomPrompt="1"/>
          </p:nvPr>
        </p:nvSpPr>
        <p:spPr>
          <a:xfrm>
            <a:off x="1134533" y="706439"/>
            <a:ext cx="10238317" cy="575492"/>
          </a:xfrm>
          <a:prstGeom prst="rect">
            <a:avLst/>
          </a:prstGeom>
        </p:spPr>
        <p:txBody>
          <a:bodyPr vert="horz"/>
          <a:lstStyle>
            <a:lvl1pPr marL="0" indent="0">
              <a:buNone/>
              <a:defRPr sz="4000" b="1" i="0" baseline="0">
                <a:solidFill>
                  <a:schemeClr val="bg1"/>
                </a:solidFill>
                <a:latin typeface="Century Gothic"/>
                <a:cs typeface="Century Gothic"/>
              </a:defRPr>
            </a:lvl1pPr>
          </a:lstStyle>
          <a:p>
            <a:pPr lvl="0"/>
            <a:r>
              <a:rPr lang="en-AU" dirty="0"/>
              <a:t>Section 1:</a:t>
            </a:r>
          </a:p>
          <a:p>
            <a:pPr lvl="0"/>
            <a:endParaRPr lang="en-AU" dirty="0"/>
          </a:p>
        </p:txBody>
      </p:sp>
      <p:sp>
        <p:nvSpPr>
          <p:cNvPr id="9" name="Text Placeholder 5"/>
          <p:cNvSpPr>
            <a:spLocks noGrp="1"/>
          </p:cNvSpPr>
          <p:nvPr>
            <p:ph type="body" sz="quarter" idx="11" hasCustomPrompt="1"/>
          </p:nvPr>
        </p:nvSpPr>
        <p:spPr>
          <a:xfrm>
            <a:off x="1134533" y="1546560"/>
            <a:ext cx="10238317" cy="698986"/>
          </a:xfrm>
          <a:prstGeom prst="rect">
            <a:avLst/>
          </a:prstGeom>
        </p:spPr>
        <p:txBody>
          <a:bodyPr vert="horz">
            <a:noAutofit/>
          </a:bodyPr>
          <a:lstStyle>
            <a:lvl1pPr marL="0" indent="0">
              <a:buNone/>
              <a:defRPr sz="3600" b="1" baseline="0">
                <a:solidFill>
                  <a:schemeClr val="bg1"/>
                </a:solidFill>
                <a:latin typeface="Century Gothic"/>
                <a:cs typeface="Century Gothic"/>
              </a:defRPr>
            </a:lvl1pPr>
          </a:lstStyle>
          <a:p>
            <a:pPr lvl="0"/>
            <a:r>
              <a:rPr lang="en-AU" dirty="0"/>
              <a:t>Subtitle</a:t>
            </a:r>
          </a:p>
        </p:txBody>
      </p:sp>
      <p:sp>
        <p:nvSpPr>
          <p:cNvPr id="10" name="Text Placeholder 5"/>
          <p:cNvSpPr>
            <a:spLocks noGrp="1"/>
          </p:cNvSpPr>
          <p:nvPr>
            <p:ph type="body" sz="quarter" idx="12" hasCustomPrompt="1"/>
          </p:nvPr>
        </p:nvSpPr>
        <p:spPr>
          <a:xfrm>
            <a:off x="1134533" y="2245546"/>
            <a:ext cx="10238317" cy="698986"/>
          </a:xfrm>
          <a:prstGeom prst="rect">
            <a:avLst/>
          </a:prstGeom>
        </p:spPr>
        <p:txBody>
          <a:bodyPr vert="horz">
            <a:normAutofit/>
          </a:bodyPr>
          <a:lstStyle>
            <a:lvl1pPr marL="0" indent="0">
              <a:buNone/>
              <a:defRPr sz="2600" b="0" baseline="0">
                <a:solidFill>
                  <a:srgbClr val="FFFFFF"/>
                </a:solidFill>
                <a:latin typeface="Century Gothic"/>
                <a:cs typeface="Century Gothic"/>
              </a:defRPr>
            </a:lvl1pPr>
          </a:lstStyle>
          <a:p>
            <a:pPr lvl="0"/>
            <a:r>
              <a:rPr lang="en-AU" dirty="0"/>
              <a:t>Subtitle</a:t>
            </a:r>
          </a:p>
        </p:txBody>
      </p:sp>
      <p:sp>
        <p:nvSpPr>
          <p:cNvPr id="7"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Century Gothic" charset="0"/>
                <a:ea typeface="Century Gothic" charset="0"/>
                <a:cs typeface="Century Gothic" charset="0"/>
              </a:defRPr>
            </a:lvl1pPr>
          </a:lstStyle>
          <a:p>
            <a:fld id="{F715EC76-0071-7A44-93BB-E4DD1C89DB1C}" type="slidenum">
              <a:rPr lang="en-US" smtClean="0"/>
              <a:pPr/>
              <a:t>‹#›</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05" y="6231603"/>
            <a:ext cx="3740601" cy="347621"/>
          </a:xfrm>
          <a:prstGeom prst="rect">
            <a:avLst/>
          </a:prstGeom>
        </p:spPr>
      </p:pic>
    </p:spTree>
    <p:extLst>
      <p:ext uri="{BB962C8B-B14F-4D97-AF65-F5344CB8AC3E}">
        <p14:creationId xmlns:p14="http://schemas.microsoft.com/office/powerpoint/2010/main" val="23151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15A4-28A3-45CF-96CD-10904208F8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854527-FC65-47A8-B8D4-EBE788C6F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E3CDD1-9CE8-4112-B29E-B74EC7FF4993}"/>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0DF02CDA-7886-4038-971E-690F578332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B8162-52AD-4CD3-8F92-191499C3421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3226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E517-59F7-4F48-8104-80770B26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83DDEEA-B9B7-4BF7-8E11-AFEE03FF5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E89E9-43F4-4709-8DF8-82367F1A0257}"/>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A0234790-0D69-47AD-9755-F80E75808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703D45-7004-4CD2-A61B-DBC409BE40B2}"/>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87858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0313-2B34-4844-821B-22EF53D05E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0101F6-8565-4C53-B4B7-AD08B8D2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686F9F-4D62-4F95-A5CB-7A6E1BF79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64441C-C1B7-4365-8B52-CA44D199F98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0E62701B-5C2C-4CBF-B95F-0B340B26D9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8D2CC6-8FA2-458B-B52E-4B69EE42FB3D}"/>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7465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D268-B386-4202-976C-02FB9AA144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BA4D98-B6E5-4896-9D30-83C92D32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A2477-FA84-42A5-86C1-3EB2EA05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8E730C-42E2-4583-8855-F9956BBA8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7A58F-6BED-4D1F-8F3C-C3869DF02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61BF49-AFD9-4872-A188-34D105007F2B}"/>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8" name="Footer Placeholder 7">
            <a:extLst>
              <a:ext uri="{FF2B5EF4-FFF2-40B4-BE49-F238E27FC236}">
                <a16:creationId xmlns:a16="http://schemas.microsoft.com/office/drawing/2014/main" id="{374ACCE8-7E6D-47B4-A966-06696B0547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14636B0-0427-45E0-BE0D-119953E8594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754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09B-F2EC-4BAB-BEF2-94E3FA61575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B9E0D6-97AD-4B40-A6E8-F296FA62FDC4}"/>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4" name="Footer Placeholder 3">
            <a:extLst>
              <a:ext uri="{FF2B5EF4-FFF2-40B4-BE49-F238E27FC236}">
                <a16:creationId xmlns:a16="http://schemas.microsoft.com/office/drawing/2014/main" id="{5F12D8B1-155A-49B7-8986-245DD71982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CFA21D5-0C06-49AF-A4A2-9DEA939BAC6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7571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AC52A-2DAD-4925-9D66-22B8D212347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3" name="Footer Placeholder 2">
            <a:extLst>
              <a:ext uri="{FF2B5EF4-FFF2-40B4-BE49-F238E27FC236}">
                <a16:creationId xmlns:a16="http://schemas.microsoft.com/office/drawing/2014/main" id="{252A796A-ED6C-4EAA-82B5-CEFB6719C0F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0BBFE7-F31C-45E8-8B18-988A2BB16EB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43727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B466-A72F-47E3-9870-C2D7EF47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18CFBE4-E606-467D-8559-AE2A1E9E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2D995B6-E1CA-4797-A5E1-510F0355C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455C5-8A90-4F8D-A890-849FD99F810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464E5EBD-D8A4-42F9-942C-BCD8298FE3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24330C-F9E6-489A-8A75-50F469A034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8516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E13-F5A1-48B4-BB30-AE9C5EAEA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DB5617D-BC9F-40B2-807B-712D51D83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E0F9B5-0622-49E3-9E04-1E21AA9F8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AA779-66CF-4D38-9EEF-B6534B5E1BC5}"/>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535E462A-FF0B-40F3-9181-B3594BCA8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587B6ED-0718-405C-817E-2B91AEFBD534}"/>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31150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6299-BE97-467F-82C3-9579EAF6B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BBA9F9-1869-4E72-AA16-6650179E6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043B74-F5C6-4001-BC21-66C6B2719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FF90E26-2499-4D7E-8A2D-22E66DF22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6F3975-B349-4D8B-98F0-4D6B8A288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FF848-2D20-44FB-9AB7-AC962786274D}" type="slidenum">
              <a:rPr lang="en-AU" smtClean="0"/>
              <a:t>‹#›</a:t>
            </a:fld>
            <a:endParaRPr lang="en-AU"/>
          </a:p>
        </p:txBody>
      </p:sp>
    </p:spTree>
    <p:extLst>
      <p:ext uri="{BB962C8B-B14F-4D97-AF65-F5344CB8AC3E}">
        <p14:creationId xmlns:p14="http://schemas.microsoft.com/office/powerpoint/2010/main" val="326710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hillopedia.com/interesting/15-most-bizarre-cartoon-conspiracy-theories-eve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s://info.aquasec.com/container-security-book?keyword=container%20security%20liz%20rice&amp;campaignID=12999642162&amp;matchtype=e&amp;adgroupID=127255823452&amp;device=c&amp;utm_source=adwords&amp;utm_campaign=SecurityAusNZ&amp;utm_medium=cpc&amp;utm_term=container%20security%20liz%20rice&amp;utm_content=127255823452&amp;utm_content=519787823979&amp;hsa_acc=4069508776&amp;hsa_src=g&amp;hsa_ad=519787823979&amp;hsa_kw=container%20security%20liz%20rice&amp;hsa_ver=3&amp;hsa_mt=e&amp;hsa_grp=127255823452&amp;hsa_net=adwords&amp;hsa_cam=12999642162&amp;hsa_tgt=kwd-833922166720&amp;gclid=CjwKCAjw4ayUBhA4EiwATWyBrl921wJxIXtAJW8ghoAcpAYaLZr1dj405HkFSbN3RbxEu67dNj-zuxoCLGkQAvD_BwE" TargetMode="External"/><Relationship Id="rId7" Type="http://schemas.openxmlformats.org/officeDocument/2006/relationships/hyperlink" Target="https://kubernetes.io/docs/concepts/overview/componen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anlewis.org/en/almighty-pause-container" TargetMode="External"/><Relationship Id="rId5" Type="http://schemas.openxmlformats.org/officeDocument/2006/relationships/hyperlink" Target="https://www.ianlewis.org/en/container-runtimes-part-1-introduction-container-r" TargetMode="External"/><Relationship Id="rId4" Type="http://schemas.openxmlformats.org/officeDocument/2006/relationships/hyperlink" Target="https://www.youtube.com/watch?v=sK5i-N34im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F60C-4EA7-4DA0-A900-744563484737}"/>
              </a:ext>
            </a:extLst>
          </p:cNvPr>
          <p:cNvSpPr>
            <a:spLocks noGrp="1"/>
          </p:cNvSpPr>
          <p:nvPr>
            <p:ph type="ctrTitle"/>
          </p:nvPr>
        </p:nvSpPr>
        <p:spPr>
          <a:xfrm>
            <a:off x="1524000" y="846667"/>
            <a:ext cx="9144000" cy="1775581"/>
          </a:xfrm>
        </p:spPr>
        <p:txBody>
          <a:bodyPr>
            <a:normAutofit/>
          </a:bodyPr>
          <a:lstStyle/>
          <a:p>
            <a:r>
              <a:rPr lang="en-AU" dirty="0">
                <a:solidFill>
                  <a:schemeClr val="bg1"/>
                </a:solidFill>
                <a:latin typeface="Spook"/>
              </a:rPr>
              <a:t>Scooby Doo and the Scary Software Stack</a:t>
            </a:r>
          </a:p>
        </p:txBody>
      </p:sp>
      <p:sp>
        <p:nvSpPr>
          <p:cNvPr id="3" name="Subtitle 2">
            <a:extLst>
              <a:ext uri="{FF2B5EF4-FFF2-40B4-BE49-F238E27FC236}">
                <a16:creationId xmlns:a16="http://schemas.microsoft.com/office/drawing/2014/main" id="{4369E2ED-92C7-434E-AEB4-194FEC0A40FC}"/>
              </a:ext>
            </a:extLst>
          </p:cNvPr>
          <p:cNvSpPr>
            <a:spLocks noGrp="1"/>
          </p:cNvSpPr>
          <p:nvPr>
            <p:ph type="subTitle" idx="1"/>
          </p:nvPr>
        </p:nvSpPr>
        <p:spPr>
          <a:xfrm>
            <a:off x="1524000" y="4818742"/>
            <a:ext cx="9144000" cy="1572382"/>
          </a:xfrm>
        </p:spPr>
        <p:txBody>
          <a:bodyPr>
            <a:normAutofit fontScale="92500" lnSpcReduction="10000"/>
          </a:bodyPr>
          <a:lstStyle/>
          <a:p>
            <a:endParaRPr lang="en-AU" dirty="0"/>
          </a:p>
          <a:p>
            <a:endParaRPr lang="en-AU" dirty="0"/>
          </a:p>
          <a:p>
            <a:endParaRPr lang="en-AU" dirty="0"/>
          </a:p>
          <a:p>
            <a:r>
              <a:rPr lang="en-AU" dirty="0">
                <a:solidFill>
                  <a:schemeClr val="bg1"/>
                </a:solidFill>
              </a:rPr>
              <a:t>By Old Man Withers</a:t>
            </a:r>
          </a:p>
        </p:txBody>
      </p:sp>
    </p:spTree>
    <p:extLst>
      <p:ext uri="{BB962C8B-B14F-4D97-AF65-F5344CB8AC3E}">
        <p14:creationId xmlns:p14="http://schemas.microsoft.com/office/powerpoint/2010/main" val="100621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10</a:t>
            </a:fld>
            <a:endParaRPr lang="en-US" dirty="0"/>
          </a:p>
        </p:txBody>
      </p:sp>
      <p:pic>
        <p:nvPicPr>
          <p:cNvPr id="4" name="Picture 3">
            <a:extLst>
              <a:ext uri="{FF2B5EF4-FFF2-40B4-BE49-F238E27FC236}">
                <a16:creationId xmlns:a16="http://schemas.microsoft.com/office/drawing/2014/main" id="{3F34217D-0749-6811-EDA5-51AF3F9F74AB}"/>
              </a:ext>
            </a:extLst>
          </p:cNvPr>
          <p:cNvPicPr>
            <a:picLocks noChangeAspect="1"/>
          </p:cNvPicPr>
          <p:nvPr/>
        </p:nvPicPr>
        <p:blipFill>
          <a:blip r:embed="rId3"/>
          <a:stretch>
            <a:fillRect/>
          </a:stretch>
        </p:blipFill>
        <p:spPr>
          <a:xfrm>
            <a:off x="0" y="771428"/>
            <a:ext cx="12192000" cy="5315144"/>
          </a:xfrm>
          <a:prstGeom prst="rect">
            <a:avLst/>
          </a:prstGeom>
        </p:spPr>
      </p:pic>
    </p:spTree>
    <p:extLst>
      <p:ext uri="{BB962C8B-B14F-4D97-AF65-F5344CB8AC3E}">
        <p14:creationId xmlns:p14="http://schemas.microsoft.com/office/powerpoint/2010/main" val="295544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So, what the hell is docker then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11</a:t>
            </a:fld>
            <a:endParaRPr lang="en-US" dirty="0"/>
          </a:p>
        </p:txBody>
      </p:sp>
      <p:pic>
        <p:nvPicPr>
          <p:cNvPr id="2050" name="Picture 2" descr="Not sure if this refers to Kubernetes container runtime, low-level container runtime, or movie runtime">
            <a:extLst>
              <a:ext uri="{FF2B5EF4-FFF2-40B4-BE49-F238E27FC236}">
                <a16:creationId xmlns:a16="http://schemas.microsoft.com/office/drawing/2014/main" id="{7E784B4F-CCF1-3D9B-2110-651D777A5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8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20914" y="638106"/>
            <a:ext cx="11379201" cy="5301375"/>
          </a:xfrm>
        </p:spPr>
        <p:txBody>
          <a:bodyPr>
            <a:normAutofit/>
          </a:bodyPr>
          <a:lstStyle/>
          <a:p>
            <a:pPr>
              <a:lnSpc>
                <a:spcPct val="150000"/>
              </a:lnSpc>
            </a:pPr>
            <a:r>
              <a:rPr lang="en-AU" sz="2400" dirty="0"/>
              <a:t>Docker was released in 2013 and solved many of the problems that developers had running containers end-to-end. It had all these things:</a:t>
            </a:r>
          </a:p>
          <a:p>
            <a:pPr marL="457200" indent="-457200">
              <a:lnSpc>
                <a:spcPct val="150000"/>
              </a:lnSpc>
              <a:buFont typeface="Arial" panose="020B0604020202020204" pitchFamily="34" charset="0"/>
              <a:buChar char="•"/>
            </a:pPr>
            <a:r>
              <a:rPr lang="en-AU" sz="2400" dirty="0"/>
              <a:t>A container image format</a:t>
            </a:r>
          </a:p>
          <a:p>
            <a:pPr marL="457200" indent="-457200">
              <a:lnSpc>
                <a:spcPct val="150000"/>
              </a:lnSpc>
              <a:buFont typeface="Arial" panose="020B0604020202020204" pitchFamily="34" charset="0"/>
              <a:buChar char="•"/>
            </a:pPr>
            <a:r>
              <a:rPr lang="en-AU" sz="2400" dirty="0"/>
              <a:t>A method for building container images (</a:t>
            </a:r>
            <a:r>
              <a:rPr lang="en-AU" sz="2400" dirty="0" err="1"/>
              <a:t>Dockerfile</a:t>
            </a:r>
            <a:r>
              <a:rPr lang="en-AU" sz="2400" dirty="0"/>
              <a:t>/docker build)</a:t>
            </a:r>
          </a:p>
          <a:p>
            <a:pPr marL="457200" indent="-457200">
              <a:lnSpc>
                <a:spcPct val="150000"/>
              </a:lnSpc>
              <a:buFont typeface="Arial" panose="020B0604020202020204" pitchFamily="34" charset="0"/>
              <a:buChar char="•"/>
            </a:pPr>
            <a:r>
              <a:rPr lang="en-AU" sz="2400" dirty="0"/>
              <a:t>A way to manage container images (docker images, docker rm, etc.)</a:t>
            </a:r>
          </a:p>
          <a:p>
            <a:pPr marL="457200" indent="-457200">
              <a:lnSpc>
                <a:spcPct val="150000"/>
              </a:lnSpc>
              <a:buFont typeface="Arial" panose="020B0604020202020204" pitchFamily="34" charset="0"/>
              <a:buChar char="•"/>
            </a:pPr>
            <a:r>
              <a:rPr lang="en-AU" sz="2400" dirty="0"/>
              <a:t>A way to manage instances of containers (docker </a:t>
            </a:r>
            <a:r>
              <a:rPr lang="en-AU" sz="2400" dirty="0" err="1"/>
              <a:t>ps</a:t>
            </a:r>
            <a:r>
              <a:rPr lang="en-AU" sz="2400" dirty="0"/>
              <a:t>, docker rm , etc.)</a:t>
            </a:r>
          </a:p>
          <a:p>
            <a:pPr marL="457200" indent="-457200">
              <a:lnSpc>
                <a:spcPct val="150000"/>
              </a:lnSpc>
              <a:buFont typeface="Arial" panose="020B0604020202020204" pitchFamily="34" charset="0"/>
              <a:buChar char="•"/>
            </a:pPr>
            <a:r>
              <a:rPr lang="en-AU" sz="2400" dirty="0"/>
              <a:t>A way to share container images (docker push/pull)</a:t>
            </a:r>
          </a:p>
          <a:p>
            <a:pPr marL="457200" indent="-457200">
              <a:lnSpc>
                <a:spcPct val="150000"/>
              </a:lnSpc>
              <a:buFont typeface="Arial" panose="020B0604020202020204" pitchFamily="34" charset="0"/>
              <a:buChar char="•"/>
            </a:pPr>
            <a:r>
              <a:rPr lang="en-AU" sz="2400" dirty="0"/>
              <a:t>A way to run containers (docker run)</a:t>
            </a:r>
          </a:p>
        </p:txBody>
      </p:sp>
      <p:sp>
        <p:nvSpPr>
          <p:cNvPr id="5" name="Slide Number Placeholder 4"/>
          <p:cNvSpPr>
            <a:spLocks noGrp="1"/>
          </p:cNvSpPr>
          <p:nvPr>
            <p:ph type="sldNum" sz="quarter" idx="4"/>
          </p:nvPr>
        </p:nvSpPr>
        <p:spPr/>
        <p:txBody>
          <a:bodyPr/>
          <a:lstStyle/>
          <a:p>
            <a:fld id="{F715EC76-0071-7A44-93BB-E4DD1C89DB1C}" type="slidenum">
              <a:rPr lang="en-US" smtClean="0"/>
              <a:pPr/>
              <a:t>12</a:t>
            </a:fld>
            <a:endParaRPr lang="en-US" dirty="0"/>
          </a:p>
        </p:txBody>
      </p:sp>
      <p:sp>
        <p:nvSpPr>
          <p:cNvPr id="6" name="AutoShape 2">
            <a:extLst>
              <a:ext uri="{FF2B5EF4-FFF2-40B4-BE49-F238E27FC236}">
                <a16:creationId xmlns:a16="http://schemas.microsoft.com/office/drawing/2014/main" id="{BC289B69-E99D-D48A-BC83-0D1B34B8BA18}"/>
              </a:ext>
            </a:extLst>
          </p:cNvPr>
          <p:cNvSpPr>
            <a:spLocks noChangeAspect="1" noChangeArrowheads="1"/>
          </p:cNvSpPr>
          <p:nvPr/>
        </p:nvSpPr>
        <p:spPr bwMode="auto">
          <a:xfrm>
            <a:off x="4786313"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33774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Containers Runtimes &amp; Docker</a:t>
            </a:r>
            <a:r>
              <a:rPr kumimoji="0" lang="en-AU" sz="2000" b="1" i="0" u="none" strike="noStrike" kern="1200" cap="none" spc="0" normalizeH="0" baseline="0" noProof="0" dirty="0">
                <a:ln>
                  <a:noFill/>
                </a:ln>
                <a:solidFill>
                  <a:prstClr val="white"/>
                </a:solidFill>
                <a:effectLst/>
                <a:uLnTx/>
                <a:uFillTx/>
                <a:latin typeface="Century Gothic"/>
                <a:ea typeface="+mn-ea"/>
              </a:rPr>
              <a:t> 3</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13</a:t>
            </a:fld>
            <a:endParaRPr lang="en-US" dirty="0"/>
          </a:p>
        </p:txBody>
      </p:sp>
    </p:spTree>
    <p:extLst>
      <p:ext uri="{BB962C8B-B14F-4D97-AF65-F5344CB8AC3E}">
        <p14:creationId xmlns:p14="http://schemas.microsoft.com/office/powerpoint/2010/main" val="18246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 Monitoring and Pods </a:t>
            </a:r>
            <a:r>
              <a:rPr lang="en-AU" sz="2000" dirty="0">
                <a:solidFill>
                  <a:prstClr val="white"/>
                </a:solidFill>
              </a:rPr>
              <a:t>4</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14</a:t>
            </a:fld>
            <a:endParaRPr lang="en-US" dirty="0"/>
          </a:p>
        </p:txBody>
      </p:sp>
    </p:spTree>
    <p:extLst>
      <p:ext uri="{BB962C8B-B14F-4D97-AF65-F5344CB8AC3E}">
        <p14:creationId xmlns:p14="http://schemas.microsoft.com/office/powerpoint/2010/main" val="30437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AU" dirty="0"/>
              <a:t>Docker and Kubernetes - lets make this less scary</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2</a:t>
            </a:fld>
            <a:endParaRPr lang="en-US" dirty="0"/>
          </a:p>
        </p:txBody>
      </p:sp>
      <p:pic>
        <p:nvPicPr>
          <p:cNvPr id="6" name="Picture 5" descr="Kitten sleeping in a bed">
            <a:extLst>
              <a:ext uri="{FF2B5EF4-FFF2-40B4-BE49-F238E27FC236}">
                <a16:creationId xmlns:a16="http://schemas.microsoft.com/office/drawing/2014/main" id="{14C6B304-9D9E-8530-9FA0-CCDF08654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541" y="1949577"/>
            <a:ext cx="5433105" cy="3626492"/>
          </a:xfrm>
          <a:prstGeom prst="rect">
            <a:avLst/>
          </a:prstGeom>
        </p:spPr>
      </p:pic>
    </p:spTree>
    <p:extLst>
      <p:ext uri="{BB962C8B-B14F-4D97-AF65-F5344CB8AC3E}">
        <p14:creationId xmlns:p14="http://schemas.microsoft.com/office/powerpoint/2010/main" val="17111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Now I’m just regurgitating….</a:t>
            </a:r>
          </a:p>
        </p:txBody>
      </p:sp>
      <p:sp>
        <p:nvSpPr>
          <p:cNvPr id="4" name="Text Placeholder 3"/>
          <p:cNvSpPr>
            <a:spLocks noGrp="1"/>
          </p:cNvSpPr>
          <p:nvPr>
            <p:ph type="body" sz="quarter" idx="11"/>
          </p:nvPr>
        </p:nvSpPr>
        <p:spPr>
          <a:xfrm>
            <a:off x="2374900" y="1281931"/>
            <a:ext cx="7678738" cy="4657550"/>
          </a:xfrm>
        </p:spPr>
        <p:txBody>
          <a:bodyPr>
            <a:normAutofit/>
          </a:bodyPr>
          <a:lstStyle/>
          <a:p>
            <a:pPr marL="457200" indent="-457200">
              <a:lnSpc>
                <a:spcPct val="150000"/>
              </a:lnSpc>
              <a:buFont typeface="Arial" panose="020B0604020202020204" pitchFamily="34" charset="0"/>
              <a:buChar char="•"/>
            </a:pPr>
            <a:r>
              <a:rPr lang="en-AU" sz="2400" dirty="0">
                <a:hlinkClick r:id="rId3"/>
              </a:rPr>
              <a:t>Container Security </a:t>
            </a:r>
            <a:r>
              <a:rPr lang="en-AU" sz="2400" dirty="0"/>
              <a:t>– Liz Rice </a:t>
            </a:r>
          </a:p>
          <a:p>
            <a:pPr marL="457200" indent="-457200">
              <a:lnSpc>
                <a:spcPct val="150000"/>
              </a:lnSpc>
              <a:buFont typeface="Arial" panose="020B0604020202020204" pitchFamily="34" charset="0"/>
              <a:buChar char="•"/>
            </a:pPr>
            <a:r>
              <a:rPr lang="en-AU" sz="2400" dirty="0" err="1">
                <a:hlinkClick r:id="rId4"/>
              </a:rPr>
              <a:t>Cgroups</a:t>
            </a:r>
            <a:r>
              <a:rPr lang="en-AU" sz="2400" dirty="0">
                <a:hlinkClick r:id="rId4"/>
              </a:rPr>
              <a:t>, namespaces, and beyond: what are containers made from? </a:t>
            </a:r>
            <a:r>
              <a:rPr lang="en-AU" sz="2400" dirty="0"/>
              <a:t>– Jerome </a:t>
            </a:r>
            <a:r>
              <a:rPr lang="en-AU" sz="2400" dirty="0" err="1"/>
              <a:t>Petazzoni</a:t>
            </a:r>
            <a:endParaRPr lang="en-AU" sz="2400" dirty="0"/>
          </a:p>
          <a:p>
            <a:pPr marL="457200" indent="-457200">
              <a:lnSpc>
                <a:spcPct val="150000"/>
              </a:lnSpc>
              <a:buFont typeface="Arial" panose="020B0604020202020204" pitchFamily="34" charset="0"/>
              <a:buChar char="•"/>
            </a:pPr>
            <a:r>
              <a:rPr lang="en-AU" sz="2400" dirty="0">
                <a:hlinkClick r:id="rId5"/>
              </a:rPr>
              <a:t>Container runtimes </a:t>
            </a:r>
            <a:r>
              <a:rPr lang="en-AU" sz="2400" dirty="0"/>
              <a:t>– Ian Lewis</a:t>
            </a:r>
          </a:p>
          <a:p>
            <a:pPr marL="457200" indent="-457200">
              <a:lnSpc>
                <a:spcPct val="150000"/>
              </a:lnSpc>
              <a:buFont typeface="Arial" panose="020B0604020202020204" pitchFamily="34" charset="0"/>
              <a:buChar char="•"/>
            </a:pPr>
            <a:r>
              <a:rPr lang="en-AU" sz="2400" dirty="0">
                <a:hlinkClick r:id="rId6"/>
              </a:rPr>
              <a:t>The almighty pause container </a:t>
            </a:r>
            <a:r>
              <a:rPr lang="en-AU" sz="2400" dirty="0"/>
              <a:t>– Ian Lewis</a:t>
            </a:r>
          </a:p>
          <a:p>
            <a:pPr marL="457200" indent="-457200">
              <a:lnSpc>
                <a:spcPct val="150000"/>
              </a:lnSpc>
              <a:buFont typeface="Arial" panose="020B0604020202020204" pitchFamily="34" charset="0"/>
              <a:buChar char="•"/>
            </a:pPr>
            <a:r>
              <a:rPr lang="en-AU" sz="2400" dirty="0">
                <a:hlinkClick r:id="rId7"/>
              </a:rPr>
              <a:t>Kubernetes Components</a:t>
            </a:r>
            <a:r>
              <a:rPr lang="en-AU" sz="2400" dirty="0"/>
              <a:t> </a:t>
            </a:r>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3</a:t>
            </a:fld>
            <a:endParaRPr lang="en-US" dirty="0"/>
          </a:p>
        </p:txBody>
      </p:sp>
    </p:spTree>
    <p:extLst>
      <p:ext uri="{BB962C8B-B14F-4D97-AF65-F5344CB8AC3E}">
        <p14:creationId xmlns:p14="http://schemas.microsoft.com/office/powerpoint/2010/main" val="8142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Agenda</a:t>
            </a:r>
          </a:p>
        </p:txBody>
      </p:sp>
      <p:sp>
        <p:nvSpPr>
          <p:cNvPr id="4" name="Text Placeholder 3"/>
          <p:cNvSpPr>
            <a:spLocks noGrp="1"/>
          </p:cNvSpPr>
          <p:nvPr>
            <p:ph type="body" sz="quarter" idx="11"/>
          </p:nvPr>
        </p:nvSpPr>
        <p:spPr>
          <a:xfrm>
            <a:off x="1348576" y="1281931"/>
            <a:ext cx="10024274" cy="4657550"/>
          </a:xfrm>
        </p:spPr>
        <p:txBody>
          <a:bodyPr>
            <a:normAutofit/>
          </a:bodyPr>
          <a:lstStyle/>
          <a:p>
            <a:pPr marL="457200" indent="-457200">
              <a:buFont typeface="Arial" panose="020B0604020202020204" pitchFamily="34" charset="0"/>
              <a:buChar char="•"/>
            </a:pPr>
            <a:r>
              <a:rPr lang="en-AU" sz="3200" dirty="0"/>
              <a:t>Build and run a container</a:t>
            </a:r>
          </a:p>
          <a:p>
            <a:pPr marL="457200" indent="-457200">
              <a:buFont typeface="Arial" panose="020B0604020202020204" pitchFamily="34" charset="0"/>
              <a:buChar char="•"/>
            </a:pPr>
            <a:r>
              <a:rPr lang="en-AU" sz="3200" dirty="0"/>
              <a:t>Investigate and Illuminate what containers are</a:t>
            </a:r>
          </a:p>
          <a:p>
            <a:pPr marL="457200" indent="-457200">
              <a:buFont typeface="Arial" panose="020B0604020202020204" pitchFamily="34" charset="0"/>
              <a:buChar char="•"/>
            </a:pPr>
            <a:r>
              <a:rPr lang="en-AU" sz="3200" dirty="0"/>
              <a:t>Understand image building</a:t>
            </a:r>
          </a:p>
          <a:p>
            <a:pPr marL="457200" indent="-457200">
              <a:buFont typeface="Arial" panose="020B0604020202020204" pitchFamily="34" charset="0"/>
              <a:buChar char="•"/>
            </a:pPr>
            <a:r>
              <a:rPr lang="en-AU" sz="3200" dirty="0"/>
              <a:t>Understand container runtimes</a:t>
            </a:r>
          </a:p>
          <a:p>
            <a:pPr marL="457200" indent="-457200">
              <a:buFont typeface="Arial" panose="020B0604020202020204" pitchFamily="34" charset="0"/>
              <a:buChar char="•"/>
            </a:pPr>
            <a:r>
              <a:rPr lang="en-AU" sz="3200" dirty="0"/>
              <a:t>Augment our container to mount data </a:t>
            </a:r>
          </a:p>
          <a:p>
            <a:pPr marL="457200" indent="-457200">
              <a:buFont typeface="Arial" panose="020B0604020202020204" pitchFamily="34" charset="0"/>
              <a:buChar char="•"/>
            </a:pPr>
            <a:r>
              <a:rPr lang="en-AU" sz="3200" dirty="0"/>
              <a:t>Understand the step to k8s and why you’d chose it</a:t>
            </a:r>
          </a:p>
          <a:p>
            <a:pPr marL="457200" indent="-457200">
              <a:buFont typeface="Arial" panose="020B0604020202020204" pitchFamily="34" charset="0"/>
              <a:buChar char="•"/>
            </a:pPr>
            <a:endParaRPr lang="en-AU" sz="3200" dirty="0"/>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4</a:t>
            </a:fld>
            <a:endParaRPr lang="en-US" dirty="0"/>
          </a:p>
        </p:txBody>
      </p:sp>
    </p:spTree>
    <p:extLst>
      <p:ext uri="{BB962C8B-B14F-4D97-AF65-F5344CB8AC3E}">
        <p14:creationId xmlns:p14="http://schemas.microsoft.com/office/powerpoint/2010/main" val="375699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Prep </a:t>
            </a:r>
            <a:r>
              <a:rPr lang="en-AU" sz="2000" dirty="0"/>
              <a:t>0</a:t>
            </a:r>
          </a:p>
        </p:txBody>
      </p:sp>
      <p:sp>
        <p:nvSpPr>
          <p:cNvPr id="5" name="Slide Number Placeholder 4"/>
          <p:cNvSpPr>
            <a:spLocks noGrp="1"/>
          </p:cNvSpPr>
          <p:nvPr>
            <p:ph type="sldNum" sz="quarter" idx="4"/>
          </p:nvPr>
        </p:nvSpPr>
        <p:spPr/>
        <p:txBody>
          <a:bodyPr/>
          <a:lstStyle/>
          <a:p>
            <a:fld id="{F715EC76-0071-7A44-93BB-E4DD1C89DB1C}" type="slidenum">
              <a:rPr lang="en-US" smtClean="0"/>
              <a:pPr/>
              <a:t>5</a:t>
            </a:fld>
            <a:endParaRPr lang="en-US" dirty="0"/>
          </a:p>
        </p:txBody>
      </p:sp>
    </p:spTree>
    <p:extLst>
      <p:ext uri="{BB962C8B-B14F-4D97-AF65-F5344CB8AC3E}">
        <p14:creationId xmlns:p14="http://schemas.microsoft.com/office/powerpoint/2010/main" val="22448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What is a container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r>
              <a:rPr lang="en-AU" sz="2400" dirty="0"/>
              <a:t>Its Not a VM</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ndParaRPr>
          </a:p>
          <a:p>
            <a:r>
              <a:rPr lang="en-AU" sz="2400" dirty="0"/>
              <a:t>Its Not just a process ..</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 docker spec ….</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an image file or an image manifest</a:t>
            </a:r>
          </a:p>
          <a:p>
            <a:endParaRPr lang="en-AU" sz="2400" dirty="0">
              <a:hlinkClick r:id="" action="ppaction://noaction"/>
            </a:endParaRPr>
          </a:p>
          <a:p>
            <a:r>
              <a:rPr lang="en-AU" sz="2400" dirty="0"/>
              <a:t>It’s a VM with a shared kernel ? …</a:t>
            </a:r>
          </a:p>
        </p:txBody>
      </p:sp>
      <p:sp>
        <p:nvSpPr>
          <p:cNvPr id="5" name="Slide Number Placeholder 4"/>
          <p:cNvSpPr>
            <a:spLocks noGrp="1"/>
          </p:cNvSpPr>
          <p:nvPr>
            <p:ph type="sldNum" sz="quarter" idx="4"/>
          </p:nvPr>
        </p:nvSpPr>
        <p:spPr/>
        <p:txBody>
          <a:bodyPr/>
          <a:lstStyle/>
          <a:p>
            <a:fld id="{F715EC76-0071-7A44-93BB-E4DD1C89DB1C}" type="slidenum">
              <a:rPr lang="en-US" smtClean="0"/>
              <a:pPr/>
              <a:t>6</a:t>
            </a:fld>
            <a:endParaRPr lang="en-US" dirty="0"/>
          </a:p>
        </p:txBody>
      </p:sp>
    </p:spTree>
    <p:extLst>
      <p:ext uri="{BB962C8B-B14F-4D97-AF65-F5344CB8AC3E}">
        <p14:creationId xmlns:p14="http://schemas.microsoft.com/office/powerpoint/2010/main" val="21484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r>
              <a:rPr lang="en-AU" sz="6000" dirty="0"/>
              <a:t>You may have seen</a:t>
            </a:r>
          </a:p>
        </p:txBody>
      </p:sp>
      <p:sp>
        <p:nvSpPr>
          <p:cNvPr id="5" name="Slide Number Placeholder 4"/>
          <p:cNvSpPr>
            <a:spLocks noGrp="1"/>
          </p:cNvSpPr>
          <p:nvPr>
            <p:ph type="sldNum" sz="quarter" idx="4"/>
          </p:nvPr>
        </p:nvSpPr>
        <p:spPr/>
        <p:txBody>
          <a:bodyPr/>
          <a:lstStyle/>
          <a:p>
            <a:fld id="{F715EC76-0071-7A44-93BB-E4DD1C89DB1C}" type="slidenum">
              <a:rPr lang="en-US" smtClean="0"/>
              <a:pPr/>
              <a:t>7</a:t>
            </a:fld>
            <a:endParaRPr lang="en-US" dirty="0"/>
          </a:p>
        </p:txBody>
      </p:sp>
      <p:pic>
        <p:nvPicPr>
          <p:cNvPr id="1026" name="Picture 2" descr="Virtual Machines and Containers possible architectural configurations. |  Download Scientific Diagram">
            <a:extLst>
              <a:ext uri="{FF2B5EF4-FFF2-40B4-BE49-F238E27FC236}">
                <a16:creationId xmlns:a16="http://schemas.microsoft.com/office/drawing/2014/main" id="{F33C7B98-4A89-F524-1FFD-431F147FA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848" y="1560947"/>
            <a:ext cx="5220304" cy="38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Images &amp; Dive </a:t>
            </a:r>
            <a:r>
              <a:rPr lang="en-AU" sz="2000" dirty="0">
                <a:solidFill>
                  <a:prstClr val="white"/>
                </a:solidFill>
              </a:rPr>
              <a:t>1</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8</a:t>
            </a:fld>
            <a:endParaRPr lang="en-US" dirty="0"/>
          </a:p>
        </p:txBody>
      </p:sp>
    </p:spTree>
    <p:extLst>
      <p:ext uri="{BB962C8B-B14F-4D97-AF65-F5344CB8AC3E}">
        <p14:creationId xmlns:p14="http://schemas.microsoft.com/office/powerpoint/2010/main" val="403594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Namespaces &amp; Shell commands </a:t>
            </a:r>
            <a:r>
              <a:rPr lang="en-AU" sz="2000" dirty="0"/>
              <a:t>2</a:t>
            </a:r>
          </a:p>
        </p:txBody>
      </p:sp>
      <p:sp>
        <p:nvSpPr>
          <p:cNvPr id="5" name="Slide Number Placeholder 4"/>
          <p:cNvSpPr>
            <a:spLocks noGrp="1"/>
          </p:cNvSpPr>
          <p:nvPr>
            <p:ph type="sldNum" sz="quarter" idx="4"/>
          </p:nvPr>
        </p:nvSpPr>
        <p:spPr/>
        <p:txBody>
          <a:bodyPr/>
          <a:lstStyle/>
          <a:p>
            <a:fld id="{F715EC76-0071-7A44-93BB-E4DD1C89DB1C}" type="slidenum">
              <a:rPr lang="en-US" smtClean="0"/>
              <a:pPr/>
              <a:t>9</a:t>
            </a:fld>
            <a:endParaRPr lang="en-US" dirty="0"/>
          </a:p>
        </p:txBody>
      </p:sp>
    </p:spTree>
    <p:extLst>
      <p:ext uri="{BB962C8B-B14F-4D97-AF65-F5344CB8AC3E}">
        <p14:creationId xmlns:p14="http://schemas.microsoft.com/office/powerpoint/2010/main" val="288118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833</Words>
  <Application>Microsoft Office PowerPoint</Application>
  <PresentationFormat>Widescreen</PresentationFormat>
  <Paragraphs>140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Consolas</vt:lpstr>
      <vt:lpstr>Helvetica</vt:lpstr>
      <vt:lpstr>Spook</vt:lpstr>
      <vt:lpstr>Office Theme</vt:lpstr>
      <vt:lpstr>Scooby Doo and the Scary Software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Greater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Doo and the Scary Software Stack</dc:title>
  <dc:creator>Alister Shipman</dc:creator>
  <cp:lastModifiedBy>Alister Shipman</cp:lastModifiedBy>
  <cp:revision>19</cp:revision>
  <dcterms:created xsi:type="dcterms:W3CDTF">2022-03-29T07:09:18Z</dcterms:created>
  <dcterms:modified xsi:type="dcterms:W3CDTF">2022-07-31T07:40:31Z</dcterms:modified>
</cp:coreProperties>
</file>