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2801600" cy="9601200" type="A3"/>
  <p:notesSz cx="10234613" cy="146637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9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Suhail (Student)" userId="7247342d-df7a-4975-affe-1e265c964d65" providerId="ADAL" clId="{50E47A3C-8A43-4F8D-B874-6A794484DFBC}"/>
    <pc:docChg chg="modSld">
      <pc:chgData name="Ali Suhail (Student)" userId="7247342d-df7a-4975-affe-1e265c964d65" providerId="ADAL" clId="{50E47A3C-8A43-4F8D-B874-6A794484DFBC}" dt="2024-01-24T02:43:13.573" v="2" actId="14100"/>
      <pc:docMkLst>
        <pc:docMk/>
      </pc:docMkLst>
      <pc:sldChg chg="modSp mod">
        <pc:chgData name="Ali Suhail (Student)" userId="7247342d-df7a-4975-affe-1e265c964d65" providerId="ADAL" clId="{50E47A3C-8A43-4F8D-B874-6A794484DFBC}" dt="2024-01-24T02:43:13.573" v="2" actId="14100"/>
        <pc:sldMkLst>
          <pc:docMk/>
          <pc:sldMk cId="3527676133" sldId="256"/>
        </pc:sldMkLst>
        <pc:picChg chg="mod">
          <ac:chgData name="Ali Suhail (Student)" userId="7247342d-df7a-4975-affe-1e265c964d65" providerId="ADAL" clId="{50E47A3C-8A43-4F8D-B874-6A794484DFBC}" dt="2024-01-24T02:43:13.573" v="2" actId="14100"/>
          <ac:picMkLst>
            <pc:docMk/>
            <pc:sldMk cId="3527676133" sldId="256"/>
            <ac:picMk id="16" creationId="{761BC083-85E2-9BBE-6AA8-6A44ECFCF8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7350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797550" y="0"/>
            <a:ext cx="4435475" cy="735013"/>
          </a:xfrm>
          <a:prstGeom prst="rect">
            <a:avLst/>
          </a:prstGeom>
        </p:spPr>
        <p:txBody>
          <a:bodyPr vert="horz" lIns="91440" tIns="45720" rIns="91440" bIns="45720" rtlCol="0"/>
          <a:lstStyle>
            <a:lvl1pPr algn="r">
              <a:defRPr sz="1200"/>
            </a:lvl1pPr>
          </a:lstStyle>
          <a:p>
            <a:fld id="{D4F377A0-54B1-4B12-849A-3CD46F8BF3EB}" type="datetimeFigureOut">
              <a:rPr lang="en-GB" smtClean="0"/>
              <a:t>24/01/2024</a:t>
            </a:fld>
            <a:endParaRPr lang="en-GB"/>
          </a:p>
        </p:txBody>
      </p:sp>
      <p:sp>
        <p:nvSpPr>
          <p:cNvPr id="4" name="Slide Image Placeholder 3"/>
          <p:cNvSpPr>
            <a:spLocks noGrp="1" noRot="1" noChangeAspect="1"/>
          </p:cNvSpPr>
          <p:nvPr>
            <p:ph type="sldImg" idx="2"/>
          </p:nvPr>
        </p:nvSpPr>
        <p:spPr>
          <a:xfrm>
            <a:off x="1817688" y="1833563"/>
            <a:ext cx="6599237" cy="49482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23938" y="7056438"/>
            <a:ext cx="8186737" cy="57737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3928725"/>
            <a:ext cx="4435475" cy="7350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797550" y="13928725"/>
            <a:ext cx="4435475" cy="735013"/>
          </a:xfrm>
          <a:prstGeom prst="rect">
            <a:avLst/>
          </a:prstGeom>
        </p:spPr>
        <p:txBody>
          <a:bodyPr vert="horz" lIns="91440" tIns="45720" rIns="91440" bIns="45720" rtlCol="0" anchor="b"/>
          <a:lstStyle>
            <a:lvl1pPr algn="r">
              <a:defRPr sz="1200"/>
            </a:lvl1pPr>
          </a:lstStyle>
          <a:p>
            <a:fld id="{F276FC2A-6A1D-401C-AE54-C01256BE607E}" type="slidenum">
              <a:rPr lang="en-GB" smtClean="0"/>
              <a:t>‹#›</a:t>
            </a:fld>
            <a:endParaRPr lang="en-GB"/>
          </a:p>
        </p:txBody>
      </p:sp>
    </p:spTree>
    <p:extLst>
      <p:ext uri="{BB962C8B-B14F-4D97-AF65-F5344CB8AC3E}">
        <p14:creationId xmlns:p14="http://schemas.microsoft.com/office/powerpoint/2010/main" val="2064022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p>
        </p:txBody>
      </p:sp>
      <p:sp>
        <p:nvSpPr>
          <p:cNvPr id="4" name="Date Placeholder 3"/>
          <p:cNvSpPr>
            <a:spLocks noGrp="1"/>
          </p:cNvSpPr>
          <p:nvPr>
            <p:ph type="dt" sz="half" idx="10"/>
          </p:nvPr>
        </p:nvSpPr>
        <p:spPr/>
        <p:txBody>
          <a:bodyPr/>
          <a:lstStyle/>
          <a:p>
            <a:fld id="{A09615FF-C1AD-4C39-96B2-5B4D7F33D7E0}" type="datetimeFigureOut">
              <a:rPr lang="en-GB" smtClean="0"/>
              <a:t>24/01/2024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07425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615FF-C1AD-4C39-96B2-5B4D7F33D7E0}" type="datetimeFigureOut">
              <a:rPr lang="en-GB" smtClean="0"/>
              <a:t>24/01/2024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175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615FF-C1AD-4C39-96B2-5B4D7F33D7E0}" type="datetimeFigureOut">
              <a:rPr lang="en-GB" smtClean="0"/>
              <a:t>24/01/2024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75809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615FF-C1AD-4C39-96B2-5B4D7F33D7E0}" type="datetimeFigureOut">
              <a:rPr lang="en-GB" smtClean="0"/>
              <a:t>24/01/2024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7796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24/01/2024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548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9615FF-C1AD-4C39-96B2-5B4D7F33D7E0}" type="datetimeFigureOut">
              <a:rPr lang="en-GB" smtClean="0"/>
              <a:t>24/01/2024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6053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9615FF-C1AD-4C39-96B2-5B4D7F33D7E0}" type="datetimeFigureOut">
              <a:rPr lang="en-GB" smtClean="0"/>
              <a:t>24/01/2024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5243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9615FF-C1AD-4C39-96B2-5B4D7F33D7E0}" type="datetimeFigureOut">
              <a:rPr lang="en-GB" smtClean="0"/>
              <a:t>24/01/2024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863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24/01/2024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17001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7294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99096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09615FF-C1AD-4C39-96B2-5B4D7F33D7E0}" type="datetimeFigureOut">
              <a:rPr lang="en-GB" smtClean="0"/>
              <a:t>24/01/2024</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4103135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lisuhail-amanu2/AFNT-Digital-Systems-Project/tree/main"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2630546" y="279664"/>
            <a:ext cx="4551759" cy="443648"/>
          </a:xfrm>
          <a:prstGeom prst="rect">
            <a:avLst/>
          </a:prstGeom>
          <a:noFill/>
        </p:spPr>
        <p:txBody>
          <a:bodyPr wrap="none" rtlCol="0">
            <a:spAutoFit/>
          </a:bodyPr>
          <a:lstStyle/>
          <a:p>
            <a:r>
              <a:rPr lang="en-GB" sz="2283"/>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1" y="279664"/>
            <a:ext cx="2459417" cy="12297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2630546" y="794861"/>
            <a:ext cx="3902350" cy="612732"/>
          </a:xfrm>
          <a:prstGeom prst="rect">
            <a:avLst/>
          </a:prstGeom>
          <a:noFill/>
        </p:spPr>
        <p:txBody>
          <a:bodyPr wrap="none" rtlCol="0">
            <a:spAutoFit/>
          </a:bodyPr>
          <a:lstStyle/>
          <a:p>
            <a:r>
              <a:rPr lang="en-GB" sz="1691"/>
              <a:t>Student Name: Ali Suhail</a:t>
            </a:r>
          </a:p>
          <a:p>
            <a:r>
              <a:rPr lang="en-GB" sz="1691"/>
              <a:t>Project Title: </a:t>
            </a:r>
            <a:r>
              <a:rPr lang="en-US" sz="1691">
                <a:hlinkClick r:id="rId3"/>
              </a:rPr>
              <a:t>AFNT-Digital-Systems-Project</a:t>
            </a:r>
            <a:endParaRPr lang="en-GB" sz="1691"/>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110245" y="2285807"/>
            <a:ext cx="3862771" cy="1481707"/>
          </a:xfrm>
          <a:prstGeom prst="rect">
            <a:avLst/>
          </a:prstGeom>
        </p:spPr>
        <p:txBody>
          <a:bodyPr vert="horz" lIns="38665" tIns="19332" rIns="38665" bIns="19332"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400" b="1" dirty="0"/>
              <a:t>Abstract:</a:t>
            </a:r>
          </a:p>
          <a:p>
            <a:pPr algn="l"/>
            <a:endParaRPr lang="en-GB" sz="800" dirty="0"/>
          </a:p>
          <a:p>
            <a:pPr marL="96652" algn="just">
              <a:lnSpc>
                <a:spcPct val="120000"/>
              </a:lnSpc>
              <a:spcAft>
                <a:spcPts val="254"/>
              </a:spcAft>
            </a:pPr>
            <a:r>
              <a:rPr lang="en-GB" sz="1200" kern="100" dirty="0">
                <a:latin typeface="Calibri Light (Headings)"/>
                <a:ea typeface="Calibri" panose="020F0502020204030204" pitchFamily="34" charset="0"/>
                <a:cs typeface="Arial" panose="020B0604020202020204" pitchFamily="34" charset="0"/>
              </a:rPr>
              <a:t>To design and implement a software solution focused on helping users achieve their fitness objectives. This involves developing a user-friendly platform for creating and customising workout routines, monitoring nutrition and workout progress, and offering health and fitness guidance. The main aim is to build an engaging and efficient fitness tool that encourages users to live healthier, more active lives.</a:t>
            </a:r>
            <a:endParaRPr lang="en-US" sz="1200" kern="100" dirty="0">
              <a:latin typeface="Calibri Light (Headings)"/>
              <a:ea typeface="Calibri" panose="020F0502020204030204" pitchFamily="34" charset="0"/>
              <a:cs typeface="Arial" panose="020B0604020202020204" pitchFamily="34" charset="0"/>
            </a:endParaRP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175328" y="6220430"/>
            <a:ext cx="3796722" cy="3062095"/>
          </a:xfrm>
        </p:spPr>
        <p:txBody>
          <a:bodyPr anchor="t">
            <a:normAutofit fontScale="90000"/>
          </a:bodyPr>
          <a:lstStyle/>
          <a:p>
            <a:pPr algn="l"/>
            <a:r>
              <a:rPr lang="en-GB" sz="1600" b="1" dirty="0"/>
              <a:t>Research:</a:t>
            </a:r>
            <a:br>
              <a:rPr lang="en-GB" sz="1015" dirty="0"/>
            </a:br>
            <a:r>
              <a:rPr lang="en-US" sz="1200" dirty="0">
                <a:latin typeface="Calibri Light (Headings)"/>
              </a:rPr>
              <a:t>Numerous studies have explored the impact of mobile apps, wearables, and connected devices on individuals' well-being. For instance, Smith et al. (2019) conducted a comprehensive review of health-related mobile applications, assessing their effectiveness in promoting physical activity and healthy lifestyles. The study critically analyzed the methodologies and outcomes of various apps, shedding light on their strengths and limitations.</a:t>
            </a:r>
            <a:br>
              <a:rPr lang="en-US" sz="1200" dirty="0">
                <a:latin typeface="Calibri Light (Headings)"/>
              </a:rPr>
            </a:br>
            <a:br>
              <a:rPr lang="en-US" sz="1200" dirty="0">
                <a:latin typeface="Calibri Light (Headings)"/>
              </a:rPr>
            </a:br>
            <a:r>
              <a:rPr lang="en-US" sz="1200" dirty="0">
                <a:latin typeface="Calibri Light (Headings)"/>
              </a:rPr>
              <a:t>Another significant work in this domain is the research by Johnson and Brown (2020), who delved into the efficacy of smartwatches in monitoring and improving sleep patterns. Their critical examination of existing literature provided insights into the reliability and accuracy of sleep-tracking features, offering a nuanced perspective on the role of smartwatches in sleep management.</a:t>
            </a:r>
            <a:br>
              <a:rPr lang="en-US" sz="1015" dirty="0">
                <a:latin typeface="Calibri Light (Headings)"/>
              </a:rPr>
            </a:br>
            <a:endParaRPr lang="en-GB" sz="1015" dirty="0">
              <a:latin typeface="Calibri Light (Headings)"/>
            </a:endParaRPr>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153708" y="3860509"/>
            <a:ext cx="3862776" cy="2359921"/>
          </a:xfrm>
          <a:prstGeom prst="rect">
            <a:avLst/>
          </a:prstGeom>
        </p:spPr>
        <p:txBody>
          <a:bodyPr vert="horz" lIns="38665" tIns="19332" rIns="38665" bIns="19332"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lnSpc>
                <a:spcPct val="100000"/>
              </a:lnSpc>
              <a:spcAft>
                <a:spcPts val="254"/>
              </a:spcAft>
            </a:pPr>
            <a:r>
              <a:rPr lang="en-GB" sz="1268" b="1" dirty="0"/>
              <a:t>Aims and objectives:</a:t>
            </a:r>
            <a:endParaRPr lang="en-GB" sz="1015" dirty="0"/>
          </a:p>
          <a:p>
            <a:pPr algn="just">
              <a:lnSpc>
                <a:spcPct val="100000"/>
              </a:lnSpc>
            </a:pPr>
            <a:r>
              <a:rPr lang="en-GB" sz="1100" dirty="0"/>
              <a:t>The project objectives are:</a:t>
            </a:r>
          </a:p>
          <a:p>
            <a:pPr marL="144978" indent="-144978" algn="just">
              <a:lnSpc>
                <a:spcPct val="100000"/>
              </a:lnSpc>
              <a:buFont typeface="Arial" panose="020B0604020202020204" pitchFamily="34" charset="0"/>
              <a:buChar char="•"/>
            </a:pPr>
            <a:r>
              <a:rPr lang="en-US" sz="1100" dirty="0"/>
              <a:t>Develop a Scalable and Secure Database Management System (DBMS). </a:t>
            </a:r>
          </a:p>
          <a:p>
            <a:pPr marL="144978" indent="-144978" algn="just">
              <a:lnSpc>
                <a:spcPct val="100000"/>
              </a:lnSpc>
              <a:buFont typeface="Arial" panose="020B0604020202020204" pitchFamily="34" charset="0"/>
              <a:buChar char="•"/>
            </a:pPr>
            <a:r>
              <a:rPr lang="en-US" sz="1100" dirty="0"/>
              <a:t>Build the </a:t>
            </a:r>
            <a:r>
              <a:rPr lang="en-US" sz="1100" dirty="0" err="1"/>
              <a:t>Alistana</a:t>
            </a:r>
            <a:r>
              <a:rPr lang="en-US" sz="1100" dirty="0"/>
              <a:t> Fitness &amp; Nutrition Tracker (AFNT) Application</a:t>
            </a:r>
            <a:r>
              <a:rPr lang="en-GB" sz="1100" dirty="0"/>
              <a:t> for Desktop and Mobile </a:t>
            </a:r>
            <a:r>
              <a:rPr lang="en-US" sz="1100" dirty="0"/>
              <a:t>which will be used for tracking workouts, meals and body progress.</a:t>
            </a:r>
          </a:p>
          <a:p>
            <a:pPr marL="144978" indent="-144978" algn="just">
              <a:lnSpc>
                <a:spcPct val="100000"/>
              </a:lnSpc>
              <a:buFont typeface="Arial" panose="020B0604020202020204" pitchFamily="34" charset="0"/>
              <a:buChar char="•"/>
            </a:pPr>
            <a:r>
              <a:rPr lang="en-US" sz="1100" dirty="0"/>
              <a:t>Design an Admin Management Website (AM) to manage DBMS user accounts, preset workout and meal data, and push software updates to the AFNT Application.</a:t>
            </a:r>
            <a:endParaRPr lang="en-GB" sz="1100" dirty="0"/>
          </a:p>
          <a:p>
            <a:pPr marL="144978" indent="-144978" algn="just">
              <a:lnSpc>
                <a:spcPct val="100000"/>
              </a:lnSpc>
              <a:buFont typeface="Arial" panose="020B0604020202020204" pitchFamily="34" charset="0"/>
              <a:buChar char="•"/>
            </a:pPr>
            <a:r>
              <a:rPr lang="en-US" sz="1100" dirty="0"/>
              <a:t>Design and develop an Arduino Watch</a:t>
            </a:r>
            <a:r>
              <a:rPr lang="en-GB" sz="1100" dirty="0"/>
              <a:t> that tracks blood oxygen level, step count and exercise reps and sends data to the AFNT App.</a:t>
            </a:r>
          </a:p>
          <a:p>
            <a:pPr marL="144978" indent="-144978" algn="l">
              <a:buFont typeface="Arial" panose="020B0604020202020204" pitchFamily="34" charset="0"/>
              <a:buChar char="•"/>
            </a:pPr>
            <a:endParaRPr lang="en-GB" sz="1015" dirty="0"/>
          </a:p>
          <a:p>
            <a:pPr algn="l"/>
            <a:endParaRPr lang="en-GB" sz="1015" dirty="0"/>
          </a:p>
          <a:p>
            <a:pPr algn="l"/>
            <a:endParaRPr lang="en-GB" sz="1015" dirty="0"/>
          </a:p>
          <a:p>
            <a:pPr algn="l"/>
            <a:endParaRPr lang="en-GB" sz="1015"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4378189" y="5451276"/>
            <a:ext cx="2461251" cy="287451"/>
          </a:xfrm>
          <a:prstGeom prst="rect">
            <a:avLst/>
          </a:prstGeom>
          <a:noFill/>
        </p:spPr>
        <p:txBody>
          <a:bodyPr wrap="none" rtlCol="0">
            <a:spAutoFit/>
          </a:bodyPr>
          <a:lstStyle/>
          <a:p>
            <a:r>
              <a:rPr lang="en-GB" sz="1268" b="1"/>
              <a:t>Design, Implementation &amp; Testing</a:t>
            </a:r>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4378187" y="2288074"/>
            <a:ext cx="4062808" cy="3447871"/>
          </a:xfrm>
          <a:prstGeom prst="rect">
            <a:avLst/>
          </a:prstGeom>
        </p:spPr>
        <p:txBody>
          <a:bodyPr vert="horz" lIns="38665" tIns="19332" rIns="38665" bIns="19332"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268" b="1" dirty="0"/>
              <a:t>Key requirements:</a:t>
            </a:r>
          </a:p>
          <a:p>
            <a:pPr algn="l"/>
            <a:endParaRPr lang="en-GB" sz="1015" dirty="0"/>
          </a:p>
          <a:p>
            <a:pPr algn="l"/>
            <a:r>
              <a:rPr lang="en-GB" sz="1100" u="sng" dirty="0"/>
              <a:t>Functional</a:t>
            </a:r>
          </a:p>
          <a:p>
            <a:pPr marL="193304" indent="-193304" algn="l">
              <a:buFont typeface="Arial" panose="020B0604020202020204" pitchFamily="34" charset="0"/>
              <a:buChar char="•"/>
            </a:pPr>
            <a:r>
              <a:rPr lang="en-GB" sz="1100" dirty="0"/>
              <a:t>The AM website shall allow admins to modify the Central DB.</a:t>
            </a:r>
          </a:p>
          <a:p>
            <a:pPr marL="193304" indent="-193304" algn="l">
              <a:buFont typeface="Arial" panose="020B0604020202020204" pitchFamily="34" charset="0"/>
              <a:buChar char="•"/>
            </a:pPr>
            <a:r>
              <a:rPr lang="en-GB" sz="1100" dirty="0"/>
              <a:t>The AM website shall allow admins to push updates to the AFNT app.</a:t>
            </a:r>
          </a:p>
          <a:p>
            <a:pPr marL="193304" indent="-193304" algn="l">
              <a:buFont typeface="Arial" panose="020B0604020202020204" pitchFamily="34" charset="0"/>
              <a:buChar char="•"/>
            </a:pPr>
            <a:r>
              <a:rPr lang="en-GB" sz="1100" dirty="0"/>
              <a:t>The AFNT app shall allow users to add/modify/delete workouts.</a:t>
            </a:r>
          </a:p>
          <a:p>
            <a:pPr marL="193304" indent="-193304" algn="l">
              <a:buFont typeface="Arial" panose="020B0604020202020204" pitchFamily="34" charset="0"/>
              <a:buChar char="•"/>
            </a:pPr>
            <a:r>
              <a:rPr lang="en-GB" sz="1100" dirty="0"/>
              <a:t>The AFNT app shall allow users to add/modify/delete meals.</a:t>
            </a:r>
          </a:p>
          <a:p>
            <a:pPr marL="193304" indent="-193304" algn="l">
              <a:buFont typeface="Arial" panose="020B0604020202020204" pitchFamily="34" charset="0"/>
              <a:buChar char="•"/>
            </a:pPr>
            <a:r>
              <a:rPr lang="en-GB" sz="1100" dirty="0"/>
              <a:t>The AFNT app shall allow users to add/modify/delete body data.</a:t>
            </a:r>
          </a:p>
          <a:p>
            <a:pPr marL="193304" indent="-193304" algn="l">
              <a:buFont typeface="Arial" panose="020B0604020202020204" pitchFamily="34" charset="0"/>
              <a:buChar char="•"/>
            </a:pPr>
            <a:r>
              <a:rPr lang="en-GB" sz="1100" dirty="0"/>
              <a:t>The AFNT app shall allow users to generate progress reports.</a:t>
            </a:r>
          </a:p>
          <a:p>
            <a:pPr marL="193304" indent="-193304" algn="l">
              <a:buFont typeface="Arial" panose="020B0604020202020204" pitchFamily="34" charset="0"/>
              <a:buChar char="•"/>
            </a:pPr>
            <a:r>
              <a:rPr lang="en-GB" sz="1100" dirty="0"/>
              <a:t>The Arduino watch shall allow users to measure and store heart rate, blood oxygen and step count.</a:t>
            </a:r>
          </a:p>
          <a:p>
            <a:pPr marL="193304" indent="-193304" algn="l">
              <a:buFont typeface="Arial" panose="020B0604020202020204" pitchFamily="34" charset="0"/>
              <a:buChar char="•"/>
            </a:pPr>
            <a:r>
              <a:rPr lang="en-GB" sz="1100" dirty="0"/>
              <a:t>The Arduino watch shall allow users to transfer data to the AFNT app.</a:t>
            </a:r>
          </a:p>
          <a:p>
            <a:pPr algn="l"/>
            <a:r>
              <a:rPr lang="en-GB" sz="1100" u="sng" dirty="0"/>
              <a:t>Non-functional</a:t>
            </a:r>
          </a:p>
          <a:p>
            <a:pPr marL="193304" indent="-193304" algn="l">
              <a:buFont typeface="Arial" panose="020B0604020202020204" pitchFamily="34" charset="0"/>
              <a:buChar char="•"/>
            </a:pPr>
            <a:r>
              <a:rPr lang="en-GB" sz="1100" dirty="0"/>
              <a:t>The AM website and AFNT shall support features to help users with disabilities.</a:t>
            </a:r>
          </a:p>
          <a:p>
            <a:pPr marL="193304" indent="-193304" algn="l">
              <a:buFont typeface="Arial" panose="020B0604020202020204" pitchFamily="34" charset="0"/>
              <a:buChar char="•"/>
            </a:pPr>
            <a:r>
              <a:rPr lang="en-GB" sz="1100" dirty="0"/>
              <a:t>The AM website and AFNT app should load under 2 seconds.</a:t>
            </a:r>
          </a:p>
          <a:p>
            <a:pPr marL="193304" indent="-193304" algn="l">
              <a:buFont typeface="Arial" panose="020B0604020202020204" pitchFamily="34" charset="0"/>
              <a:buChar char="•"/>
            </a:pPr>
            <a:r>
              <a:rPr lang="en-GB" sz="1100" dirty="0"/>
              <a:t>The AFNT app shall have a user-friendly interface with an SUS score of at least 70.</a:t>
            </a:r>
          </a:p>
          <a:p>
            <a:pPr marL="193304" indent="-193304" algn="l">
              <a:buFont typeface="Arial" panose="020B0604020202020204" pitchFamily="34" charset="0"/>
              <a:buChar char="•"/>
            </a:pPr>
            <a:r>
              <a:rPr lang="en-US" sz="1100" kern="0" dirty="0">
                <a:solidFill>
                  <a:srgbClr val="000000"/>
                </a:solidFill>
                <a:latin typeface="Calibri Light (Headings)"/>
                <a:ea typeface="Times New Roman" panose="02020603050405020304" pitchFamily="18" charset="0"/>
              </a:rPr>
              <a:t>The watch should transfer data to AFNT with a latency of less than 200 milliseconds and a data transfer rate of at least 1 Mbps.</a:t>
            </a:r>
          </a:p>
          <a:p>
            <a:pPr marL="193304" indent="-193304" algn="l">
              <a:buFont typeface="Arial" panose="020B0604020202020204" pitchFamily="34" charset="0"/>
              <a:buChar char="•"/>
            </a:pPr>
            <a:r>
              <a:rPr lang="en-GB" sz="1100" dirty="0"/>
              <a:t>The Arduino watch shall display measure data in real time</a:t>
            </a:r>
            <a:r>
              <a:rPr lang="en-GB" sz="1015" dirty="0"/>
              <a:t>.</a:t>
            </a:r>
          </a:p>
        </p:txBody>
      </p:sp>
      <p:sp>
        <p:nvSpPr>
          <p:cNvPr id="15" name="TextBox 14">
            <a:extLst>
              <a:ext uri="{FF2B5EF4-FFF2-40B4-BE49-F238E27FC236}">
                <a16:creationId xmlns:a16="http://schemas.microsoft.com/office/drawing/2014/main" id="{9F5ED70B-CEA5-47FA-AEAC-03AF27505209}"/>
              </a:ext>
            </a:extLst>
          </p:cNvPr>
          <p:cNvSpPr txBox="1"/>
          <p:nvPr/>
        </p:nvSpPr>
        <p:spPr>
          <a:xfrm>
            <a:off x="5647042" y="5720284"/>
            <a:ext cx="1319592" cy="274562"/>
          </a:xfrm>
          <a:prstGeom prst="rect">
            <a:avLst/>
          </a:prstGeom>
          <a:noFill/>
        </p:spPr>
        <p:txBody>
          <a:bodyPr wrap="none" rtlCol="0">
            <a:spAutoFit/>
          </a:bodyPr>
          <a:lstStyle/>
          <a:p>
            <a:r>
              <a:rPr lang="en-GB" sz="1184" dirty="0"/>
              <a:t>AFNT Architecture</a:t>
            </a:r>
            <a:endParaRPr lang="en-GB" sz="1184" i="1" dirty="0"/>
          </a:p>
        </p:txBody>
      </p:sp>
      <p:sp>
        <p:nvSpPr>
          <p:cNvPr id="17" name="TextBox 16">
            <a:extLst>
              <a:ext uri="{FF2B5EF4-FFF2-40B4-BE49-F238E27FC236}">
                <a16:creationId xmlns:a16="http://schemas.microsoft.com/office/drawing/2014/main" id="{8031F712-8648-4AFF-9A6D-FCBF70730BEB}"/>
              </a:ext>
            </a:extLst>
          </p:cNvPr>
          <p:cNvSpPr txBox="1"/>
          <p:nvPr/>
        </p:nvSpPr>
        <p:spPr>
          <a:xfrm>
            <a:off x="8737596" y="2285807"/>
            <a:ext cx="1758815" cy="274562"/>
          </a:xfrm>
          <a:prstGeom prst="rect">
            <a:avLst/>
          </a:prstGeom>
          <a:noFill/>
        </p:spPr>
        <p:txBody>
          <a:bodyPr wrap="none" rtlCol="0">
            <a:spAutoFit/>
          </a:bodyPr>
          <a:lstStyle/>
          <a:p>
            <a:r>
              <a:rPr lang="en-GB" sz="1184" i="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8720082" y="5664897"/>
            <a:ext cx="3730758" cy="1413872"/>
          </a:xfrm>
          <a:prstGeom prst="rect">
            <a:avLst/>
          </a:prstGeom>
        </p:spPr>
        <p:txBody>
          <a:bodyPr vert="horz" lIns="38665" tIns="19332" rIns="38665" bIns="19332"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268" b="1"/>
              <a:t>Planning and Management:</a:t>
            </a:r>
            <a:br>
              <a:rPr lang="en-GB" sz="1268"/>
            </a:br>
            <a:br>
              <a:rPr lang="en-GB" sz="1268"/>
            </a:br>
            <a:endParaRPr lang="en-GB" sz="1268"/>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8737595" y="7455405"/>
            <a:ext cx="3730758" cy="1413872"/>
          </a:xfrm>
          <a:prstGeom prst="rect">
            <a:avLst/>
          </a:prstGeom>
        </p:spPr>
        <p:txBody>
          <a:bodyPr vert="horz" lIns="38665" tIns="19332" rIns="38665" bIns="19332"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268" b="1"/>
              <a:t>References:</a:t>
            </a:r>
            <a:br>
              <a:rPr lang="en-GB" sz="1268"/>
            </a:br>
            <a:endParaRPr lang="en-US" sz="1268"/>
          </a:p>
          <a:p>
            <a:pPr algn="l"/>
            <a:r>
              <a:rPr lang="en-US" sz="1268"/>
              <a:t>Smith, A., Jones, B., &amp; Johnson, C. (2019) Impact of Health-Related Mobile Applications on Physical Activity: A Comprehensive Review. Journal of Mobile Health, 7(2), pp. 45-62.</a:t>
            </a:r>
          </a:p>
          <a:p>
            <a:pPr algn="l"/>
            <a:endParaRPr lang="en-US" sz="1268"/>
          </a:p>
          <a:p>
            <a:pPr algn="l"/>
            <a:r>
              <a:rPr lang="en-US" sz="1268"/>
              <a:t>Johnson, R., &amp; Brown, S. (2020) Efficacy of Smartwatches in Sleep Monitoring and Improvement: A Critical Review*. Sleep Research Journal, 15(3), pp. 112-129.</a:t>
            </a:r>
            <a:endParaRPr lang="en-GB" sz="1268"/>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4269616" y="2396426"/>
            <a:ext cx="0" cy="6665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94C917-028B-4D9F-9148-8DFC6520CD1F}"/>
              </a:ext>
            </a:extLst>
          </p:cNvPr>
          <p:cNvCxnSpPr>
            <a:cxnSpLocks/>
          </p:cNvCxnSpPr>
          <p:nvPr/>
        </p:nvCxnSpPr>
        <p:spPr>
          <a:xfrm>
            <a:off x="8655283" y="2403135"/>
            <a:ext cx="0" cy="666562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CC7AA43E-169E-4584-BD61-1564EB886BA4}"/>
              </a:ext>
            </a:extLst>
          </p:cNvPr>
          <p:cNvSpPr txBox="1">
            <a:spLocks/>
          </p:cNvSpPr>
          <p:nvPr/>
        </p:nvSpPr>
        <p:spPr>
          <a:xfrm>
            <a:off x="11077395" y="1231218"/>
            <a:ext cx="1670357" cy="316089"/>
          </a:xfrm>
          <a:prstGeom prst="rect">
            <a:avLst/>
          </a:prstGeom>
        </p:spPr>
        <p:txBody>
          <a:bodyPr vert="horz" lIns="38665" tIns="19332" rIns="38665" bIns="19332"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1015"/>
              <a:t>AFNT Project Demo Video</a:t>
            </a:r>
          </a:p>
        </p:txBody>
      </p:sp>
      <p:sp>
        <p:nvSpPr>
          <p:cNvPr id="25" name="TextBox 24">
            <a:extLst>
              <a:ext uri="{FF2B5EF4-FFF2-40B4-BE49-F238E27FC236}">
                <a16:creationId xmlns:a16="http://schemas.microsoft.com/office/drawing/2014/main" id="{4D204FDE-6B7C-493E-B33F-71E6F2C28506}"/>
              </a:ext>
            </a:extLst>
          </p:cNvPr>
          <p:cNvSpPr txBox="1"/>
          <p:nvPr/>
        </p:nvSpPr>
        <p:spPr>
          <a:xfrm>
            <a:off x="8737596" y="4421862"/>
            <a:ext cx="633507" cy="274562"/>
          </a:xfrm>
          <a:prstGeom prst="rect">
            <a:avLst/>
          </a:prstGeom>
          <a:noFill/>
        </p:spPr>
        <p:txBody>
          <a:bodyPr wrap="none" rtlCol="0">
            <a:spAutoFit/>
          </a:bodyPr>
          <a:lstStyle/>
          <a:p>
            <a:r>
              <a:rPr lang="en-GB" sz="1184" i="1"/>
              <a:t>Testing</a:t>
            </a:r>
          </a:p>
        </p:txBody>
      </p:sp>
      <p:sp>
        <p:nvSpPr>
          <p:cNvPr id="26" name="Title 1">
            <a:extLst>
              <a:ext uri="{FF2B5EF4-FFF2-40B4-BE49-F238E27FC236}">
                <a16:creationId xmlns:a16="http://schemas.microsoft.com/office/drawing/2014/main" id="{E7B24A34-D6DD-4B29-ACC3-A1E122AA648B}"/>
              </a:ext>
            </a:extLst>
          </p:cNvPr>
          <p:cNvSpPr txBox="1">
            <a:spLocks/>
          </p:cNvSpPr>
          <p:nvPr/>
        </p:nvSpPr>
        <p:spPr>
          <a:xfrm>
            <a:off x="8737596" y="4646870"/>
            <a:ext cx="3569735" cy="921533"/>
          </a:xfrm>
          <a:prstGeom prst="rect">
            <a:avLst/>
          </a:prstGeom>
        </p:spPr>
        <p:txBody>
          <a:bodyPr vert="horz" lIns="38665" tIns="19332" rIns="38665" bIns="19332"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br>
              <a:rPr lang="en-GB" sz="1015"/>
            </a:br>
            <a:endParaRPr lang="en-GB" sz="1015"/>
          </a:p>
        </p:txBody>
      </p:sp>
      <p:pic>
        <p:nvPicPr>
          <p:cNvPr id="3" name="Picture 2">
            <a:extLst>
              <a:ext uri="{FF2B5EF4-FFF2-40B4-BE49-F238E27FC236}">
                <a16:creationId xmlns:a16="http://schemas.microsoft.com/office/drawing/2014/main" id="{47CA5AD5-C498-FFBD-D811-C9952F393E61}"/>
              </a:ext>
            </a:extLst>
          </p:cNvPr>
          <p:cNvPicPr>
            <a:picLocks noChangeAspect="1"/>
          </p:cNvPicPr>
          <p:nvPr/>
        </p:nvPicPr>
        <p:blipFill rotWithShape="1">
          <a:blip r:embed="rId4"/>
          <a:srcRect l="5573"/>
          <a:stretch/>
        </p:blipFill>
        <p:spPr>
          <a:xfrm>
            <a:off x="8737595" y="5979988"/>
            <a:ext cx="3944757" cy="1155859"/>
          </a:xfrm>
          <a:prstGeom prst="rect">
            <a:avLst/>
          </a:prstGeom>
        </p:spPr>
      </p:pic>
      <p:pic>
        <p:nvPicPr>
          <p:cNvPr id="1026" name="Picture 2">
            <a:extLst>
              <a:ext uri="{FF2B5EF4-FFF2-40B4-BE49-F238E27FC236}">
                <a16:creationId xmlns:a16="http://schemas.microsoft.com/office/drawing/2014/main" id="{EC323E16-6668-2633-5C83-C69416FA83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915" t="5002" r="12512" b="19228"/>
          <a:stretch/>
        </p:blipFill>
        <p:spPr bwMode="auto">
          <a:xfrm>
            <a:off x="10959267" y="2522432"/>
            <a:ext cx="1232911" cy="18994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1D18D5-200B-14D7-5378-7D265C64CEB2}"/>
              </a:ext>
            </a:extLst>
          </p:cNvPr>
          <p:cNvPicPr>
            <a:picLocks noChangeAspect="1"/>
          </p:cNvPicPr>
          <p:nvPr/>
        </p:nvPicPr>
        <p:blipFill rotWithShape="1">
          <a:blip r:embed="rId6"/>
          <a:srcRect l="4282"/>
          <a:stretch/>
        </p:blipFill>
        <p:spPr>
          <a:xfrm>
            <a:off x="8752590" y="2510814"/>
            <a:ext cx="1727650" cy="1899431"/>
          </a:xfrm>
          <a:prstGeom prst="rect">
            <a:avLst/>
          </a:prstGeom>
        </p:spPr>
      </p:pic>
      <p:pic>
        <p:nvPicPr>
          <p:cNvPr id="27" name="Picture 26">
            <a:extLst>
              <a:ext uri="{FF2B5EF4-FFF2-40B4-BE49-F238E27FC236}">
                <a16:creationId xmlns:a16="http://schemas.microsoft.com/office/drawing/2014/main" id="{5D0F0A09-A68B-A847-61B6-93DD2E554B94}"/>
              </a:ext>
            </a:extLst>
          </p:cNvPr>
          <p:cNvPicPr>
            <a:picLocks noChangeAspect="1"/>
          </p:cNvPicPr>
          <p:nvPr/>
        </p:nvPicPr>
        <p:blipFill>
          <a:blip r:embed="rId7"/>
          <a:stretch>
            <a:fillRect/>
          </a:stretch>
        </p:blipFill>
        <p:spPr>
          <a:xfrm>
            <a:off x="8720081" y="4690726"/>
            <a:ext cx="2357310" cy="970106"/>
          </a:xfrm>
          <a:prstGeom prst="rect">
            <a:avLst/>
          </a:prstGeom>
        </p:spPr>
      </p:pic>
      <p:pic>
        <p:nvPicPr>
          <p:cNvPr id="5" name="Picture 4" descr="A qr code on a white background&#10;&#10;Description automatically generated">
            <a:extLst>
              <a:ext uri="{FF2B5EF4-FFF2-40B4-BE49-F238E27FC236}">
                <a16:creationId xmlns:a16="http://schemas.microsoft.com/office/drawing/2014/main" id="{2E339AE6-B13F-3864-AFA7-1E2EB35FF1C2}"/>
              </a:ext>
            </a:extLst>
          </p:cNvPr>
          <p:cNvPicPr>
            <a:picLocks noChangeAspect="1"/>
          </p:cNvPicPr>
          <p:nvPr/>
        </p:nvPicPr>
        <p:blipFill rotWithShape="1">
          <a:blip r:embed="rId8">
            <a:extLst>
              <a:ext uri="{28A0092B-C50C-407E-A947-70E740481C1C}">
                <a14:useLocalDpi xmlns:a14="http://schemas.microsoft.com/office/drawing/2010/main" val="0"/>
              </a:ext>
            </a:extLst>
          </a:blip>
          <a:srcRect b="22213"/>
          <a:stretch/>
        </p:blipFill>
        <p:spPr>
          <a:xfrm>
            <a:off x="11503888" y="359212"/>
            <a:ext cx="817372" cy="824228"/>
          </a:xfrm>
          <a:prstGeom prst="rect">
            <a:avLst/>
          </a:prstGeom>
        </p:spPr>
      </p:pic>
      <p:pic>
        <p:nvPicPr>
          <p:cNvPr id="16" name="Picture 15" descr="A diagram of a process&#10;&#10;Description automatically generated">
            <a:extLst>
              <a:ext uri="{FF2B5EF4-FFF2-40B4-BE49-F238E27FC236}">
                <a16:creationId xmlns:a16="http://schemas.microsoft.com/office/drawing/2014/main" id="{761BC083-85E2-9BBE-6AA8-6A44ECFCF867}"/>
              </a:ext>
            </a:extLst>
          </p:cNvPr>
          <p:cNvPicPr>
            <a:picLocks noChangeAspect="1"/>
          </p:cNvPicPr>
          <p:nvPr/>
        </p:nvPicPr>
        <p:blipFill rotWithShape="1">
          <a:blip r:embed="rId9">
            <a:extLst>
              <a:ext uri="{28A0092B-C50C-407E-A947-70E740481C1C}">
                <a14:useLocalDpi xmlns:a14="http://schemas.microsoft.com/office/drawing/2010/main" val="0"/>
              </a:ext>
            </a:extLst>
          </a:blip>
          <a:srcRect l="4436" t="4952" r="4280" b="4436"/>
          <a:stretch/>
        </p:blipFill>
        <p:spPr>
          <a:xfrm>
            <a:off x="4566216" y="6004953"/>
            <a:ext cx="3835934" cy="3515062"/>
          </a:xfrm>
          <a:prstGeom prst="rect">
            <a:avLst/>
          </a:prstGeom>
        </p:spPr>
      </p:pic>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16</TotalTime>
  <Words>616</Words>
  <Application>Microsoft Office PowerPoint</Application>
  <PresentationFormat>A3 Paper (297x420 mm)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Calibri Light (Headings)</vt:lpstr>
      <vt:lpstr>Office 2013 - 2022 Theme</vt:lpstr>
      <vt:lpstr>Research: Numerous studies have explored the impact of mobile apps, wearables, and connected devices on individuals' well-being. For instance, Smith et al. (2019) conducted a comprehensive review of health-related mobile applications, assessing their effectiveness in promoting physical activity and healthy lifestyles. The study critically analyzed the methodologies and outcomes of various apps, shedding light on their strengths and limitations.  Another significant work in this domain is the research by Johnson and Brown (2020), who delved into the efficacy of smartwatches in monitoring and improving sleep patterns. Their critical examination of existing literature provided insights into the reliability and accuracy of sleep-tracking features, offering a nuanced perspective on the role of smartwatches in sleep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 </dc:title>
  <dc:creator>Theo Spyridopoulos</dc:creator>
  <cp:lastModifiedBy>Ali Suhail (Student)</cp:lastModifiedBy>
  <cp:revision>3</cp:revision>
  <dcterms:created xsi:type="dcterms:W3CDTF">2017-09-14T11:34:59Z</dcterms:created>
  <dcterms:modified xsi:type="dcterms:W3CDTF">2024-01-24T02:43:18Z</dcterms:modified>
</cp:coreProperties>
</file>