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3" autoAdjust="0"/>
    <p:restoredTop sz="81657" autoAdjust="0"/>
  </p:normalViewPr>
  <p:slideViewPr>
    <p:cSldViewPr snapToGrid="0">
      <p:cViewPr varScale="1">
        <p:scale>
          <a:sx n="93" d="100"/>
          <a:sy n="93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56A2A-7F08-47C5-98D4-132137EE053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62BB2-91C6-40BF-A3EE-6CA948C6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9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FCBFD-7027-4D12-9F9F-1703B33E6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671EC-6ECE-4FC4-984E-EF9FEC92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8327C-0ACC-4956-B981-E7EABF9B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3F47B-D6EA-41BA-8EE5-4FFC44BD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F8DC4-F62D-4D37-BC8A-2B9DBAF8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1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4C99-3E18-4A79-965C-1CE68EA9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8DCD3-C494-4693-A7D9-D0D73B6E9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2CA31-8219-42C5-AC5B-1FCB96E7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B6C1F-7144-4E85-9241-AA4BD609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1DCB3-AC81-4380-B87B-BFC67F01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3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15C3CF-563F-4455-A0D6-7C1C6CDE0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B4C08-D3F8-4A73-AC6A-019A400A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B1E90-1802-4A70-9FB3-C17F85EF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07CF6-D4E6-497B-BE76-CFFF5F39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19187-AB08-41C9-BCD4-E65F182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E2C6-7324-437F-BC4D-A989F36A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8410E-9E19-4B41-B8F4-EAD0E205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DDDD5-07C8-4C16-8814-17B7BE56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1220F-EB82-4143-89D6-0F683882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EF9E9-E007-4935-B7F6-EBA19455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9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4F66F-EF77-4E6F-A64A-995CC046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72DD2-184E-4614-86A2-29FBC640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C18C3-0C7B-478E-9441-855D3969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7102D-8BBD-4C3A-A39B-BBC42CB3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B8BE5-8315-46D3-8906-99B187ED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78EE-3611-4850-AB2A-E9307B70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2BF0C-7186-4D7F-8846-DDF4489F8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D8C02-7DAE-42F2-B485-6AC74D88F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0F76B-D09A-4EEA-8A41-46527791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11600-B26E-4697-9699-9F3840AE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90BDD-A087-4CE6-99D4-423F4A05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F5B5B-AAFE-4A8C-AE97-0222891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B4691-450C-41F6-BE51-BA4D569F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6AD17-CF7D-4195-BA64-42F2D3E7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486A50-6987-49BD-959C-2A8777C1D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7A033-51E6-4B50-8DE4-EA31AFD77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6D31E1-367C-4FD1-A9E5-8FB62219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D2E89C-184D-4085-B894-B2D6E847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E12E1-6445-48DE-96DA-690FE3B9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5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E01E-4C87-43EA-983E-C78C168E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C135B-0D52-4BD5-94E3-75A71E9D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F6D6E-A2C0-4C8E-B814-87BB9D15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65802-2169-4F73-BD12-F8DD9EA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3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AEEF4C-B988-4E63-838C-32020162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C5804C-03A1-4101-AAFC-42ADA340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1ECD3-8AF9-4469-9F68-69FAC09C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A4203-B101-4744-9DB4-77BD6B60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8AB12-A542-4960-97BD-DFB92C18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4F8FBC-A3C4-4FCC-98A3-5A59BC5D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857E-4D05-429B-A455-A708E6B0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12573-1B2E-4141-A123-A6A421F1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47B47-0D5B-4AE4-8AFA-2C951A49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40F02-FF39-4563-B904-93DEC2D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0D21A-82D8-43C3-91F6-8EBB5BA3E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04755-2A7C-4F98-AEEB-3B5A1EC6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9872A-A1D9-42E3-B7F5-C7F8F227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965B9-1313-4411-8117-AE4CCBB7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B837A-847F-470B-A65B-6AC3DDF1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0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A3C4C-DE08-4629-8752-6DFB7D57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5C494-C6CE-4B9C-83CD-765BE1BA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C2581-9120-441F-8D21-E6078F39B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3C46-B140-415D-A072-865E23B8276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799AA-F597-4571-B06C-BDA23C603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03AC0-FDD3-4F4D-9423-8E7D8CDFC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0737-B6ED-4A93-9029-416FF36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6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0E33D-78A1-4755-A48D-870A33961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Dynamic Routing Between Capsules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3AB8B-F241-4681-874F-9804C450D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ALISURE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8C68-7B5B-4171-8B62-6B087F84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the individual dimensions of a capsule represent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D641E-7B58-4E7B-A481-25F7603B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245" y="1852129"/>
            <a:ext cx="7525989" cy="403183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We can see what </a:t>
            </a:r>
            <a:r>
              <a:rPr lang="en-US" altLang="zh-CN">
                <a:solidFill>
                  <a:srgbClr val="C00000"/>
                </a:solidFill>
              </a:rPr>
              <a:t>the individual dimensions represent </a:t>
            </a:r>
            <a:r>
              <a:rPr lang="en-US" altLang="zh-CN"/>
              <a:t>by making use of the decoder network. After computing the activity vector for the correct digit capsule, we can </a:t>
            </a:r>
            <a:r>
              <a:rPr lang="en-US" altLang="zh-CN">
                <a:solidFill>
                  <a:srgbClr val="C00000"/>
                </a:solidFill>
              </a:rPr>
              <a:t>feed a perturbed version </a:t>
            </a:r>
            <a:r>
              <a:rPr lang="en-US" altLang="zh-CN"/>
              <a:t>of this activity vector to the decoder network and </a:t>
            </a:r>
            <a:r>
              <a:rPr lang="en-US" altLang="zh-CN">
                <a:solidFill>
                  <a:srgbClr val="C00000"/>
                </a:solidFill>
              </a:rPr>
              <a:t>see how the perturbation affects the reconstruction</a:t>
            </a:r>
            <a:r>
              <a:rPr lang="en-US" altLang="zh-CN"/>
              <a:t>. We found that one dimension (out of 16) of the capsule almost always represents the width of the digit. 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7A6FC4-C52B-4CF6-B3C4-FCB3D2B9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" y="3012035"/>
            <a:ext cx="4286092" cy="17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8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E4842-01A9-46F9-B10B-23B819BC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the vector inputs and outputs of a capsule are computed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22443-FF01-44C2-A359-407AD357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/>
                  <a:t>We want the </a:t>
                </a:r>
                <a:r>
                  <a:rPr lang="en-US" altLang="zh-CN">
                    <a:solidFill>
                      <a:srgbClr val="FF0000"/>
                    </a:solidFill>
                  </a:rPr>
                  <a:t>length of the output vector of a capsule to represent the probability</a:t>
                </a:r>
                <a:r>
                  <a:rPr lang="en-US" altLang="zh-CN"/>
                  <a:t> that the entity represented by the capsule is present in the current input.</a:t>
                </a:r>
              </a:p>
              <a:p>
                <a:pPr marL="0" indent="0">
                  <a:buNone/>
                </a:pPr>
                <a:r>
                  <a:rPr lang="en-US" altLang="zh-CN"/>
                  <a:t>We therefore use a </a:t>
                </a:r>
                <a:r>
                  <a:rPr lang="en-US" altLang="zh-CN">
                    <a:solidFill>
                      <a:srgbClr val="FF0000"/>
                    </a:solidFill>
                  </a:rPr>
                  <a:t>non-linear “squashing” function </a:t>
                </a:r>
                <a:r>
                  <a:rPr lang="en-US" altLang="zh-CN"/>
                  <a:t>to ensure that </a:t>
                </a:r>
                <a:r>
                  <a:rPr lang="en-US" altLang="zh-CN">
                    <a:solidFill>
                      <a:srgbClr val="FF0000"/>
                    </a:solidFill>
                  </a:rPr>
                  <a:t>short vectors </a:t>
                </a:r>
                <a:r>
                  <a:rPr lang="en-US" altLang="zh-CN"/>
                  <a:t>get shrunk to almost </a:t>
                </a:r>
                <a:r>
                  <a:rPr lang="en-US" altLang="zh-CN">
                    <a:solidFill>
                      <a:srgbClr val="FF0000"/>
                    </a:solidFill>
                  </a:rPr>
                  <a:t>zero length </a:t>
                </a:r>
                <a:r>
                  <a:rPr lang="en-US" altLang="zh-CN"/>
                  <a:t>and </a:t>
                </a:r>
                <a:r>
                  <a:rPr lang="en-US" altLang="zh-CN">
                    <a:solidFill>
                      <a:srgbClr val="FF0000"/>
                    </a:solidFill>
                  </a:rPr>
                  <a:t>long vectors </a:t>
                </a:r>
                <a:r>
                  <a:rPr lang="en-US" altLang="zh-CN"/>
                  <a:t>get shrunk to a length </a:t>
                </a:r>
                <a:r>
                  <a:rPr lang="en-US" altLang="zh-CN">
                    <a:solidFill>
                      <a:srgbClr val="FF0000"/>
                    </a:solidFill>
                  </a:rPr>
                  <a:t>slightly below 1.</a:t>
                </a:r>
              </a:p>
              <a:p>
                <a:pPr marL="0" indent="0" algn="ctr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Squashing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 is the vector output of capsule j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 is its total input.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22443-FF01-44C2-A359-407AD357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81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E4842-01A9-46F9-B10B-23B819BC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the vector inputs and outputs of a capsule are computed</a:t>
            </a:r>
            <a:endParaRPr lang="zh-CN" altLang="en-US"/>
          </a:p>
        </p:txBody>
      </p:sp>
      <p:pic>
        <p:nvPicPr>
          <p:cNvPr id="7" name="内容占位符 6" descr="图片包含 地图, 文字&#10;&#10;已生成极高可信度的说明">
            <a:extLst>
              <a:ext uri="{FF2B5EF4-FFF2-40B4-BE49-F238E27FC236}">
                <a16:creationId xmlns:a16="http://schemas.microsoft.com/office/drawing/2014/main" id="{D7843CED-BFC7-4621-92A6-6106CBC6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8" y="1754148"/>
            <a:ext cx="5948042" cy="34988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4A5DF4-4CAB-4E51-8501-F4A9B08442C9}"/>
                  </a:ext>
                </a:extLst>
              </p:cNvPr>
              <p:cNvSpPr txBox="1"/>
              <p:nvPr/>
            </p:nvSpPr>
            <p:spPr>
              <a:xfrm>
                <a:off x="6448302" y="2215486"/>
                <a:ext cx="5417067" cy="427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For all but the first layer of capsules, the total input to a capsule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/>
                  <a:t> is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a weighted sum </a:t>
                </a:r>
                <a:r>
                  <a:rPr lang="en-US" altLang="zh-CN" sz="2400"/>
                  <a:t>over all “prediction vectors”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from the capsules in the layer below and is produced by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multiplying</a:t>
                </a:r>
                <a:r>
                  <a:rPr lang="en-US" altLang="zh-CN" sz="2400"/>
                  <a:t>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/>
                  <a:t> of a capsule in the layer below by a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/>
                  <a:t>.</a:t>
                </a:r>
              </a:p>
              <a:p>
                <a:r>
                  <a:rPr lang="en-US" altLang="zh-CN" sz="240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/>
                  <a:t> are coupling coefficients that are determined by the iterative dynamic routing process.</a:t>
                </a:r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4A5DF4-4CAB-4E51-8501-F4A9B084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02" y="2215486"/>
                <a:ext cx="5417067" cy="4277389"/>
              </a:xfrm>
              <a:prstGeom prst="rect">
                <a:avLst/>
              </a:prstGeom>
              <a:blipFill>
                <a:blip r:embed="rId3"/>
                <a:stretch>
                  <a:fillRect l="-1802" t="-997" r="-3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41E1ED-D8F3-4E32-9775-947B9132949A}"/>
                  </a:ext>
                </a:extLst>
              </p:cNvPr>
              <p:cNvSpPr txBox="1"/>
              <p:nvPr/>
            </p:nvSpPr>
            <p:spPr>
              <a:xfrm>
                <a:off x="749202" y="5519521"/>
                <a:ext cx="146116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41E1ED-D8F3-4E32-9775-947B91329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02" y="5519521"/>
                <a:ext cx="1461169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7A9C69F-1089-412A-A189-60519D199BBE}"/>
                  </a:ext>
                </a:extLst>
              </p:cNvPr>
              <p:cNvSpPr/>
              <p:nvPr/>
            </p:nvSpPr>
            <p:spPr>
              <a:xfrm>
                <a:off x="2674507" y="5658533"/>
                <a:ext cx="1422761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7A9C69F-1089-412A-A189-60519D199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07" y="5658533"/>
                <a:ext cx="1422761" cy="394210"/>
              </a:xfrm>
              <a:prstGeom prst="rect">
                <a:avLst/>
              </a:prstGeom>
              <a:blipFill>
                <a:blip r:embed="rId5"/>
                <a:stretch>
                  <a:fillRect t="-4615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909ED6-C6DC-4107-ADAC-E9A5A1A7F498}"/>
                  </a:ext>
                </a:extLst>
              </p:cNvPr>
              <p:cNvSpPr txBox="1"/>
              <p:nvPr/>
            </p:nvSpPr>
            <p:spPr>
              <a:xfrm>
                <a:off x="4561405" y="5494220"/>
                <a:ext cx="1765933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909ED6-C6DC-4107-ADAC-E9A5A1A7F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05" y="5494220"/>
                <a:ext cx="1765933" cy="597215"/>
              </a:xfrm>
              <a:prstGeom prst="rect">
                <a:avLst/>
              </a:prstGeom>
              <a:blipFill>
                <a:blip r:embed="rId6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5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E4842-01A9-46F9-B10B-23B819BC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the vector inputs and outputs of a capsule are computed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99C0BB-F8B1-439C-869B-45BF872E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90" y="2273615"/>
            <a:ext cx="10884020" cy="31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3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A90A-13AC-436F-BE8A-450BF719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Margin loss for digit existence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1983C7-4C0E-48FF-937B-C4281A4FC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6412"/>
                <a:ext cx="10515600" cy="49464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/>
                  <a:t>We are using the </a:t>
                </a:r>
                <a:r>
                  <a:rPr lang="en-US" altLang="zh-CN">
                    <a:solidFill>
                      <a:srgbClr val="C00000"/>
                    </a:solidFill>
                  </a:rPr>
                  <a:t>length of the instantiation vector </a:t>
                </a:r>
                <a:r>
                  <a:rPr lang="en-US" altLang="zh-CN"/>
                  <a:t>to </a:t>
                </a:r>
                <a:r>
                  <a:rPr lang="en-US" altLang="zh-CN">
                    <a:solidFill>
                      <a:srgbClr val="C00000"/>
                    </a:solidFill>
                  </a:rPr>
                  <a:t>represent the probability</a:t>
                </a:r>
                <a:r>
                  <a:rPr lang="en-US" altLang="zh-CN"/>
                  <a:t> that a capsule’s entity exists. </a:t>
                </a:r>
              </a:p>
              <a:p>
                <a:pPr marL="0" indent="0">
                  <a:buNone/>
                </a:pPr>
                <a:r>
                  <a:rPr lang="en-US" altLang="zh-CN"/>
                  <a:t>We would like the top-level capsule for digit class k </a:t>
                </a:r>
                <a:r>
                  <a:rPr lang="en-US" altLang="zh-CN">
                    <a:solidFill>
                      <a:srgbClr val="C00000"/>
                    </a:solidFill>
                  </a:rPr>
                  <a:t>to have a long instantiation vector if and only if that digit is present in the image</a:t>
                </a:r>
                <a:r>
                  <a:rPr lang="en-US" altLang="zh-CN"/>
                  <a:t>. </a:t>
                </a: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⁡(0,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⁡(0,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/>
                  <a:t>=1 iff a digit of class k is present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/>
                  <a:t>=0.9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/>
                  <a:t>=0.1. The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/>
                  <a:t> down-weighting of the loss for absent digit classes stops the initial learning from shrinking the lengths of the activity vectors of all the digit capsules. We use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/>
                  <a:t>=0.5. The total loss is simply the sum of the losses of all digit capsules.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1983C7-4C0E-48FF-937B-C4281A4FC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6412"/>
                <a:ext cx="10515600" cy="4946463"/>
              </a:xfrm>
              <a:blipFill>
                <a:blip r:embed="rId2"/>
                <a:stretch>
                  <a:fillRect l="-1217" t="-2959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8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A90A-13AC-436F-BE8A-450BF719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CapsNet architecture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03E11-F770-45CC-941B-A18E8B29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22" y="382012"/>
            <a:ext cx="5633570" cy="1703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63BBAE-0E97-44C5-8F83-337309D43D0E}"/>
                  </a:ext>
                </a:extLst>
              </p:cNvPr>
              <p:cNvSpPr/>
              <p:nvPr/>
            </p:nvSpPr>
            <p:spPr>
              <a:xfrm>
                <a:off x="1022596" y="2125672"/>
                <a:ext cx="10356052" cy="4583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/>
                  <a:t>The architecture is shallow with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only two convolutional layers and one fully connected layer</a:t>
                </a:r>
                <a:r>
                  <a:rPr lang="en-US" altLang="zh-CN" sz="2400"/>
                  <a:t>. Conv1 has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256</a:t>
                </a:r>
                <a:r>
                  <a:rPr lang="en-US" altLang="zh-CN" sz="2400"/>
                  <a:t>,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9×9</a:t>
                </a:r>
                <a:r>
                  <a:rPr lang="en-US" altLang="zh-CN" sz="2400"/>
                  <a:t> convolution kernels with a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stride of 1 </a:t>
                </a:r>
                <a:r>
                  <a:rPr lang="en-US" altLang="zh-CN" sz="2400"/>
                  <a:t>and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ReLU activation</a:t>
                </a:r>
                <a:r>
                  <a:rPr lang="en-US" altLang="zh-CN" sz="2400"/>
                  <a:t>. This layer converts pixel intensities to the activities of local feature detectors that are then used as inputs to the primary capsules.</a:t>
                </a:r>
              </a:p>
              <a:p>
                <a:r>
                  <a:rPr lang="en-US" altLang="zh-CN" sz="2400"/>
                  <a:t>The second layer (PrimaryCapsules) is a convolutional capsule layer with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32 channels</a:t>
                </a:r>
                <a:r>
                  <a:rPr lang="en-US" altLang="zh-CN" sz="2400"/>
                  <a:t> of convolutional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8D capsules </a:t>
                </a:r>
                <a:r>
                  <a:rPr lang="en-US" altLang="zh-CN" sz="2400"/>
                  <a:t>(i.e. each primary capsule contains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8 convolutional units with a 9 × 9 kernel and a stride of 2</a:t>
                </a:r>
                <a:r>
                  <a:rPr lang="en-US" altLang="zh-CN" sz="2400"/>
                  <a:t>). One can see PrimaryCapsules as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a Convolution layer with Eq. 1 as its block non-linearity</a:t>
                </a:r>
                <a:r>
                  <a:rPr lang="en-US" altLang="zh-CN" sz="2400"/>
                  <a:t>. The final Layer (DigitCaps) has one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16D capsule </a:t>
                </a:r>
                <a:r>
                  <a:rPr lang="en-US" altLang="zh-CN" sz="2400"/>
                  <a:t>per digit class and each of these capsules receives input from all the capsules in the layer below.</a:t>
                </a:r>
              </a:p>
              <a:p>
                <a:r>
                  <a:rPr lang="en-US" altLang="zh-CN" sz="2400"/>
                  <a:t>All the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routing logits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C00000"/>
                    </a:solidFill>
                  </a:rPr>
                  <a:t>) are initialized to zero</a:t>
                </a:r>
                <a:r>
                  <a:rPr lang="en-US" altLang="zh-CN" sz="2400"/>
                  <a:t>. Therefore, initially a capsule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/>
                  <a:t>) is sent to all parent capsules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/>
                  <a:t>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2400"/>
                  <a:t>) with </a:t>
                </a:r>
                <a:r>
                  <a:rPr lang="en-US" altLang="zh-CN" sz="2400">
                    <a:solidFill>
                      <a:srgbClr val="C00000"/>
                    </a:solidFill>
                  </a:rPr>
                  <a:t>equal probability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C00000"/>
                    </a:solidFill>
                  </a:rPr>
                  <a:t>)</a:t>
                </a:r>
                <a:r>
                  <a:rPr lang="en-US" altLang="zh-CN" sz="2400"/>
                  <a:t> 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63BBAE-0E97-44C5-8F83-337309D43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96" y="2125672"/>
                <a:ext cx="10356052" cy="4583819"/>
              </a:xfrm>
              <a:prstGeom prst="rect">
                <a:avLst/>
              </a:prstGeom>
              <a:blipFill>
                <a:blip r:embed="rId3"/>
                <a:stretch>
                  <a:fillRect l="-942" t="-931" b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1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9EA25-FC2D-423D-90AC-7006182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Reconstruction as a regularization method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FDD6E-5EE8-461E-8A9B-343483F3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8" y="1825625"/>
            <a:ext cx="7508718" cy="23223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/>
              <a:t>We use an additional </a:t>
            </a:r>
            <a:r>
              <a:rPr lang="en-US" altLang="zh-CN">
                <a:solidFill>
                  <a:srgbClr val="C00000"/>
                </a:solidFill>
              </a:rPr>
              <a:t>reconstruction loss </a:t>
            </a:r>
            <a:r>
              <a:rPr lang="en-US" altLang="zh-CN"/>
              <a:t>to encourage the digit capsules to </a:t>
            </a:r>
            <a:r>
              <a:rPr lang="en-US" altLang="zh-CN">
                <a:solidFill>
                  <a:srgbClr val="C00000"/>
                </a:solidFill>
              </a:rPr>
              <a:t>encode the instantiation parameters </a:t>
            </a:r>
            <a:r>
              <a:rPr lang="en-US" altLang="zh-CN"/>
              <a:t>of the input digit. During training, we </a:t>
            </a:r>
            <a:r>
              <a:rPr lang="en-US" altLang="zh-CN">
                <a:solidFill>
                  <a:srgbClr val="C00000"/>
                </a:solidFill>
              </a:rPr>
              <a:t>mask out all but the activity vector of the correct digit capsule</a:t>
            </a:r>
            <a:r>
              <a:rPr lang="en-US" altLang="zh-CN"/>
              <a:t>. Then we </a:t>
            </a:r>
            <a:r>
              <a:rPr lang="en-US" altLang="zh-CN">
                <a:solidFill>
                  <a:srgbClr val="C00000"/>
                </a:solidFill>
              </a:rPr>
              <a:t>use this activity vector to reconstruct the input image</a:t>
            </a:r>
            <a:r>
              <a:rPr lang="en-US" altLang="zh-CN"/>
              <a:t>. 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95EF0-1504-4CF4-A5C9-A156D02E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2" y="2023530"/>
            <a:ext cx="4142666" cy="18311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FC2A63-64EA-4426-843E-3B3604BD2E04}"/>
              </a:ext>
            </a:extLst>
          </p:cNvPr>
          <p:cNvSpPr/>
          <p:nvPr/>
        </p:nvSpPr>
        <p:spPr>
          <a:xfrm>
            <a:off x="429336" y="4202476"/>
            <a:ext cx="113571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The output of the digit capsule is </a:t>
            </a:r>
            <a:r>
              <a:rPr lang="en-US" altLang="zh-CN" sz="2800">
                <a:solidFill>
                  <a:srgbClr val="C00000"/>
                </a:solidFill>
              </a:rPr>
              <a:t>fed into a decoder </a:t>
            </a:r>
            <a:r>
              <a:rPr lang="en-US" altLang="zh-CN" sz="2800"/>
              <a:t>consisting of </a:t>
            </a:r>
            <a:r>
              <a:rPr lang="en-US" altLang="zh-CN" sz="2800">
                <a:solidFill>
                  <a:srgbClr val="C00000"/>
                </a:solidFill>
              </a:rPr>
              <a:t>3 fully connected layers </a:t>
            </a:r>
            <a:r>
              <a:rPr lang="en-US" altLang="zh-CN" sz="2800"/>
              <a:t>that model the pixel intensities. We minimize the </a:t>
            </a:r>
            <a:r>
              <a:rPr lang="en-US" altLang="zh-CN" sz="2800">
                <a:solidFill>
                  <a:srgbClr val="C00000"/>
                </a:solidFill>
              </a:rPr>
              <a:t>sum of squared differences between the outputs of the logistic units and the pixel intensities</a:t>
            </a:r>
            <a:r>
              <a:rPr lang="en-US" altLang="zh-CN" sz="2800"/>
              <a:t>. We scale down this </a:t>
            </a:r>
            <a:r>
              <a:rPr lang="en-US" altLang="zh-CN" sz="2800">
                <a:solidFill>
                  <a:srgbClr val="C00000"/>
                </a:solidFill>
              </a:rPr>
              <a:t>reconstruction loss by 0.0005 </a:t>
            </a:r>
            <a:r>
              <a:rPr lang="en-US" altLang="zh-CN" sz="2800"/>
              <a:t>so that it does </a:t>
            </a:r>
            <a:r>
              <a:rPr lang="en-US" altLang="zh-CN" sz="2800">
                <a:solidFill>
                  <a:srgbClr val="C00000"/>
                </a:solidFill>
              </a:rPr>
              <a:t>not dominate </a:t>
            </a:r>
            <a:r>
              <a:rPr lang="en-US" altLang="zh-CN" sz="2800"/>
              <a:t>the margin loss during training.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2344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7F696-002B-42FC-A56B-AD4535FA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Capsules on MNIST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D23530-6C22-49A3-A81D-1579194433EC}"/>
              </a:ext>
            </a:extLst>
          </p:cNvPr>
          <p:cNvSpPr/>
          <p:nvPr/>
        </p:nvSpPr>
        <p:spPr>
          <a:xfrm>
            <a:off x="838200" y="1690688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Training is performed on 28 × 28 MNIST images that </a:t>
            </a:r>
            <a:r>
              <a:rPr lang="en-US" altLang="zh-CN" sz="2800">
                <a:solidFill>
                  <a:srgbClr val="C00000"/>
                </a:solidFill>
              </a:rPr>
              <a:t>have been shifted by up to 2 pixels in each direction with zero padding</a:t>
            </a:r>
            <a:r>
              <a:rPr lang="en-US" altLang="zh-CN" sz="2800"/>
              <a:t>. No other data augmentation/deformation is used. The dataset has 60K and 10K images for training and testing respectively.</a:t>
            </a:r>
            <a:endParaRPr lang="zh-CN" altLang="en-US" sz="2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95B452-A46A-4CB5-91EB-4161AE8D4C18}"/>
              </a:ext>
            </a:extLst>
          </p:cNvPr>
          <p:cNvSpPr/>
          <p:nvPr/>
        </p:nvSpPr>
        <p:spPr>
          <a:xfrm>
            <a:off x="838200" y="3751401"/>
            <a:ext cx="10515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</a:rPr>
              <a:t>The baseline is a standard CNN</a:t>
            </a:r>
            <a:r>
              <a:rPr lang="en-US" altLang="zh-CN" sz="2000"/>
              <a:t> with </a:t>
            </a:r>
            <a:r>
              <a:rPr lang="en-US" altLang="zh-CN" sz="2000">
                <a:solidFill>
                  <a:srgbClr val="C00000"/>
                </a:solidFill>
              </a:rPr>
              <a:t>three convolutional layers of 256, 256, 128 channels</a:t>
            </a:r>
            <a:r>
              <a:rPr lang="en-US" altLang="zh-CN" sz="2000"/>
              <a:t>. Each has </a:t>
            </a:r>
            <a:r>
              <a:rPr lang="en-US" altLang="zh-CN" sz="2000">
                <a:solidFill>
                  <a:srgbClr val="C00000"/>
                </a:solidFill>
              </a:rPr>
              <a:t>5x5 kernels </a:t>
            </a:r>
            <a:r>
              <a:rPr lang="en-US" altLang="zh-CN" sz="2000"/>
              <a:t>and </a:t>
            </a:r>
            <a:r>
              <a:rPr lang="en-US" altLang="zh-CN" sz="2000">
                <a:solidFill>
                  <a:srgbClr val="C00000"/>
                </a:solidFill>
              </a:rPr>
              <a:t>stride of 1</a:t>
            </a:r>
            <a:r>
              <a:rPr lang="en-US" altLang="zh-CN" sz="2000"/>
              <a:t>. The last convolutional layers are followed by </a:t>
            </a:r>
            <a:r>
              <a:rPr lang="en-US" altLang="zh-CN" sz="2000">
                <a:solidFill>
                  <a:srgbClr val="C00000"/>
                </a:solidFill>
              </a:rPr>
              <a:t>two fully connected layers of size 328, 192</a:t>
            </a:r>
            <a:r>
              <a:rPr lang="en-US" altLang="zh-CN" sz="2000"/>
              <a:t>. The last fully connected layer is connected with </a:t>
            </a:r>
            <a:r>
              <a:rPr lang="en-US" altLang="zh-CN" sz="2000">
                <a:solidFill>
                  <a:srgbClr val="C00000"/>
                </a:solidFill>
              </a:rPr>
              <a:t>dropout</a:t>
            </a:r>
            <a:r>
              <a:rPr lang="en-US" altLang="zh-CN" sz="2000"/>
              <a:t> to a </a:t>
            </a:r>
            <a:r>
              <a:rPr lang="en-US" altLang="zh-CN" sz="2000">
                <a:solidFill>
                  <a:srgbClr val="C00000"/>
                </a:solidFill>
              </a:rPr>
              <a:t>10 class softmax layer with cross entropy loss</a:t>
            </a:r>
            <a:r>
              <a:rPr lang="en-US" altLang="zh-CN" sz="2000"/>
              <a:t>. The baseline is also trained on </a:t>
            </a:r>
            <a:r>
              <a:rPr lang="en-US" altLang="zh-CN" sz="2000">
                <a:solidFill>
                  <a:srgbClr val="C00000"/>
                </a:solidFill>
              </a:rPr>
              <a:t>2-pixel shifted </a:t>
            </a:r>
            <a:r>
              <a:rPr lang="en-US" altLang="zh-CN" sz="2000"/>
              <a:t>MNIST with </a:t>
            </a:r>
            <a:r>
              <a:rPr lang="en-US" altLang="zh-CN" sz="2000">
                <a:solidFill>
                  <a:srgbClr val="C00000"/>
                </a:solidFill>
              </a:rPr>
              <a:t>Adam optimizer</a:t>
            </a:r>
            <a:r>
              <a:rPr lang="en-US" altLang="zh-CN" sz="2000"/>
              <a:t>. The baseline is designed to achieve the best performance on MNIST while keeping the computation cost as close as to CapsNet. In terms of number of parameters </a:t>
            </a:r>
            <a:r>
              <a:rPr lang="en-US" altLang="zh-CN" sz="2000">
                <a:solidFill>
                  <a:srgbClr val="C00000"/>
                </a:solidFill>
              </a:rPr>
              <a:t>the baseline has 35.4M </a:t>
            </a:r>
            <a:r>
              <a:rPr lang="en-US" altLang="zh-CN" sz="2000"/>
              <a:t>while </a:t>
            </a:r>
            <a:r>
              <a:rPr lang="en-US" altLang="zh-CN" sz="2000">
                <a:solidFill>
                  <a:srgbClr val="C00000"/>
                </a:solidFill>
              </a:rPr>
              <a:t>CapsNet has 8.2M parameters and 6.8M parameters </a:t>
            </a:r>
            <a:r>
              <a:rPr lang="en-US" altLang="zh-CN" sz="2000"/>
              <a:t>without the reconstruction subnetwork.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3382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7F696-002B-42FC-A56B-AD4535FA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Capsules on MNIST 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85E67-988C-47AE-B7CC-2C199592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36" y="2296883"/>
            <a:ext cx="9525925" cy="25931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0D23530-6C22-49A3-A81D-1579194433EC}"/>
              </a:ext>
            </a:extLst>
          </p:cNvPr>
          <p:cNvSpPr/>
          <p:nvPr/>
        </p:nvSpPr>
        <p:spPr>
          <a:xfrm>
            <a:off x="3296194" y="1586642"/>
            <a:ext cx="5599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CapsNet classification test accuracy</a:t>
            </a:r>
            <a:endParaRPr lang="zh-CN" altLang="en-US" sz="28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947153-672C-4E1B-8E61-4EB20DB45551}"/>
              </a:ext>
            </a:extLst>
          </p:cNvPr>
          <p:cNvSpPr/>
          <p:nvPr/>
        </p:nvSpPr>
        <p:spPr>
          <a:xfrm>
            <a:off x="1333037" y="5080748"/>
            <a:ext cx="9525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Reports the test error rate on MNIST for different CapsNet setups and shows the importance of routing and reconstruction regularizer.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102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915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Dynamic Routing Between Capsules</vt:lpstr>
      <vt:lpstr>How the vector inputs and outputs of a capsule are computed</vt:lpstr>
      <vt:lpstr>How the vector inputs and outputs of a capsule are computed</vt:lpstr>
      <vt:lpstr>How the vector inputs and outputs of a capsule are computed</vt:lpstr>
      <vt:lpstr>Margin loss for digit existence</vt:lpstr>
      <vt:lpstr>CapsNet architecture</vt:lpstr>
      <vt:lpstr>Reconstruction as a regularization method </vt:lpstr>
      <vt:lpstr>Capsules on MNIST</vt:lpstr>
      <vt:lpstr>Capsules on MNIST </vt:lpstr>
      <vt:lpstr>What the individual dimensions of a capsule represent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Routing Between Capsules</dc:title>
  <dc:creator>ALISURE</dc:creator>
  <cp:lastModifiedBy>ALISURE</cp:lastModifiedBy>
  <cp:revision>19</cp:revision>
  <dcterms:created xsi:type="dcterms:W3CDTF">2017-11-13T15:03:18Z</dcterms:created>
  <dcterms:modified xsi:type="dcterms:W3CDTF">2017-11-16T13:34:50Z</dcterms:modified>
</cp:coreProperties>
</file>