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 styleId="{8F44A2F1-9E1F-4B54-A3A2-5F16C0AD49E2}"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D51ADE6A-740E-44AE-83CC-AE7238B6C88D}"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4A9BC294-FFE2-49D5-8D69-9E1BD2C41BD5}"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BBFC77FB-9ED0-4EC9-95AA-A1379042E648}"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3DC5C2F9-1CAC-4260-A1DD-9FCDBB87749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6CBB8FF1-D9AA-43F3-AF6F-95CC898621D3}"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xfrm>
            <a:off x="1143000" y="685800"/>
            <a:ext cx="4572000" cy="3429000"/>
          </a:xfrm>
          <a:prstGeom prst="rect">
            <a:avLst/>
          </a:prstGeom>
        </p:spPr>
        <p:txBody>
          <a:bodyPr/>
          <a:lstStyle/>
          <a:p>
            <a:pPr/>
          </a:p>
        </p:txBody>
      </p:sp>
      <p:sp>
        <p:nvSpPr>
          <p:cNvPr id="164" name="Shape 16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线条"/>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标题文本"/>
          <p:cNvSpPr txBox="1"/>
          <p:nvPr>
            <p:ph type="title"/>
          </p:nvPr>
        </p:nvSpPr>
        <p:spPr>
          <a:xfrm>
            <a:off x="762000" y="9042400"/>
            <a:ext cx="22860000" cy="3810000"/>
          </a:xfrm>
          <a:prstGeom prst="rect">
            <a:avLst/>
          </a:prstGeom>
        </p:spPr>
        <p:txBody>
          <a:bodyPr/>
          <a:lstStyle>
            <a:lvl1pPr>
              <a:spcBef>
                <a:spcPts val="0"/>
              </a:spcBef>
              <a:defRPr sz="30300"/>
            </a:lvl1pPr>
          </a:lstStyle>
          <a:p>
            <a:pPr/>
            <a:r>
              <a:t>标题文本</a:t>
            </a:r>
          </a:p>
        </p:txBody>
      </p:sp>
      <p:sp>
        <p:nvSpPr>
          <p:cNvPr id="14" name="正文级别 1…"/>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5pPr>
          </a:lstStyle>
          <a:p>
            <a:pPr/>
            <a:r>
              <a:t>正文级别 1</a:t>
            </a:r>
          </a:p>
          <a:p>
            <a:pPr lvl="1"/>
            <a:r>
              <a:t>正文级别 2</a:t>
            </a:r>
          </a:p>
          <a:p>
            <a:pPr lvl="2"/>
            <a:r>
              <a:t>正文级别 3</a:t>
            </a:r>
          </a:p>
          <a:p>
            <a:pPr lvl="3"/>
            <a:r>
              <a:t>正文级别 4</a:t>
            </a:r>
          </a:p>
          <a:p>
            <a:pPr lvl="4"/>
            <a:r>
              <a:t>正文级别 5</a:t>
            </a:r>
          </a:p>
        </p:txBody>
      </p:sp>
      <p:sp>
        <p:nvSpPr>
          <p:cNvPr id="15" name="幻灯片编号"/>
          <p:cNvSpPr txBox="1"/>
          <p:nvPr>
            <p:ph type="sldNum" sz="quarter" idx="2"/>
          </p:nvPr>
        </p:nvSpPr>
        <p:spPr>
          <a:xfrm>
            <a:off x="23063199"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a:ea typeface="DIN Alternate"/>
                <a:cs typeface="DIN Alternate"/>
                <a:sym typeface="DIN Alternate"/>
              </a:defRPr>
            </a:lvl1pPr>
          </a:lstStyle>
          <a:p>
            <a:pPr/>
            <a:r>
              <a:t>Text</a:t>
            </a:r>
          </a:p>
        </p:txBody>
      </p:sp>
      <p:sp>
        <p:nvSpPr>
          <p:cNvPr id="103" name="正文级别 1…"/>
          <p:cNvSpPr txBox="1"/>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pPr/>
            <a:r>
              <a:t>正文级别 1</a:t>
            </a:r>
          </a:p>
          <a:p>
            <a:pPr lvl="1"/>
            <a:r>
              <a:t>正文级别 2</a:t>
            </a:r>
          </a:p>
          <a:p>
            <a:pPr lvl="2"/>
            <a:r>
              <a:t>正文级别 3</a:t>
            </a:r>
          </a:p>
          <a:p>
            <a:pPr lvl="3"/>
            <a:r>
              <a:t>正文级别 4</a:t>
            </a:r>
          </a:p>
          <a:p>
            <a:pPr lvl="4"/>
            <a:r>
              <a:t>正文级别 5</a:t>
            </a:r>
          </a:p>
        </p:txBody>
      </p:sp>
      <p:sp>
        <p:nvSpPr>
          <p:cNvPr id="10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图像"/>
          <p:cNvSpPr/>
          <p:nvPr>
            <p:ph type="pic" sz="half" idx="13"/>
          </p:nvPr>
        </p:nvSpPr>
        <p:spPr>
          <a:xfrm>
            <a:off x="12192000" y="0"/>
            <a:ext cx="12192000" cy="6832600"/>
          </a:xfrm>
          <a:prstGeom prst="rect">
            <a:avLst/>
          </a:prstGeom>
        </p:spPr>
        <p:txBody>
          <a:bodyPr lIns="91439" tIns="45719" rIns="91439" bIns="45719">
            <a:noAutofit/>
          </a:bodyPr>
          <a:lstStyle/>
          <a:p>
            <a:pPr/>
          </a:p>
        </p:txBody>
      </p:sp>
      <p:sp>
        <p:nvSpPr>
          <p:cNvPr id="112" name="图像"/>
          <p:cNvSpPr/>
          <p:nvPr>
            <p:ph type="pic" sz="half" idx="14"/>
          </p:nvPr>
        </p:nvSpPr>
        <p:spPr>
          <a:xfrm>
            <a:off x="12192000" y="6896100"/>
            <a:ext cx="12192000" cy="6819900"/>
          </a:xfrm>
          <a:prstGeom prst="rect">
            <a:avLst/>
          </a:prstGeom>
        </p:spPr>
        <p:txBody>
          <a:bodyPr lIns="91439" tIns="45719" rIns="91439" bIns="45719">
            <a:noAutofit/>
          </a:bodyPr>
          <a:lstStyle/>
          <a:p>
            <a:pPr/>
          </a:p>
        </p:txBody>
      </p:sp>
      <p:sp>
        <p:nvSpPr>
          <p:cNvPr id="113" name="图像"/>
          <p:cNvSpPr/>
          <p:nvPr>
            <p:ph type="pic" idx="15"/>
          </p:nvPr>
        </p:nvSpPr>
        <p:spPr>
          <a:xfrm>
            <a:off x="0" y="0"/>
            <a:ext cx="12128500" cy="13716000"/>
          </a:xfrm>
          <a:prstGeom prst="rect">
            <a:avLst/>
          </a:prstGeom>
        </p:spPr>
        <p:txBody>
          <a:bodyPr lIns="91439" tIns="45719" rIns="91439" bIns="45719">
            <a:noAutofit/>
          </a:bodyPr>
          <a:lstStyle/>
          <a:p>
            <a:pPr/>
          </a:p>
        </p:txBody>
      </p:sp>
      <p:sp>
        <p:nvSpPr>
          <p:cNvPr id="1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矩形标注"/>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a:defRPr>
            </a:lvl1pPr>
          </a:lstStyle>
          <a:p>
            <a:pPr/>
            <a:r>
              <a:t>Johnny Appleseed</a:t>
            </a:r>
          </a:p>
        </p:txBody>
      </p:sp>
      <p:sp>
        <p:nvSpPr>
          <p:cNvPr id="124" name="Text"/>
          <p:cNvSpPr txBox="1"/>
          <p:nvPr>
            <p:ph type="body" sz="quarter" idx="15"/>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a:ea typeface="DIN Alternate"/>
                <a:cs typeface="DIN Alternate"/>
                <a:sym typeface="DIN Alternate"/>
              </a:defRPr>
            </a:lvl1pPr>
          </a:lstStyle>
          <a:p>
            <a:pPr/>
            <a:r>
              <a:t>Text</a:t>
            </a:r>
          </a:p>
        </p:txBody>
      </p:sp>
      <p:sp>
        <p:nvSpPr>
          <p:cNvPr id="1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11049000" y="3721100"/>
            <a:ext cx="125730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a:defRPr>
            </a:lvl1pPr>
          </a:lstStyle>
          <a:p>
            <a:pPr/>
            <a:r>
              <a:t>Type a quote here.</a:t>
            </a:r>
          </a:p>
        </p:txBody>
      </p:sp>
      <p:sp>
        <p:nvSpPr>
          <p:cNvPr id="133" name="图像"/>
          <p:cNvSpPr/>
          <p:nvPr>
            <p:ph type="pic" idx="14"/>
          </p:nvPr>
        </p:nvSpPr>
        <p:spPr>
          <a:xfrm>
            <a:off x="0" y="0"/>
            <a:ext cx="10287000" cy="137160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a:defRPr>
            </a:lvl1pPr>
          </a:lstStyle>
          <a:p>
            <a:pPr/>
            <a:r>
              <a:t>Johnny Appleseed</a:t>
            </a:r>
          </a:p>
        </p:txBody>
      </p:sp>
      <p:sp>
        <p:nvSpPr>
          <p:cNvPr id="13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图像"/>
          <p:cNvSpPr/>
          <p:nvPr>
            <p:ph type="pic" idx="13"/>
          </p:nvPr>
        </p:nvSpPr>
        <p:spPr>
          <a:xfrm>
            <a:off x="0" y="0"/>
            <a:ext cx="24384000" cy="13716000"/>
          </a:xfrm>
          <a:prstGeom prst="rect">
            <a:avLst/>
          </a:prstGeom>
        </p:spPr>
        <p:txBody>
          <a:bodyPr lIns="91439" tIns="45719" rIns="91439" bIns="45719">
            <a:noAutofit/>
          </a:bodyPr>
          <a:lstStyle/>
          <a:p>
            <a:pPr/>
          </a:p>
        </p:txBody>
      </p:sp>
      <p:sp>
        <p:nvSpPr>
          <p:cNvPr id="14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spTree>
      <p:nvGrpSpPr>
        <p:cNvPr id="1" name=""/>
        <p:cNvGrpSpPr/>
        <p:nvPr/>
      </p:nvGrpSpPr>
      <p:grpSpPr>
        <a:xfrm>
          <a:off x="0" y="0"/>
          <a:ext cx="0" cy="0"/>
          <a:chOff x="0" y="0"/>
          <a:chExt cx="0" cy="0"/>
        </a:xfrm>
      </p:grpSpPr>
      <p:sp>
        <p:nvSpPr>
          <p:cNvPr id="15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图像"/>
          <p:cNvSpPr/>
          <p:nvPr>
            <p:ph type="pic" idx="13"/>
          </p:nvPr>
        </p:nvSpPr>
        <p:spPr>
          <a:xfrm>
            <a:off x="0" y="0"/>
            <a:ext cx="24384000" cy="13716000"/>
          </a:xfrm>
          <a:prstGeom prst="rect">
            <a:avLst/>
          </a:prstGeom>
        </p:spPr>
        <p:txBody>
          <a:bodyPr lIns="91439" tIns="45719" rIns="91439" bIns="45719">
            <a:noAutofit/>
          </a:bodyPr>
          <a:lstStyle/>
          <a:p>
            <a:pPr/>
          </a:p>
        </p:txBody>
      </p:sp>
      <p:sp>
        <p:nvSpPr>
          <p:cNvPr id="23" name="线条"/>
          <p:cNvSpPr/>
          <p:nvPr>
            <p:ph type="body" sz="quarter" idx="14"/>
          </p:nvPr>
        </p:nvSpPr>
        <p:spPr>
          <a:xfrm flipV="1">
            <a:off x="762000" y="8635632"/>
            <a:ext cx="22859999" cy="369"/>
          </a:xfrm>
          <a:prstGeom prst="line">
            <a:avLst/>
          </a:prstGeom>
          <a:ln w="508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标题文本"/>
          <p:cNvSpPr txBox="1"/>
          <p:nvPr>
            <p:ph type="title"/>
          </p:nvPr>
        </p:nvSpPr>
        <p:spPr>
          <a:xfrm>
            <a:off x="762000" y="9042400"/>
            <a:ext cx="22860000" cy="3810000"/>
          </a:xfrm>
          <a:prstGeom prst="rect">
            <a:avLst/>
          </a:prstGeom>
        </p:spPr>
        <p:txBody>
          <a:bodyPr/>
          <a:lstStyle>
            <a:lvl1pPr>
              <a:spcBef>
                <a:spcPts val="0"/>
              </a:spcBef>
              <a:defRPr sz="30300"/>
            </a:lvl1pPr>
          </a:lstStyle>
          <a:p>
            <a:pPr/>
            <a:r>
              <a:t>标题文本</a:t>
            </a:r>
          </a:p>
        </p:txBody>
      </p:sp>
      <p:sp>
        <p:nvSpPr>
          <p:cNvPr id="25" name="正文级别 1…"/>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5pPr>
          </a:lstStyle>
          <a:p>
            <a:pPr/>
            <a:r>
              <a:t>正文级别 1</a:t>
            </a:r>
          </a:p>
          <a:p>
            <a:pPr lvl="1"/>
            <a:r>
              <a:t>正文级别 2</a:t>
            </a:r>
          </a:p>
          <a:p>
            <a:pPr lvl="2"/>
            <a:r>
              <a:t>正文级别 3</a:t>
            </a:r>
          </a:p>
          <a:p>
            <a:pPr lvl="3"/>
            <a:r>
              <a:t>正文级别 4</a:t>
            </a:r>
          </a:p>
          <a:p>
            <a:pPr lvl="4"/>
            <a:r>
              <a:t>正文级别 5</a:t>
            </a:r>
          </a:p>
        </p:txBody>
      </p:sp>
      <p:sp>
        <p:nvSpPr>
          <p:cNvPr id="26" name="幻灯片编号"/>
          <p:cNvSpPr txBox="1"/>
          <p:nvPr>
            <p:ph type="sldNum" sz="quarter" idx="2"/>
          </p:nvPr>
        </p:nvSpPr>
        <p:spPr>
          <a:xfrm>
            <a:off x="23063199"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Title &amp; Subtitle Alt">
    <p:spTree>
      <p:nvGrpSpPr>
        <p:cNvPr id="1" name=""/>
        <p:cNvGrpSpPr/>
        <p:nvPr/>
      </p:nvGrpSpPr>
      <p:grpSpPr>
        <a:xfrm>
          <a:off x="0" y="0"/>
          <a:ext cx="0" cy="0"/>
          <a:chOff x="0" y="0"/>
          <a:chExt cx="0" cy="0"/>
        </a:xfrm>
      </p:grpSpPr>
      <p:sp>
        <p:nvSpPr>
          <p:cNvPr id="33" name="线条"/>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标题文本"/>
          <p:cNvSpPr txBox="1"/>
          <p:nvPr>
            <p:ph type="title"/>
          </p:nvPr>
        </p:nvSpPr>
        <p:spPr>
          <a:xfrm>
            <a:off x="762000" y="9042400"/>
            <a:ext cx="22860000" cy="3810000"/>
          </a:xfrm>
          <a:prstGeom prst="rect">
            <a:avLst/>
          </a:prstGeom>
        </p:spPr>
        <p:txBody>
          <a:bodyPr/>
          <a:lstStyle>
            <a:lvl1pPr>
              <a:spcBef>
                <a:spcPts val="0"/>
              </a:spcBef>
              <a:defRPr sz="30300"/>
            </a:lvl1pPr>
          </a:lstStyle>
          <a:p>
            <a:pPr/>
            <a:r>
              <a:t>标题文本</a:t>
            </a:r>
          </a:p>
        </p:txBody>
      </p:sp>
      <p:sp>
        <p:nvSpPr>
          <p:cNvPr id="35" name="正文级别 1…"/>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5pPr>
          </a:lstStyle>
          <a:p>
            <a:pPr/>
            <a:r>
              <a:t>正文级别 1</a:t>
            </a:r>
          </a:p>
          <a:p>
            <a:pPr lvl="1"/>
            <a:r>
              <a:t>正文级别 2</a:t>
            </a:r>
          </a:p>
          <a:p>
            <a:pPr lvl="2"/>
            <a:r>
              <a:t>正文级别 3</a:t>
            </a:r>
          </a:p>
          <a:p>
            <a:pPr lvl="3"/>
            <a:r>
              <a:t>正文级别 4</a:t>
            </a:r>
          </a:p>
          <a:p>
            <a:pPr lvl="4"/>
            <a:r>
              <a:t>正文级别 5</a:t>
            </a:r>
          </a:p>
        </p:txBody>
      </p:sp>
      <p:sp>
        <p:nvSpPr>
          <p:cNvPr id="36" name="幻灯片编号"/>
          <p:cNvSpPr txBox="1"/>
          <p:nvPr>
            <p:ph type="sldNum" sz="quarter" idx="2"/>
          </p:nvPr>
        </p:nvSpPr>
        <p:spPr>
          <a:xfrm>
            <a:off x="23013221"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标题文本"/>
          <p:cNvSpPr txBox="1"/>
          <p:nvPr>
            <p:ph type="title"/>
          </p:nvPr>
        </p:nvSpPr>
        <p:spPr>
          <a:xfrm>
            <a:off x="762000" y="5676900"/>
            <a:ext cx="22860000" cy="6350000"/>
          </a:xfrm>
          <a:prstGeom prst="rect">
            <a:avLst/>
          </a:prstGeom>
        </p:spPr>
        <p:txBody>
          <a:bodyPr/>
          <a:lstStyle>
            <a:lvl1pPr>
              <a:spcBef>
                <a:spcPts val="0"/>
              </a:spcBef>
              <a:defRPr sz="30300"/>
            </a:lvl1pPr>
          </a:lstStyle>
          <a:p>
            <a:pPr/>
            <a:r>
              <a:t>标题文本</a:t>
            </a:r>
          </a:p>
        </p:txBody>
      </p:sp>
      <p:sp>
        <p:nvSpPr>
          <p:cNvPr id="44" name="幻灯片编号"/>
          <p:cNvSpPr txBox="1"/>
          <p:nvPr>
            <p:ph type="sldNum" sz="quarter" idx="2"/>
          </p:nvPr>
        </p:nvSpPr>
        <p:spPr>
          <a:xfrm>
            <a:off x="23063199"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线条"/>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图像"/>
          <p:cNvSpPr/>
          <p:nvPr>
            <p:ph type="pic" idx="13"/>
          </p:nvPr>
        </p:nvSpPr>
        <p:spPr>
          <a:xfrm>
            <a:off x="0" y="0"/>
            <a:ext cx="10287000" cy="13716000"/>
          </a:xfrm>
          <a:prstGeom prst="rect">
            <a:avLst/>
          </a:prstGeom>
        </p:spPr>
        <p:txBody>
          <a:bodyPr lIns="91439" tIns="45719" rIns="91439" bIns="45719">
            <a:noAutofit/>
          </a:bodyPr>
          <a:lstStyle/>
          <a:p>
            <a:pPr/>
          </a:p>
        </p:txBody>
      </p:sp>
      <p:sp>
        <p:nvSpPr>
          <p:cNvPr id="53" name="标题文本"/>
          <p:cNvSpPr txBox="1"/>
          <p:nvPr>
            <p:ph type="title"/>
          </p:nvPr>
        </p:nvSpPr>
        <p:spPr>
          <a:xfrm>
            <a:off x="11049000" y="9042400"/>
            <a:ext cx="12573000" cy="3810000"/>
          </a:xfrm>
          <a:prstGeom prst="rect">
            <a:avLst/>
          </a:prstGeom>
        </p:spPr>
        <p:txBody>
          <a:bodyPr/>
          <a:lstStyle>
            <a:lvl1pPr>
              <a:spcBef>
                <a:spcPts val="0"/>
              </a:spcBef>
              <a:defRPr sz="30300"/>
            </a:lvl1pPr>
          </a:lstStyle>
          <a:p>
            <a:pPr/>
            <a:r>
              <a:t>标题文本</a:t>
            </a:r>
          </a:p>
        </p:txBody>
      </p:sp>
      <p:sp>
        <p:nvSpPr>
          <p:cNvPr id="54" name="正文级别 1…"/>
          <p:cNvSpPr txBox="1"/>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1pPr>
            <a:lvl2pPr marL="0" indent="2286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2pPr>
            <a:lvl3pPr marL="0" indent="4572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3pPr>
            <a:lvl4pPr marL="0" indent="6858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4pPr>
            <a:lvl5pPr marL="0" indent="91440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5pPr>
          </a:lstStyle>
          <a:p>
            <a:pPr/>
            <a:r>
              <a:t>正文级别 1</a:t>
            </a:r>
          </a:p>
          <a:p>
            <a:pPr lvl="1"/>
            <a:r>
              <a:t>正文级别 2</a:t>
            </a:r>
          </a:p>
          <a:p>
            <a:pPr lvl="2"/>
            <a:r>
              <a:t>正文级别 3</a:t>
            </a:r>
          </a:p>
          <a:p>
            <a:pPr lvl="3"/>
            <a:r>
              <a:t>正文级别 4</a:t>
            </a:r>
          </a:p>
          <a:p>
            <a:pPr lvl="4"/>
            <a:r>
              <a:t>正文级别 5</a:t>
            </a:r>
          </a:p>
        </p:txBody>
      </p:sp>
      <p:sp>
        <p:nvSpPr>
          <p:cNvPr id="55" name="幻灯片编号"/>
          <p:cNvSpPr txBox="1"/>
          <p:nvPr>
            <p:ph type="sldNum" sz="quarter" idx="2"/>
          </p:nvPr>
        </p:nvSpPr>
        <p:spPr>
          <a:xfrm>
            <a:off x="23063199"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a:ea typeface="DIN Alternate"/>
                <a:cs typeface="DIN Alternate"/>
                <a:sym typeface="DIN Alternate"/>
              </a:defRPr>
            </a:lvl1pPr>
          </a:lstStyle>
          <a:p>
            <a:pPr/>
            <a:r>
              <a:t>Text</a:t>
            </a:r>
          </a:p>
        </p:txBody>
      </p:sp>
      <p:sp>
        <p:nvSpPr>
          <p:cNvPr id="63" name="标题文本"/>
          <p:cNvSpPr txBox="1"/>
          <p:nvPr>
            <p:ph type="title"/>
          </p:nvPr>
        </p:nvSpPr>
        <p:spPr>
          <a:prstGeom prst="rect">
            <a:avLst/>
          </a:prstGeom>
        </p:spPr>
        <p:txBody>
          <a:bodyPr/>
          <a:lstStyle/>
          <a:p>
            <a:pPr/>
            <a:r>
              <a:t>标题文本</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a:ea typeface="DIN Alternate"/>
                <a:cs typeface="DIN Alternate"/>
                <a:sym typeface="DIN Alternate"/>
              </a:defRPr>
            </a:lvl1pPr>
          </a:lstStyle>
          <a:p>
            <a:pPr/>
            <a:r>
              <a:t>Text</a:t>
            </a:r>
          </a:p>
        </p:txBody>
      </p:sp>
      <p:sp>
        <p:nvSpPr>
          <p:cNvPr id="72" name="标题文本"/>
          <p:cNvSpPr txBox="1"/>
          <p:nvPr>
            <p:ph type="title"/>
          </p:nvPr>
        </p:nvSpPr>
        <p:spPr>
          <a:prstGeom prst="rect">
            <a:avLst/>
          </a:prstGeom>
        </p:spPr>
        <p:txBody>
          <a:bodyPr/>
          <a:lstStyle/>
          <a:p>
            <a:pPr/>
            <a:r>
              <a:t>标题文本</a:t>
            </a:r>
          </a:p>
        </p:txBody>
      </p:sp>
      <p:sp>
        <p:nvSpPr>
          <p:cNvPr id="73" name="正文级别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正文级别 1</a:t>
            </a:r>
          </a:p>
          <a:p>
            <a:pPr lvl="1"/>
            <a:r>
              <a:t>正文级别 2</a:t>
            </a:r>
          </a:p>
          <a:p>
            <a:pPr lvl="2"/>
            <a:r>
              <a:t>正文级别 3</a:t>
            </a:r>
          </a:p>
          <a:p>
            <a:pPr lvl="3"/>
            <a:r>
              <a:t>正文级别 4</a:t>
            </a:r>
          </a:p>
          <a:p>
            <a:pPr lvl="4"/>
            <a:r>
              <a:t>正文级别 5</a:t>
            </a:r>
          </a:p>
        </p:txBody>
      </p:sp>
      <p:sp>
        <p:nvSpPr>
          <p:cNvPr id="7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a:ea typeface="DIN Alternate"/>
                <a:cs typeface="DIN Alternate"/>
                <a:sym typeface="DIN Alternate"/>
              </a:defRPr>
            </a:lvl1pPr>
          </a:lstStyle>
          <a:p>
            <a:pPr/>
            <a:r>
              <a:t>Text</a:t>
            </a:r>
          </a:p>
        </p:txBody>
      </p:sp>
      <p:sp>
        <p:nvSpPr>
          <p:cNvPr id="82" name="标题文本"/>
          <p:cNvSpPr txBox="1"/>
          <p:nvPr>
            <p:ph type="title"/>
          </p:nvPr>
        </p:nvSpPr>
        <p:spPr>
          <a:prstGeom prst="rect">
            <a:avLst/>
          </a:prstGeom>
        </p:spPr>
        <p:txBody>
          <a:bodyPr/>
          <a:lstStyle/>
          <a:p>
            <a:pPr/>
            <a:r>
              <a:t>标题文本</a:t>
            </a:r>
          </a:p>
        </p:txBody>
      </p:sp>
      <p:sp>
        <p:nvSpPr>
          <p:cNvPr id="83" name="正文级别 1…"/>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正文级别 1</a:t>
            </a:r>
          </a:p>
          <a:p>
            <a:pPr lvl="1"/>
            <a:r>
              <a:t>正文级别 2</a:t>
            </a:r>
          </a:p>
          <a:p>
            <a:pPr lvl="2"/>
            <a:r>
              <a:t>正文级别 3</a:t>
            </a:r>
          </a:p>
          <a:p>
            <a:pPr lvl="3"/>
            <a:r>
              <a:t>正文级别 4</a:t>
            </a:r>
          </a:p>
          <a:p>
            <a:pPr lvl="4"/>
            <a:r>
              <a:t>正文级别 5</a:t>
            </a:r>
          </a:p>
        </p:txBody>
      </p:sp>
      <p:sp>
        <p:nvSpPr>
          <p:cNvPr id="8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a:ea typeface="DIN Alternate"/>
                <a:cs typeface="DIN Alternate"/>
                <a:sym typeface="DIN Alternate"/>
              </a:defRPr>
            </a:lvl1pPr>
          </a:lstStyle>
          <a:p>
            <a:pPr/>
            <a:r>
              <a:t>Text</a:t>
            </a:r>
          </a:p>
        </p:txBody>
      </p:sp>
      <p:sp>
        <p:nvSpPr>
          <p:cNvPr id="92" name="图像"/>
          <p:cNvSpPr/>
          <p:nvPr>
            <p:ph type="pic" sz="half" idx="14"/>
          </p:nvPr>
        </p:nvSpPr>
        <p:spPr>
          <a:xfrm>
            <a:off x="13335000" y="2159000"/>
            <a:ext cx="10287000" cy="10795000"/>
          </a:xfrm>
          <a:prstGeom prst="rect">
            <a:avLst/>
          </a:prstGeom>
        </p:spPr>
        <p:txBody>
          <a:bodyPr lIns="91439" tIns="45719" rIns="91439" bIns="45719">
            <a:noAutofit/>
          </a:bodyPr>
          <a:lstStyle/>
          <a:p>
            <a:pPr/>
          </a:p>
        </p:txBody>
      </p:sp>
      <p:sp>
        <p:nvSpPr>
          <p:cNvPr id="93" name="标题文本"/>
          <p:cNvSpPr txBox="1"/>
          <p:nvPr>
            <p:ph type="title"/>
          </p:nvPr>
        </p:nvSpPr>
        <p:spPr>
          <a:xfrm>
            <a:off x="762000" y="2159000"/>
            <a:ext cx="11811000" cy="1016000"/>
          </a:xfrm>
          <a:prstGeom prst="rect">
            <a:avLst/>
          </a:prstGeom>
        </p:spPr>
        <p:txBody>
          <a:bodyPr/>
          <a:lstStyle/>
          <a:p>
            <a:pPr/>
            <a:r>
              <a:t>标题文本</a:t>
            </a:r>
          </a:p>
        </p:txBody>
      </p:sp>
      <p:sp>
        <p:nvSpPr>
          <p:cNvPr id="94" name="正文级别 1…"/>
          <p:cNvSpPr txBox="1"/>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pPr/>
            <a:r>
              <a:t>正文级别 1</a:t>
            </a:r>
          </a:p>
          <a:p>
            <a:pPr lvl="1"/>
            <a:r>
              <a:t>正文级别 2</a:t>
            </a:r>
          </a:p>
          <a:p>
            <a:pPr lvl="2"/>
            <a:r>
              <a:t>正文级别 3</a:t>
            </a:r>
          </a:p>
          <a:p>
            <a:pPr lvl="3"/>
            <a:r>
              <a:t>正文级别 4</a:t>
            </a:r>
          </a:p>
          <a:p>
            <a:pPr lvl="4"/>
            <a:r>
              <a:t>正文级别 5</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线条"/>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标题文本"/>
          <p:cNvSpPr txBox="1"/>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标题文本</a:t>
            </a:r>
          </a:p>
        </p:txBody>
      </p:sp>
      <p:sp>
        <p:nvSpPr>
          <p:cNvPr id="4" name="正文级别 1…"/>
          <p:cNvSpPr txBox="1"/>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1pPr>
      <a:lvl2pPr marL="0" marR="0" indent="22860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2pPr>
      <a:lvl3pPr marL="0" marR="0" indent="45720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3pPr>
      <a:lvl4pPr marL="0" marR="0" indent="68580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4pPr>
      <a:lvl5pPr marL="0" marR="0" indent="91440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5pPr>
      <a:lvl6pPr marL="0" marR="0" indent="114300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6pPr>
      <a:lvl7pPr marL="0" marR="0" indent="137160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7pPr>
      <a:lvl8pPr marL="0" marR="0" indent="160020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8pPr>
      <a:lvl9pPr marL="0" marR="0" indent="182880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9pPr>
    </p:titleStyle>
    <p:bodyStyle>
      <a:lvl1pPr marL="63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1pPr>
      <a:lvl2pPr marL="127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2pPr>
      <a:lvl3pPr marL="190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3pPr>
      <a:lvl4pPr marL="254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4pPr>
      <a:lvl5pPr marL="317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5pPr>
      <a:lvl6pPr marL="381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6pPr>
      <a:lvl7pPr marL="444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7pPr>
      <a:lvl8pPr marL="508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8pPr>
      <a:lvl9pPr marL="571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1pPr>
      <a:lvl2pPr marL="0" marR="0" indent="2286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2pPr>
      <a:lvl3pPr marL="0" marR="0" indent="4572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3pPr>
      <a:lvl4pPr marL="0" marR="0" indent="6858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4pPr>
      <a:lvl5pPr marL="0" marR="0" indent="9144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5pPr>
      <a:lvl6pPr marL="0" marR="0" indent="11430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6pPr>
      <a:lvl7pPr marL="0" marR="0" indent="13716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7pPr>
      <a:lvl8pPr marL="0" marR="0" indent="16002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8pPr>
      <a:lvl9pPr marL="0" marR="0" indent="18288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 Target="slide8.xml"/><Relationship Id="rId3" Type="http://schemas.openxmlformats.org/officeDocument/2006/relationships/slide" Target="slide14.xml"/><Relationship Id="rId4" Type="http://schemas.openxmlformats.org/officeDocument/2006/relationships/slide" Target="slide16.xml"/><Relationship Id="rId5" Type="http://schemas.openxmlformats.org/officeDocument/2006/relationships/slide" Target="slide17.xml"/><Relationship Id="rId6" Type="http://schemas.openxmlformats.org/officeDocument/2006/relationships/slide" Target="slide18.xml"/><Relationship Id="rId7" Type="http://schemas.openxmlformats.org/officeDocument/2006/relationships/slide" Target="slide19.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 Target="slide8.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 Id="rId3" Type="http://schemas.openxmlformats.org/officeDocument/2006/relationships/image" Target="../media/image2.jpeg"/><Relationship Id="rId4" Type="http://schemas.openxmlformats.org/officeDocument/2006/relationships/image" Target="../media/image3.jpe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www.cnblogs.com/xiaohuochai/p/7083153.html" TargetMode="Externa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localhost/display.html" TargetMode="External"/><Relationship Id="rId3" Type="http://schemas.openxmlformats.org/officeDocument/2006/relationships/hyperlink" Target="https://www.w3schools.com/cssref/playit.asp?filename=playcss_display"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hyperlink" Target="https://developer.mozilla.org/en-US/docs/Web/CSS/box_model" TargetMode="External"/><Relationship Id="rId3" Type="http://schemas.openxmlformats.org/officeDocument/2006/relationships/hyperlink" Target="https://developer.mozilla.org/en-US/docs/Web/CSS/display" TargetMode="External"/><Relationship Id="rId4" Type="http://schemas.openxmlformats.org/officeDocument/2006/relationships/hyperlink" Target="https://developer.mozilla.org/en-US/docs/Web/CSS/position" TargetMode="External"/><Relationship Id="rId5" Type="http://schemas.openxmlformats.org/officeDocument/2006/relationships/hyperlink" Target="https://developer.mozilla.org/en-US/docs/Web/CSS/float" TargetMode="External"/><Relationship Id="rId6" Type="http://schemas.openxmlformats.org/officeDocument/2006/relationships/hyperlink" Target="https://css-tricks.com/centering-css-complete-guide/" TargetMode="External"/><Relationship Id="rId7"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display 属性"/>
          <p:cNvSpPr txBox="1"/>
          <p:nvPr>
            <p:ph type="ctrTitle"/>
          </p:nvPr>
        </p:nvSpPr>
        <p:spPr>
          <a:prstGeom prst="rect">
            <a:avLst/>
          </a:prstGeom>
        </p:spPr>
        <p:txBody>
          <a:bodyPr/>
          <a:lstStyle>
            <a:lvl1pPr defTabSz="561340">
              <a:defRPr sz="20604"/>
            </a:lvl1pPr>
          </a:lstStyle>
          <a:p>
            <a:pPr/>
            <a:r>
              <a:t>display 属性</a:t>
            </a:r>
          </a:p>
        </p:txBody>
      </p:sp>
      <p:sp>
        <p:nvSpPr>
          <p:cNvPr id="167" name="HTML DOM"/>
          <p:cNvSpPr txBox="1"/>
          <p:nvPr>
            <p:ph type="subTitle" sz="quarter" idx="1"/>
          </p:nvPr>
        </p:nvSpPr>
        <p:spPr>
          <a:prstGeom prst="rect">
            <a:avLst/>
          </a:prstGeom>
        </p:spPr>
        <p:txBody>
          <a:bodyPr/>
          <a:lstStyle/>
          <a:p>
            <a:pPr/>
            <a:r>
              <a:t>HTML DOM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TIC"/>
          <p:cNvSpPr txBox="1"/>
          <p:nvPr>
            <p:ph type="body" idx="13"/>
          </p:nvPr>
        </p:nvSpPr>
        <p:spPr>
          <a:prstGeom prst="rect">
            <a:avLst/>
          </a:prstGeom>
        </p:spPr>
        <p:txBody>
          <a:bodyPr/>
          <a:lstStyle/>
          <a:p>
            <a:pPr/>
            <a:r>
              <a:t>TIC</a:t>
            </a:r>
          </a:p>
        </p:txBody>
      </p:sp>
      <p:sp>
        <p:nvSpPr>
          <p:cNvPr id="205" name="基于Flex的布局方式"/>
          <p:cNvSpPr txBox="1"/>
          <p:nvPr>
            <p:ph type="title"/>
          </p:nvPr>
        </p:nvSpPr>
        <p:spPr>
          <a:prstGeom prst="rect">
            <a:avLst/>
          </a:prstGeom>
        </p:spPr>
        <p:txBody>
          <a:bodyPr/>
          <a:lstStyle>
            <a:lvl1pPr defTabSz="487044">
              <a:spcBef>
                <a:spcPts val="2300"/>
              </a:spcBef>
              <a:defRPr sz="5133"/>
            </a:lvl1pPr>
          </a:lstStyle>
          <a:p>
            <a:pPr/>
            <a:r>
              <a:t>基于Flex的布局方式</a:t>
            </a:r>
          </a:p>
        </p:txBody>
      </p:sp>
      <p:sp>
        <p:nvSpPr>
          <p:cNvPr id="206" name="2009年，W3C 提出了一种新的方案----Flex 布局，可以简便、完整、响应式地实现各种页面布局。目前，它已经得到了所有浏览器的支持，这意味着，现在就能很安全地使用这项功能。…"/>
          <p:cNvSpPr txBox="1"/>
          <p:nvPr>
            <p:ph type="body" idx="1"/>
          </p:nvPr>
        </p:nvSpPr>
        <p:spPr>
          <a:prstGeom prst="rect">
            <a:avLst/>
          </a:prstGeom>
        </p:spPr>
        <p:txBody>
          <a:bodyPr/>
          <a:lstStyle/>
          <a:p>
            <a:pPr/>
            <a:r>
              <a:t>2009年，W3C 提出了一种新的方案----Flex 布局，可以简便、完整、响应式地实现各种页面布局。目前，它已经得到了所有浏览器的支持，这意味着，现在就能很安全地使用这项功能。</a:t>
            </a:r>
          </a:p>
          <a:p>
            <a:pPr/>
            <a:r>
              <a:t>Flex 是 Flexible Box 的缩写，意为”弹性布局"，用来为盒状模型提供最大的灵活性。设为 Flex 布局以后，子元素的float、clear和vertical-align属性将失效。</a:t>
            </a:r>
          </a:p>
          <a:p>
            <a:pPr/>
            <a:r>
              <a:t>采用 Flex 布局的元素，称为 flex container，简称"container"。它的所有子元素自动成为容器成员，称为 flex item，简称”item"。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TIC"/>
          <p:cNvSpPr txBox="1"/>
          <p:nvPr>
            <p:ph type="body" idx="13"/>
          </p:nvPr>
        </p:nvSpPr>
        <p:spPr>
          <a:prstGeom prst="rect">
            <a:avLst/>
          </a:prstGeom>
        </p:spPr>
        <p:txBody>
          <a:bodyPr/>
          <a:lstStyle/>
          <a:p>
            <a:pPr/>
            <a:r>
              <a:t>TIC</a:t>
            </a:r>
          </a:p>
        </p:txBody>
      </p:sp>
      <p:pic>
        <p:nvPicPr>
          <p:cNvPr id="209" name="bg2015071004-2.png" descr="bg2015071004-2.png"/>
          <p:cNvPicPr>
            <a:picLocks noChangeAspect="1"/>
          </p:cNvPicPr>
          <p:nvPr>
            <p:ph type="pic" idx="14"/>
          </p:nvPr>
        </p:nvPicPr>
        <p:blipFill>
          <a:blip r:embed="rId2">
            <a:extLst/>
          </a:blip>
          <a:srcRect l="0" t="0" r="0" b="0"/>
          <a:stretch>
            <a:fillRect/>
          </a:stretch>
        </p:blipFill>
        <p:spPr>
          <a:xfrm>
            <a:off x="10289122" y="2836267"/>
            <a:ext cx="13599285" cy="8043628"/>
          </a:xfrm>
          <a:prstGeom prst="rect">
            <a:avLst/>
          </a:prstGeom>
        </p:spPr>
      </p:pic>
      <p:sp>
        <p:nvSpPr>
          <p:cNvPr id="210" name="Flex布局"/>
          <p:cNvSpPr txBox="1"/>
          <p:nvPr>
            <p:ph type="title"/>
          </p:nvPr>
        </p:nvSpPr>
        <p:spPr>
          <a:xfrm>
            <a:off x="762000" y="2159000"/>
            <a:ext cx="9144973" cy="1016000"/>
          </a:xfrm>
          <a:prstGeom prst="rect">
            <a:avLst/>
          </a:prstGeom>
        </p:spPr>
        <p:txBody>
          <a:bodyPr/>
          <a:lstStyle>
            <a:lvl1pPr defTabSz="487044">
              <a:spcBef>
                <a:spcPts val="2300"/>
              </a:spcBef>
              <a:defRPr sz="5133"/>
            </a:lvl1pPr>
          </a:lstStyle>
          <a:p>
            <a:pPr/>
            <a:r>
              <a:t>Flex布局</a:t>
            </a:r>
          </a:p>
        </p:txBody>
      </p:sp>
      <p:sp>
        <p:nvSpPr>
          <p:cNvPr id="211" name="容器默认存在两根轴：水平的主轴（main axis）和垂直的交叉轴（cross axis）。主轴的开始位置（与边框的交叉点）叫做main start，结束位置叫做main end；交叉轴的开始位置叫做cross start，结束位置叫做cross end。…"/>
          <p:cNvSpPr txBox="1"/>
          <p:nvPr>
            <p:ph type="body" sz="half" idx="1"/>
          </p:nvPr>
        </p:nvSpPr>
        <p:spPr>
          <a:xfrm>
            <a:off x="762000" y="3860800"/>
            <a:ext cx="9144973" cy="8585200"/>
          </a:xfrm>
          <a:prstGeom prst="rect">
            <a:avLst/>
          </a:prstGeom>
        </p:spPr>
        <p:txBody>
          <a:bodyPr/>
          <a:lstStyle/>
          <a:p>
            <a:pPr/>
            <a:r>
              <a:t>容器默认存在两根轴：水平的主轴（main axis）和垂直的交叉轴（cross axis）。主轴的开始位置（与边框的交叉点）叫做main start，结束位置叫做main end；交叉轴的开始位置叫做cross start，结束位置叫做cross end。</a:t>
            </a:r>
          </a:p>
          <a:p>
            <a:pPr/>
            <a:r>
              <a:t>项目默认沿主轴排列。单个项目占据的主轴空间叫做main size，占据的交叉轴空间叫做cross size。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TIC"/>
          <p:cNvSpPr txBox="1"/>
          <p:nvPr>
            <p:ph type="body" idx="13"/>
          </p:nvPr>
        </p:nvSpPr>
        <p:spPr>
          <a:prstGeom prst="rect">
            <a:avLst/>
          </a:prstGeom>
        </p:spPr>
        <p:txBody>
          <a:bodyPr/>
          <a:lstStyle/>
          <a:p>
            <a:pPr/>
            <a:r>
              <a:t>TIC</a:t>
            </a:r>
          </a:p>
        </p:txBody>
      </p:sp>
      <p:sp>
        <p:nvSpPr>
          <p:cNvPr id="214" name="display: Flex  contener的相关属性"/>
          <p:cNvSpPr txBox="1"/>
          <p:nvPr>
            <p:ph type="title"/>
          </p:nvPr>
        </p:nvSpPr>
        <p:spPr>
          <a:xfrm>
            <a:off x="762000" y="1744306"/>
            <a:ext cx="22860000" cy="1016001"/>
          </a:xfrm>
          <a:prstGeom prst="rect">
            <a:avLst/>
          </a:prstGeom>
        </p:spPr>
        <p:txBody>
          <a:bodyPr/>
          <a:lstStyle>
            <a:lvl1pPr defTabSz="487044">
              <a:spcBef>
                <a:spcPts val="2300"/>
              </a:spcBef>
              <a:defRPr sz="5133">
                <a:latin typeface="Beirut"/>
                <a:ea typeface="Beirut"/>
                <a:cs typeface="Beirut"/>
                <a:sym typeface="Beirut"/>
              </a:defRPr>
            </a:lvl1pPr>
          </a:lstStyle>
          <a:p>
            <a:pPr/>
            <a:r>
              <a:t>display: Flex  contener的相关属性</a:t>
            </a:r>
          </a:p>
        </p:txBody>
      </p:sp>
      <p:graphicFrame>
        <p:nvGraphicFramePr>
          <p:cNvPr id="215" name="表格"/>
          <p:cNvGraphicFramePr/>
          <p:nvPr/>
        </p:nvGraphicFramePr>
        <p:xfrm>
          <a:off x="762000" y="3094911"/>
          <a:ext cx="22860000" cy="8572501"/>
        </p:xfrm>
        <a:graphic xmlns:a="http://schemas.openxmlformats.org/drawingml/2006/main">
          <a:graphicData uri="http://schemas.openxmlformats.org/drawingml/2006/table">
            <a:tbl>
              <a:tblPr firstCol="0" firstRow="0" lastCol="0" lastRow="0" bandCol="0" bandRow="1" rtl="0">
                <a:tableStyleId>{2708684C-4D16-4618-839F-0558EEFCDFE6}</a:tableStyleId>
              </a:tblPr>
              <a:tblGrid>
                <a:gridCol w="9007065"/>
                <a:gridCol w="13852936"/>
              </a:tblGrid>
              <a:tr h="1203483">
                <a:tc>
                  <a:txBody>
                    <a:bodyPr/>
                    <a:lstStyle/>
                    <a:p>
                      <a:pPr algn="ctr">
                        <a:lnSpc>
                          <a:spcPct val="100000"/>
                        </a:lnSpc>
                        <a:defRPr sz="5200">
                          <a:solidFill>
                            <a:srgbClr val="222222"/>
                          </a:solidFill>
                          <a:sym typeface="Avenir Next Medium"/>
                        </a:defRPr>
                      </a:pPr>
                      <a:r>
                        <a:rPr u="sng">
                          <a:solidFill>
                            <a:schemeClr val="accent1"/>
                          </a:solidFill>
                          <a:hlinkClick r:id="rId2" invalidUrl="" action="ppaction://hlinksldjump" tgtFrame="" tooltip="" history="1" highlightClick="0" endSnd="0"/>
                        </a:rPr>
                        <a:t>flex-direction</a:t>
                      </a:r>
                    </a:p>
                  </a:txBody>
                  <a:tcPr marL="50800" marR="50800" marT="50800" marB="50800" anchor="ctr" anchorCtr="0" horzOverflow="overflow">
                    <a:lnL w="25400">
                      <a:solidFill>
                        <a:schemeClr val="accent2">
                          <a:hueOff val="58624"/>
                          <a:satOff val="8984"/>
                          <a:lumOff val="25490"/>
                        </a:schemeClr>
                      </a:solidFill>
                      <a:miter lim="400000"/>
                    </a:lnL>
                    <a:lnR w="25400">
                      <a:solidFill>
                        <a:schemeClr val="accent2">
                          <a:hueOff val="58624"/>
                          <a:satOff val="8984"/>
                          <a:lumOff val="25490"/>
                        </a:schemeClr>
                      </a:solidFill>
                      <a:miter lim="400000"/>
                    </a:lnR>
                    <a:lnT w="25400">
                      <a:solidFill>
                        <a:schemeClr val="accent2">
                          <a:hueOff val="58624"/>
                          <a:satOff val="8984"/>
                          <a:lumOff val="25490"/>
                        </a:schemeClr>
                      </a:solidFill>
                      <a:miter lim="400000"/>
                    </a:lnT>
                  </a:tcPr>
                </a:tc>
                <a:tc>
                  <a:txBody>
                    <a:bodyPr/>
                    <a:lstStyle/>
                    <a:p>
                      <a:pPr algn="ctr">
                        <a:lnSpc>
                          <a:spcPct val="100000"/>
                        </a:lnSpc>
                        <a:defRPr sz="1800">
                          <a:solidFill>
                            <a:srgbClr val="000000"/>
                          </a:solidFill>
                        </a:defRPr>
                      </a:pPr>
                      <a:r>
                        <a:rPr sz="5200">
                          <a:solidFill>
                            <a:srgbClr val="838787"/>
                          </a:solidFill>
                          <a:sym typeface="Avenir Next Medium"/>
                        </a:rPr>
                        <a:t>决定主轴的方向（即项目的排列方向）。</a:t>
                      </a:r>
                    </a:p>
                  </a:txBody>
                  <a:tcPr marL="50800" marR="50800" marT="50800" marB="50800" anchor="ctr" anchorCtr="0" horzOverflow="overflow">
                    <a:lnL w="25400">
                      <a:solidFill>
                        <a:schemeClr val="accent2">
                          <a:hueOff val="58624"/>
                          <a:satOff val="8984"/>
                          <a:lumOff val="25490"/>
                        </a:schemeClr>
                      </a:solidFill>
                      <a:miter lim="400000"/>
                    </a:lnL>
                    <a:lnR w="12700">
                      <a:miter lim="400000"/>
                    </a:lnR>
                    <a:lnT w="12700">
                      <a:miter lim="400000"/>
                    </a:lnT>
                  </a:tcPr>
                </a:tc>
              </a:tr>
              <a:tr h="2922770">
                <a:tc>
                  <a:txBody>
                    <a:bodyPr/>
                    <a:lstStyle/>
                    <a:p>
                      <a:pPr algn="ctr">
                        <a:lnSpc>
                          <a:spcPct val="100000"/>
                        </a:lnSpc>
                        <a:defRPr sz="5200">
                          <a:solidFill>
                            <a:srgbClr val="222222"/>
                          </a:solidFill>
                          <a:sym typeface="Avenir Next Medium"/>
                        </a:defRPr>
                      </a:pPr>
                      <a:r>
                        <a:rPr u="sng">
                          <a:solidFill>
                            <a:schemeClr val="accent1"/>
                          </a:solidFill>
                          <a:hlinkClick r:id="rId3" invalidUrl="" action="ppaction://hlinksldjump" tgtFrame="" tooltip="" history="1" highlightClick="0" endSnd="0"/>
                        </a:rPr>
                        <a:t>flex-wrap</a:t>
                      </a:r>
                    </a:p>
                  </a:txBody>
                  <a:tcPr marL="50800" marR="50800" marT="50800" marB="50800" anchor="ctr" anchorCtr="0" horzOverflow="overflow">
                    <a:lnL w="25400">
                      <a:solidFill>
                        <a:schemeClr val="accent2">
                          <a:hueOff val="58624"/>
                          <a:satOff val="8984"/>
                          <a:lumOff val="25490"/>
                        </a:schemeClr>
                      </a:solidFill>
                      <a:miter lim="400000"/>
                    </a:lnL>
                    <a:lnR w="25400">
                      <a:solidFill>
                        <a:schemeClr val="accent2">
                          <a:hueOff val="58624"/>
                          <a:satOff val="8984"/>
                          <a:lumOff val="25490"/>
                        </a:schemeClr>
                      </a:solidFill>
                      <a:miter lim="400000"/>
                    </a:lnR>
                  </a:tcPr>
                </a:tc>
                <a:tc>
                  <a:txBody>
                    <a:bodyPr/>
                    <a:lstStyle/>
                    <a:p>
                      <a:pPr algn="ctr">
                        <a:lnSpc>
                          <a:spcPct val="100000"/>
                        </a:lnSpc>
                        <a:defRPr sz="1800">
                          <a:solidFill>
                            <a:srgbClr val="000000"/>
                          </a:solidFill>
                        </a:defRPr>
                      </a:pPr>
                      <a:r>
                        <a:rPr sz="5200">
                          <a:solidFill>
                            <a:srgbClr val="838787"/>
                          </a:solidFill>
                          <a:sym typeface="Avenir Next Medium"/>
                        </a:rPr>
                        <a:t>默认情况下，项目都排在一条线（又称"轴线"）上。flex-wrap属性定义，如果一条轴线排不下，如何换行。</a:t>
                      </a:r>
                    </a:p>
                  </a:txBody>
                  <a:tcPr marL="50800" marR="50800" marT="50800" marB="50800" anchor="ctr" anchorCtr="0" horzOverflow="overflow">
                    <a:lnL w="25400">
                      <a:solidFill>
                        <a:schemeClr val="accent2">
                          <a:hueOff val="58624"/>
                          <a:satOff val="8984"/>
                          <a:lumOff val="25490"/>
                        </a:schemeClr>
                      </a:solidFill>
                      <a:miter lim="400000"/>
                    </a:lnL>
                    <a:lnR w="12700">
                      <a:miter lim="400000"/>
                    </a:lnR>
                  </a:tcPr>
                </a:tc>
              </a:tr>
              <a:tr h="1975154">
                <a:tc>
                  <a:txBody>
                    <a:bodyPr/>
                    <a:lstStyle/>
                    <a:p>
                      <a:pPr algn="ctr">
                        <a:lnSpc>
                          <a:spcPct val="100000"/>
                        </a:lnSpc>
                        <a:defRPr sz="5200">
                          <a:solidFill>
                            <a:srgbClr val="222222"/>
                          </a:solidFill>
                          <a:sym typeface="Avenir Next Medium"/>
                        </a:defRPr>
                      </a:pPr>
                      <a:r>
                        <a:rPr u="sng">
                          <a:solidFill>
                            <a:schemeClr val="accent1"/>
                          </a:solidFill>
                          <a:hlinkClick r:id="rId4" invalidUrl="" action="ppaction://hlinksldjump" tgtFrame="" tooltip="" history="1" highlightClick="0" endSnd="0"/>
                        </a:rPr>
                        <a:t>flex-flow</a:t>
                      </a:r>
                    </a:p>
                  </a:txBody>
                  <a:tcPr marL="50800" marR="50800" marT="50800" marB="50800" anchor="ctr" anchorCtr="0" horzOverflow="overflow">
                    <a:lnL w="25400">
                      <a:solidFill>
                        <a:schemeClr val="accent2">
                          <a:hueOff val="58624"/>
                          <a:satOff val="8984"/>
                          <a:lumOff val="25490"/>
                        </a:schemeClr>
                      </a:solidFill>
                      <a:miter lim="400000"/>
                    </a:lnL>
                    <a:lnR w="25400">
                      <a:solidFill>
                        <a:schemeClr val="accent2">
                          <a:hueOff val="58624"/>
                          <a:satOff val="8984"/>
                          <a:lumOff val="25490"/>
                        </a:schemeClr>
                      </a:solidFill>
                      <a:miter lim="400000"/>
                    </a:lnR>
                  </a:tcPr>
                </a:tc>
                <a:tc>
                  <a:txBody>
                    <a:bodyPr/>
                    <a:lstStyle/>
                    <a:p>
                      <a:pPr algn="ctr">
                        <a:lnSpc>
                          <a:spcPct val="100000"/>
                        </a:lnSpc>
                        <a:defRPr sz="1800">
                          <a:solidFill>
                            <a:srgbClr val="000000"/>
                          </a:solidFill>
                        </a:defRPr>
                      </a:pPr>
                      <a:r>
                        <a:rPr sz="5200">
                          <a:solidFill>
                            <a:srgbClr val="838787"/>
                          </a:solidFill>
                          <a:sym typeface="Avenir Next Medium"/>
                        </a:rPr>
                        <a:t>是flex-direction属性和flex-wrap属性的简写形式，默认值为row nowrap。</a:t>
                      </a:r>
                    </a:p>
                  </a:txBody>
                  <a:tcPr marL="50800" marR="50800" marT="50800" marB="50800" anchor="ctr" anchorCtr="0" horzOverflow="overflow">
                    <a:lnL w="25400">
                      <a:solidFill>
                        <a:schemeClr val="accent2">
                          <a:hueOff val="58624"/>
                          <a:satOff val="8984"/>
                          <a:lumOff val="25490"/>
                        </a:schemeClr>
                      </a:solidFill>
                      <a:miter lim="400000"/>
                    </a:lnL>
                    <a:lnR w="12700">
                      <a:miter lim="400000"/>
                    </a:lnR>
                  </a:tcPr>
                </a:tc>
              </a:tr>
              <a:tr h="1308350">
                <a:tc>
                  <a:txBody>
                    <a:bodyPr/>
                    <a:lstStyle/>
                    <a:p>
                      <a:pPr algn="ctr">
                        <a:lnSpc>
                          <a:spcPct val="100000"/>
                        </a:lnSpc>
                        <a:defRPr sz="5200">
                          <a:solidFill>
                            <a:srgbClr val="222222"/>
                          </a:solidFill>
                          <a:sym typeface="Avenir Next Medium"/>
                        </a:defRPr>
                      </a:pPr>
                      <a:r>
                        <a:rPr u="sng">
                          <a:solidFill>
                            <a:schemeClr val="accent1"/>
                          </a:solidFill>
                          <a:hlinkClick r:id="rId5" invalidUrl="" action="ppaction://hlinksldjump" tgtFrame="" tooltip="" history="1" highlightClick="0" endSnd="0"/>
                        </a:rPr>
                        <a:t>justify-content</a:t>
                      </a:r>
                    </a:p>
                  </a:txBody>
                  <a:tcPr marL="50800" marR="50800" marT="50800" marB="50800" anchor="ctr" anchorCtr="0" horzOverflow="overflow">
                    <a:lnL w="25400">
                      <a:solidFill>
                        <a:schemeClr val="accent2">
                          <a:hueOff val="58624"/>
                          <a:satOff val="8984"/>
                          <a:lumOff val="25490"/>
                        </a:schemeClr>
                      </a:solidFill>
                      <a:miter lim="400000"/>
                    </a:lnL>
                    <a:lnR w="25400">
                      <a:solidFill>
                        <a:schemeClr val="accent2">
                          <a:hueOff val="58624"/>
                          <a:satOff val="8984"/>
                          <a:lumOff val="25490"/>
                        </a:schemeClr>
                      </a:solidFill>
                      <a:miter lim="400000"/>
                    </a:lnR>
                    <a:lnB w="25400">
                      <a:solidFill>
                        <a:schemeClr val="accent2">
                          <a:hueOff val="58624"/>
                          <a:satOff val="8984"/>
                          <a:lumOff val="25490"/>
                        </a:schemeClr>
                      </a:solidFill>
                      <a:miter lim="400000"/>
                    </a:lnB>
                  </a:tcPr>
                </a:tc>
                <a:tc>
                  <a:txBody>
                    <a:bodyPr/>
                    <a:lstStyle/>
                    <a:p>
                      <a:pPr algn="ctr">
                        <a:lnSpc>
                          <a:spcPct val="100000"/>
                        </a:lnSpc>
                        <a:defRPr sz="1800">
                          <a:solidFill>
                            <a:srgbClr val="000000"/>
                          </a:solidFill>
                        </a:defRPr>
                      </a:pPr>
                      <a:r>
                        <a:rPr sz="5200">
                          <a:solidFill>
                            <a:srgbClr val="838787"/>
                          </a:solidFill>
                          <a:sym typeface="Avenir Next Medium"/>
                        </a:rPr>
                        <a:t>定义了项目在主轴上的对齐方式。</a:t>
                      </a:r>
                    </a:p>
                  </a:txBody>
                  <a:tcPr marL="50800" marR="50800" marT="50800" marB="50800" anchor="ctr" anchorCtr="0" horzOverflow="overflow">
                    <a:lnL w="25400">
                      <a:solidFill>
                        <a:schemeClr val="accent2">
                          <a:hueOff val="58624"/>
                          <a:satOff val="8984"/>
                          <a:lumOff val="25490"/>
                        </a:schemeClr>
                      </a:solidFill>
                      <a:miter lim="400000"/>
                    </a:lnL>
                    <a:lnR w="12700">
                      <a:miter lim="400000"/>
                    </a:lnR>
                  </a:tcPr>
                </a:tc>
              </a:tr>
              <a:tr h="1086724">
                <a:tc>
                  <a:txBody>
                    <a:bodyPr/>
                    <a:lstStyle/>
                    <a:p>
                      <a:pPr algn="ctr">
                        <a:lnSpc>
                          <a:spcPct val="100000"/>
                        </a:lnSpc>
                        <a:defRPr sz="5200">
                          <a:solidFill>
                            <a:srgbClr val="222222"/>
                          </a:solidFill>
                          <a:sym typeface="Avenir Next Medium"/>
                        </a:defRPr>
                      </a:pPr>
                      <a:r>
                        <a:rPr u="sng">
                          <a:solidFill>
                            <a:schemeClr val="accent1"/>
                          </a:solidFill>
                          <a:hlinkClick r:id="rId6" invalidUrl="" action="ppaction://hlinksldjump" tgtFrame="" tooltip="" history="1" highlightClick="0" endSnd="0"/>
                        </a:rPr>
                        <a:t>align-items</a:t>
                      </a:r>
                    </a:p>
                  </a:txBody>
                  <a:tcPr marL="50800" marR="50800" marT="50800" marB="50800" anchor="ctr" anchorCtr="0" horzOverflow="overflow">
                    <a:lnL w="12700">
                      <a:miter lim="400000"/>
                    </a:lnL>
                    <a:lnT w="25400">
                      <a:solidFill>
                        <a:schemeClr val="accent2">
                          <a:hueOff val="58624"/>
                          <a:satOff val="8984"/>
                          <a:lumOff val="25490"/>
                        </a:schemeClr>
                      </a:solidFill>
                      <a:miter lim="400000"/>
                    </a:lnT>
                  </a:tcPr>
                </a:tc>
                <a:tc>
                  <a:txBody>
                    <a:bodyPr/>
                    <a:lstStyle/>
                    <a:p>
                      <a:pPr algn="ctr">
                        <a:lnSpc>
                          <a:spcPct val="100000"/>
                        </a:lnSpc>
                        <a:defRPr sz="1800">
                          <a:solidFill>
                            <a:srgbClr val="000000"/>
                          </a:solidFill>
                        </a:defRPr>
                      </a:pPr>
                      <a:r>
                        <a:rPr sz="5200">
                          <a:solidFill>
                            <a:srgbClr val="838787"/>
                          </a:solidFill>
                          <a:sym typeface="Avenir Next Medium"/>
                        </a:rPr>
                        <a:t>定义项目在交叉轴上如何对齐。</a:t>
                      </a:r>
                    </a:p>
                  </a:txBody>
                  <a:tcPr marL="50800" marR="50800" marT="50800" marB="50800" anchor="ctr" anchorCtr="0" horzOverflow="overflow">
                    <a:lnR w="12700">
                      <a:miter lim="400000"/>
                    </a:lnR>
                  </a:tcPr>
                </a:tc>
              </a:tr>
              <a:tr h="2041935">
                <a:tc>
                  <a:txBody>
                    <a:bodyPr/>
                    <a:lstStyle/>
                    <a:p>
                      <a:pPr algn="ctr">
                        <a:lnSpc>
                          <a:spcPct val="100000"/>
                        </a:lnSpc>
                        <a:defRPr sz="5200">
                          <a:solidFill>
                            <a:srgbClr val="222222"/>
                          </a:solidFill>
                          <a:sym typeface="Avenir Next Medium"/>
                        </a:defRPr>
                      </a:pPr>
                      <a:r>
                        <a:rPr u="sng">
                          <a:solidFill>
                            <a:schemeClr val="accent1"/>
                          </a:solidFill>
                          <a:hlinkClick r:id="rId7" invalidUrl="" action="ppaction://hlinksldjump" tgtFrame="" tooltip="" history="1" highlightClick="0" endSnd="0"/>
                        </a:rPr>
                        <a:t>align-content</a:t>
                      </a:r>
                    </a:p>
                  </a:txBody>
                  <a:tcPr marL="50800" marR="50800" marT="50800" marB="50800" anchor="ctr" anchorCtr="0" horzOverflow="overflow">
                    <a:lnL w="12700">
                      <a:miter lim="400000"/>
                    </a:lnL>
                    <a:lnB w="12700">
                      <a:miter lim="400000"/>
                    </a:lnB>
                  </a:tcPr>
                </a:tc>
                <a:tc>
                  <a:txBody>
                    <a:bodyPr/>
                    <a:lstStyle/>
                    <a:p>
                      <a:pPr algn="ctr">
                        <a:lnSpc>
                          <a:spcPct val="100000"/>
                        </a:lnSpc>
                        <a:defRPr sz="1800">
                          <a:solidFill>
                            <a:srgbClr val="000000"/>
                          </a:solidFill>
                        </a:defRPr>
                      </a:pPr>
                      <a:r>
                        <a:rPr sz="5200">
                          <a:solidFill>
                            <a:srgbClr val="838787"/>
                          </a:solidFill>
                          <a:sym typeface="Avenir Next Medium"/>
                        </a:rPr>
                        <a:t>定义了多根轴线的对齐方式。如果项目只有一根轴线，该属性不起作用。</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TIC"/>
          <p:cNvSpPr txBox="1"/>
          <p:nvPr>
            <p:ph type="body" idx="13"/>
          </p:nvPr>
        </p:nvSpPr>
        <p:spPr>
          <a:prstGeom prst="rect">
            <a:avLst/>
          </a:prstGeom>
        </p:spPr>
        <p:txBody>
          <a:bodyPr/>
          <a:lstStyle/>
          <a:p>
            <a:pPr/>
            <a:r>
              <a:t>TIC</a:t>
            </a:r>
          </a:p>
        </p:txBody>
      </p:sp>
      <p:sp>
        <p:nvSpPr>
          <p:cNvPr id="218" name="flex-direction"/>
          <p:cNvSpPr txBox="1"/>
          <p:nvPr>
            <p:ph type="title"/>
          </p:nvPr>
        </p:nvSpPr>
        <p:spPr>
          <a:prstGeom prst="rect">
            <a:avLst/>
          </a:prstGeom>
        </p:spPr>
        <p:txBody>
          <a:bodyPr/>
          <a:lstStyle>
            <a:lvl1pPr>
              <a:lnSpc>
                <a:spcPct val="100000"/>
              </a:lnSpc>
              <a:spcBef>
                <a:spcPts val="0"/>
              </a:spcBef>
              <a:defRPr cap="none" sz="5200" u="sng">
                <a:latin typeface="Avenir Next Medium"/>
                <a:ea typeface="Avenir Next Medium"/>
                <a:cs typeface="Avenir Next Medium"/>
                <a:sym typeface="Avenir Next Medium"/>
                <a:hlinkClick r:id="rId2" invalidUrl="" action="ppaction://hlinksldjump" tgtFrame="" tooltip="" history="1" highlightClick="0" endSnd="0"/>
              </a:defRPr>
            </a:lvl1pPr>
          </a:lstStyle>
          <a:p>
            <a:pPr>
              <a:defRPr u="none">
                <a:solidFill>
                  <a:srgbClr val="222222"/>
                </a:solidFill>
              </a:defRPr>
            </a:pPr>
            <a:r>
              <a:rPr u="sng">
                <a:solidFill>
                  <a:schemeClr val="accent1"/>
                </a:solidFill>
                <a:hlinkClick r:id="" invalidUrl="" action="ppaction://hlinksldjump" tgtFrame="" tooltip="" history="1" highlightClick="0" endSnd="0"/>
              </a:rPr>
              <a:t>flex-direction</a:t>
            </a:r>
          </a:p>
        </p:txBody>
      </p:sp>
      <p:sp>
        <p:nvSpPr>
          <p:cNvPr id="219" name="决定主轴的方向（即项目的排列方向）。…"/>
          <p:cNvSpPr txBox="1"/>
          <p:nvPr>
            <p:ph type="body" idx="1"/>
          </p:nvPr>
        </p:nvSpPr>
        <p:spPr>
          <a:prstGeom prst="rect">
            <a:avLst/>
          </a:prstGeom>
        </p:spPr>
        <p:txBody>
          <a:bodyPr/>
          <a:lstStyle/>
          <a:p>
            <a:pPr marL="0" indent="0">
              <a:buClrTx/>
              <a:buSzTx/>
              <a:buFontTx/>
              <a:buNone/>
            </a:pPr>
            <a:r>
              <a:t>决定主轴的方向（即项目的排列方向）。</a:t>
            </a:r>
          </a:p>
          <a:p>
            <a:pPr marL="0" indent="0" defTabSz="457200">
              <a:spcBef>
                <a:spcPts val="0"/>
              </a:spcBef>
              <a:buClrTx/>
              <a:buSzTx/>
              <a:buFontTx/>
              <a:buNone/>
              <a:defRPr sz="3240">
                <a:solidFill>
                  <a:srgbClr val="669900"/>
                </a:solidFill>
                <a:effectLst>
                  <a:outerShdw sx="100000" sy="100000" kx="0" ky="0" algn="b" rotWithShape="0" blurRad="0" dist="12700" dir="5400000">
                    <a:srgbClr val="000000"/>
                  </a:outerShdw>
                </a:effectLst>
                <a:latin typeface="Monaco"/>
                <a:ea typeface="Monaco"/>
                <a:cs typeface="Monaco"/>
                <a:sym typeface="Monaco"/>
              </a:defRPr>
            </a:pPr>
            <a:r>
              <a:t>.box </a:t>
            </a:r>
            <a:r>
              <a:rPr>
                <a:solidFill>
                  <a:srgbClr val="999999"/>
                </a:solidFill>
              </a:rPr>
              <a:t>{</a:t>
            </a:r>
            <a:endParaRPr>
              <a:solidFill>
                <a:srgbClr val="111111"/>
              </a:solidFill>
            </a:endParaRPr>
          </a:p>
          <a:p>
            <a:pPr marL="0" indent="0" defTabSz="457200">
              <a:spcBef>
                <a:spcPts val="0"/>
              </a:spcBef>
              <a:buClrTx/>
              <a:buSzTx/>
              <a:buFontTx/>
              <a:buNone/>
              <a:defRPr sz="3240">
                <a:solidFill>
                  <a:srgbClr val="111111"/>
                </a:solidFill>
                <a:effectLst>
                  <a:outerShdw sx="100000" sy="100000" kx="0" ky="0" algn="b" rotWithShape="0" blurRad="0" dist="12700" dir="5400000">
                    <a:srgbClr val="000000"/>
                  </a:outerShdw>
                </a:effectLst>
                <a:latin typeface="Monaco"/>
                <a:ea typeface="Monaco"/>
                <a:cs typeface="Monaco"/>
                <a:sym typeface="Monaco"/>
              </a:defRPr>
            </a:pPr>
            <a:r>
              <a:t>  </a:t>
            </a:r>
            <a:r>
              <a:rPr>
                <a:solidFill>
                  <a:srgbClr val="990055"/>
                </a:solidFill>
              </a:rPr>
              <a:t>flex-direction</a:t>
            </a:r>
            <a:r>
              <a:rPr>
                <a:solidFill>
                  <a:srgbClr val="999999"/>
                </a:solidFill>
              </a:rPr>
              <a:t>:</a:t>
            </a:r>
            <a:r>
              <a:t> row | row-reverse | column | column-reverse</a:t>
            </a:r>
            <a:r>
              <a:rPr>
                <a:solidFill>
                  <a:srgbClr val="999999"/>
                </a:solidFill>
              </a:rPr>
              <a:t>;</a:t>
            </a:r>
          </a:p>
          <a:p>
            <a:pPr marL="0" indent="0" defTabSz="457200">
              <a:spcBef>
                <a:spcPts val="0"/>
              </a:spcBef>
              <a:buClrTx/>
              <a:buSzTx/>
              <a:buFontTx/>
              <a:buNone/>
              <a:defRPr sz="3240">
                <a:solidFill>
                  <a:srgbClr val="999999"/>
                </a:solidFill>
                <a:effectLst>
                  <a:outerShdw sx="100000" sy="100000" kx="0" ky="0" algn="b" rotWithShape="0" blurRad="0" dist="12700" dir="5400000">
                    <a:srgbClr val="000000"/>
                  </a:outerShdw>
                </a:effectLst>
                <a:latin typeface="Monaco"/>
                <a:ea typeface="Monaco"/>
                <a:cs typeface="Monaco"/>
                <a:sym typeface="Monaco"/>
              </a:defRPr>
            </a:pPr>
            <a:r>
              <a:t>}</a:t>
            </a:r>
          </a:p>
          <a:p>
            <a:pPr marL="0" indent="0" defTabSz="457200">
              <a:spcBef>
                <a:spcPts val="0"/>
              </a:spcBef>
              <a:buClrTx/>
              <a:buSzTx/>
              <a:buFontTx/>
              <a:buNone/>
              <a:defRPr sz="3240">
                <a:solidFill>
                  <a:srgbClr val="999999"/>
                </a:solidFill>
                <a:effectLst>
                  <a:outerShdw sx="100000" sy="100000" kx="0" ky="0" algn="b" rotWithShape="0" blurRad="0" dist="12700" dir="5400000">
                    <a:srgbClr val="000000"/>
                  </a:outerShdw>
                </a:effectLst>
                <a:latin typeface="Monaco"/>
                <a:ea typeface="Monaco"/>
                <a:cs typeface="Monaco"/>
                <a:sym typeface="Monaco"/>
              </a:defRPr>
            </a:pPr>
          </a:p>
          <a:p>
            <a:pPr marL="0" indent="0" defTabSz="457200">
              <a:spcBef>
                <a:spcPts val="0"/>
              </a:spcBef>
              <a:buClrTx/>
              <a:buSzTx/>
              <a:buFontTx/>
              <a:buNone/>
              <a:defRPr sz="3240">
                <a:solidFill>
                  <a:srgbClr val="999999"/>
                </a:solidFill>
                <a:effectLst>
                  <a:outerShdw sx="100000" sy="100000" kx="0" ky="0" algn="b" rotWithShape="0" blurRad="0" dist="12700" dir="5400000">
                    <a:srgbClr val="000000"/>
                  </a:outerShdw>
                </a:effectLst>
                <a:latin typeface="Monaco"/>
                <a:ea typeface="Monaco"/>
                <a:cs typeface="Monaco"/>
                <a:sym typeface="Monaco"/>
              </a:defRPr>
            </a:pPr>
          </a:p>
        </p:txBody>
      </p:sp>
      <p:pic>
        <p:nvPicPr>
          <p:cNvPr id="220" name="图像" descr="图像"/>
          <p:cNvPicPr>
            <a:picLocks noChangeAspect="1"/>
          </p:cNvPicPr>
          <p:nvPr/>
        </p:nvPicPr>
        <p:blipFill>
          <a:blip r:embed="rId3">
            <a:extLst/>
          </a:blip>
          <a:stretch>
            <a:fillRect/>
          </a:stretch>
        </p:blipFill>
        <p:spPr>
          <a:xfrm>
            <a:off x="1017768" y="6582228"/>
            <a:ext cx="4717449" cy="4069956"/>
          </a:xfrm>
          <a:prstGeom prst="rect">
            <a:avLst/>
          </a:prstGeom>
          <a:ln w="12700">
            <a:miter lim="400000"/>
          </a:ln>
        </p:spPr>
      </p:pic>
      <p:pic>
        <p:nvPicPr>
          <p:cNvPr id="221" name="图像" descr="图像"/>
          <p:cNvPicPr>
            <a:picLocks noChangeAspect="1"/>
          </p:cNvPicPr>
          <p:nvPr/>
        </p:nvPicPr>
        <p:blipFill>
          <a:blip r:embed="rId4">
            <a:extLst/>
          </a:blip>
          <a:stretch>
            <a:fillRect/>
          </a:stretch>
        </p:blipFill>
        <p:spPr>
          <a:xfrm>
            <a:off x="6391473" y="6582228"/>
            <a:ext cx="4926788" cy="4069956"/>
          </a:xfrm>
          <a:prstGeom prst="rect">
            <a:avLst/>
          </a:prstGeom>
          <a:ln w="12700">
            <a:miter lim="400000"/>
          </a:ln>
        </p:spPr>
      </p:pic>
      <p:pic>
        <p:nvPicPr>
          <p:cNvPr id="222" name="图像" descr="图像"/>
          <p:cNvPicPr>
            <a:picLocks noChangeAspect="1"/>
          </p:cNvPicPr>
          <p:nvPr/>
        </p:nvPicPr>
        <p:blipFill>
          <a:blip r:embed="rId5">
            <a:extLst/>
          </a:blip>
          <a:stretch>
            <a:fillRect/>
          </a:stretch>
        </p:blipFill>
        <p:spPr>
          <a:xfrm>
            <a:off x="11974516" y="6369670"/>
            <a:ext cx="4048306" cy="4069956"/>
          </a:xfrm>
          <a:prstGeom prst="rect">
            <a:avLst/>
          </a:prstGeom>
          <a:ln w="12700">
            <a:miter lim="400000"/>
          </a:ln>
        </p:spPr>
      </p:pic>
      <p:pic>
        <p:nvPicPr>
          <p:cNvPr id="223" name="图像" descr="图像"/>
          <p:cNvPicPr>
            <a:picLocks noChangeAspect="1"/>
          </p:cNvPicPr>
          <p:nvPr/>
        </p:nvPicPr>
        <p:blipFill>
          <a:blip r:embed="rId6">
            <a:extLst/>
          </a:blip>
          <a:stretch>
            <a:fillRect/>
          </a:stretch>
        </p:blipFill>
        <p:spPr>
          <a:xfrm>
            <a:off x="16679079" y="6274095"/>
            <a:ext cx="4048307" cy="468622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5" name="TIC"/>
          <p:cNvSpPr txBox="1"/>
          <p:nvPr>
            <p:ph type="body" idx="13"/>
          </p:nvPr>
        </p:nvSpPr>
        <p:spPr>
          <a:prstGeom prst="rect">
            <a:avLst/>
          </a:prstGeom>
        </p:spPr>
        <p:txBody>
          <a:bodyPr/>
          <a:lstStyle/>
          <a:p>
            <a:pPr/>
            <a:r>
              <a:t>TIC</a:t>
            </a:r>
          </a:p>
        </p:txBody>
      </p:sp>
      <p:sp>
        <p:nvSpPr>
          <p:cNvPr id="226" name="flex-wrap"/>
          <p:cNvSpPr txBox="1"/>
          <p:nvPr>
            <p:ph type="title"/>
          </p:nvPr>
        </p:nvSpPr>
        <p:spPr>
          <a:prstGeom prst="rect">
            <a:avLst/>
          </a:prstGeom>
        </p:spPr>
        <p:txBody>
          <a:bodyPr/>
          <a:lstStyle>
            <a:lvl1pPr>
              <a:lnSpc>
                <a:spcPct val="100000"/>
              </a:lnSpc>
              <a:spcBef>
                <a:spcPts val="0"/>
              </a:spcBef>
              <a:defRPr cap="none" sz="5200">
                <a:solidFill>
                  <a:srgbClr val="222222"/>
                </a:solidFill>
                <a:latin typeface="Avenir Next Medium"/>
                <a:ea typeface="Avenir Next Medium"/>
                <a:cs typeface="Avenir Next Medium"/>
                <a:sym typeface="Avenir Next Medium"/>
              </a:defRPr>
            </a:lvl1pPr>
          </a:lstStyle>
          <a:p>
            <a:pPr/>
            <a:r>
              <a:t>flex-wrap</a:t>
            </a:r>
          </a:p>
        </p:txBody>
      </p:sp>
      <p:sp>
        <p:nvSpPr>
          <p:cNvPr id="227" name="定义如果一条轴线排不下，如何换行。…"/>
          <p:cNvSpPr txBox="1"/>
          <p:nvPr>
            <p:ph type="body" idx="1"/>
          </p:nvPr>
        </p:nvSpPr>
        <p:spPr>
          <a:prstGeom prst="rect">
            <a:avLst/>
          </a:prstGeom>
        </p:spPr>
        <p:txBody>
          <a:bodyPr/>
          <a:lstStyle/>
          <a:p>
            <a:pPr marL="0" indent="0">
              <a:buClrTx/>
              <a:buSzTx/>
              <a:buFontTx/>
              <a:buNone/>
            </a:pPr>
            <a:r>
              <a:t>定义如果一条轴线排不下，如何换行。</a:t>
            </a:r>
          </a:p>
          <a:p>
            <a:pPr marL="0" indent="0" defTabSz="457200">
              <a:spcBef>
                <a:spcPts val="0"/>
              </a:spcBef>
              <a:buClrTx/>
              <a:buSzTx/>
              <a:buFontTx/>
              <a:buNone/>
              <a:defRPr sz="3040">
                <a:solidFill>
                  <a:srgbClr val="669900"/>
                </a:solidFill>
                <a:effectLst>
                  <a:outerShdw sx="100000" sy="100000" kx="0" ky="0" algn="b" rotWithShape="0" blurRad="0" dist="12700" dir="5400000">
                    <a:srgbClr val="000000"/>
                  </a:outerShdw>
                </a:effectLst>
                <a:latin typeface="Monaco"/>
                <a:ea typeface="Monaco"/>
                <a:cs typeface="Monaco"/>
                <a:sym typeface="Monaco"/>
              </a:defRPr>
            </a:pPr>
            <a:r>
              <a:t>.box</a:t>
            </a:r>
            <a:r>
              <a:rPr>
                <a:solidFill>
                  <a:srgbClr val="999999"/>
                </a:solidFill>
              </a:rPr>
              <a:t>{</a:t>
            </a:r>
            <a:endParaRPr>
              <a:solidFill>
                <a:srgbClr val="111111"/>
              </a:solidFill>
            </a:endParaRPr>
          </a:p>
          <a:p>
            <a:pPr marL="0" indent="0" defTabSz="457200">
              <a:spcBef>
                <a:spcPts val="0"/>
              </a:spcBef>
              <a:buClrTx/>
              <a:buSzTx/>
              <a:buFontTx/>
              <a:buNone/>
              <a:defRPr sz="3040">
                <a:solidFill>
                  <a:srgbClr val="111111"/>
                </a:solidFill>
                <a:effectLst>
                  <a:outerShdw sx="100000" sy="100000" kx="0" ky="0" algn="b" rotWithShape="0" blurRad="0" dist="12700" dir="5400000">
                    <a:srgbClr val="000000"/>
                  </a:outerShdw>
                </a:effectLst>
                <a:latin typeface="Monaco"/>
                <a:ea typeface="Monaco"/>
                <a:cs typeface="Monaco"/>
                <a:sym typeface="Monaco"/>
              </a:defRPr>
            </a:pPr>
            <a:r>
              <a:t>  </a:t>
            </a:r>
            <a:r>
              <a:rPr>
                <a:solidFill>
                  <a:srgbClr val="990055"/>
                </a:solidFill>
              </a:rPr>
              <a:t>flex-wrap</a:t>
            </a:r>
            <a:r>
              <a:rPr>
                <a:solidFill>
                  <a:srgbClr val="999999"/>
                </a:solidFill>
              </a:rPr>
              <a:t>:</a:t>
            </a:r>
            <a:r>
              <a:t> nowrap | wrap | wrap-reverse</a:t>
            </a:r>
            <a:r>
              <a:rPr>
                <a:solidFill>
                  <a:srgbClr val="999999"/>
                </a:solidFill>
              </a:rPr>
              <a:t>;</a:t>
            </a:r>
          </a:p>
          <a:p>
            <a:pPr marL="0" indent="0" defTabSz="457200">
              <a:spcBef>
                <a:spcPts val="0"/>
              </a:spcBef>
              <a:buClrTx/>
              <a:buSzTx/>
              <a:buFontTx/>
              <a:buNone/>
              <a:defRPr sz="3040">
                <a:solidFill>
                  <a:srgbClr val="999999"/>
                </a:solidFill>
                <a:effectLst>
                  <a:outerShdw sx="100000" sy="100000" kx="0" ky="0" algn="b" rotWithShape="0" blurRad="0" dist="12700" dir="5400000">
                    <a:srgbClr val="000000"/>
                  </a:outerShdw>
                </a:effectLst>
                <a:latin typeface="Monaco"/>
                <a:ea typeface="Monaco"/>
                <a:cs typeface="Monaco"/>
                <a:sym typeface="Monaco"/>
              </a:defRPr>
            </a:pPr>
            <a:r>
              <a:t>}</a:t>
            </a:r>
          </a:p>
        </p:txBody>
      </p:sp>
      <p:pic>
        <p:nvPicPr>
          <p:cNvPr id="228" name="bg2015071006.png" descr="bg2015071006.png"/>
          <p:cNvPicPr>
            <a:picLocks noChangeAspect="1"/>
          </p:cNvPicPr>
          <p:nvPr/>
        </p:nvPicPr>
        <p:blipFill>
          <a:blip r:embed="rId2">
            <a:extLst/>
          </a:blip>
          <a:stretch>
            <a:fillRect/>
          </a:stretch>
        </p:blipFill>
        <p:spPr>
          <a:xfrm>
            <a:off x="3820165" y="3962477"/>
            <a:ext cx="16743670" cy="579104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28"/>
                                        </p:tgtEl>
                                        <p:attrNameLst>
                                          <p:attrName>style.visibility</p:attrName>
                                        </p:attrNameLst>
                                      </p:cBhvr>
                                      <p:to>
                                        <p:strVal val="visible"/>
                                      </p:to>
                                    </p:set>
                                    <p:animEffect filter="box(out)" transition="in">
                                      <p:cBhvr>
                                        <p:cTn id="7"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8"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0" name="TIC"/>
          <p:cNvSpPr txBox="1"/>
          <p:nvPr>
            <p:ph type="body" idx="13"/>
          </p:nvPr>
        </p:nvSpPr>
        <p:spPr>
          <a:prstGeom prst="rect">
            <a:avLst/>
          </a:prstGeom>
        </p:spPr>
        <p:txBody>
          <a:bodyPr/>
          <a:lstStyle/>
          <a:p>
            <a:pPr/>
            <a:r>
              <a:t>TIC</a:t>
            </a:r>
          </a:p>
        </p:txBody>
      </p:sp>
      <p:sp>
        <p:nvSpPr>
          <p:cNvPr id="231" name="flex-wrap"/>
          <p:cNvSpPr txBox="1"/>
          <p:nvPr>
            <p:ph type="title"/>
          </p:nvPr>
        </p:nvSpPr>
        <p:spPr>
          <a:prstGeom prst="rect">
            <a:avLst/>
          </a:prstGeom>
        </p:spPr>
        <p:txBody>
          <a:bodyPr/>
          <a:lstStyle>
            <a:lvl1pPr>
              <a:lnSpc>
                <a:spcPct val="100000"/>
              </a:lnSpc>
              <a:spcBef>
                <a:spcPts val="0"/>
              </a:spcBef>
              <a:defRPr cap="none" sz="5200">
                <a:solidFill>
                  <a:srgbClr val="222222"/>
                </a:solidFill>
                <a:latin typeface="Avenir Next Medium"/>
                <a:ea typeface="Avenir Next Medium"/>
                <a:cs typeface="Avenir Next Medium"/>
                <a:sym typeface="Avenir Next Medium"/>
              </a:defRPr>
            </a:lvl1pPr>
          </a:lstStyle>
          <a:p>
            <a:pPr/>
            <a:r>
              <a:t>flex-wrap</a:t>
            </a:r>
          </a:p>
        </p:txBody>
      </p:sp>
      <p:sp>
        <p:nvSpPr>
          <p:cNvPr id="232" name="nowrap（默认）：不换行。"/>
          <p:cNvSpPr txBox="1"/>
          <p:nvPr>
            <p:ph type="body" idx="1"/>
          </p:nvPr>
        </p:nvSpPr>
        <p:spPr>
          <a:prstGeom prst="rect">
            <a:avLst/>
          </a:prstGeom>
        </p:spPr>
        <p:txBody>
          <a:bodyPr/>
          <a:lstStyle/>
          <a:p>
            <a:pPr marL="162560" indent="-162560" defTabSz="457200">
              <a:spcBef>
                <a:spcPts val="0"/>
              </a:spcBef>
              <a:buClrTx/>
              <a:buSzTx/>
              <a:buFontTx/>
              <a:buNone/>
              <a:defRPr sz="3160">
                <a:solidFill>
                  <a:srgbClr val="111111"/>
                </a:solidFill>
                <a:latin typeface="Georgia"/>
                <a:ea typeface="Georgia"/>
                <a:cs typeface="Georgia"/>
                <a:sym typeface="Georgia"/>
              </a:defRPr>
            </a:pPr>
            <a:r>
              <a:rPr>
                <a:latin typeface="Courier"/>
                <a:ea typeface="Courier"/>
                <a:cs typeface="Courier"/>
                <a:sym typeface="Courier"/>
              </a:rPr>
              <a:t>nowrap</a:t>
            </a:r>
            <a:r>
              <a:t>（默认）：不换行。</a:t>
            </a:r>
          </a:p>
        </p:txBody>
      </p:sp>
      <p:pic>
        <p:nvPicPr>
          <p:cNvPr id="233" name="bg2015071007.png" descr="bg2015071007.png"/>
          <p:cNvPicPr>
            <a:picLocks noChangeAspect="1"/>
          </p:cNvPicPr>
          <p:nvPr/>
        </p:nvPicPr>
        <p:blipFill>
          <a:blip r:embed="rId2">
            <a:extLst/>
          </a:blip>
          <a:srcRect l="0" t="0" r="0" b="0"/>
          <a:stretch>
            <a:fillRect/>
          </a:stretch>
        </p:blipFill>
        <p:spPr>
          <a:xfrm>
            <a:off x="758328" y="4591438"/>
            <a:ext cx="11554288" cy="2393389"/>
          </a:xfrm>
          <a:prstGeom prst="rect">
            <a:avLst/>
          </a:prstGeom>
          <a:ln w="12700">
            <a:miter lim="400000"/>
          </a:ln>
        </p:spPr>
      </p:pic>
      <p:sp>
        <p:nvSpPr>
          <p:cNvPr id="234" name="wrap：换行，第一行在上方。"/>
          <p:cNvSpPr txBox="1"/>
          <p:nvPr/>
        </p:nvSpPr>
        <p:spPr>
          <a:xfrm>
            <a:off x="898521" y="7135758"/>
            <a:ext cx="5662331"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162560" indent="-162560" defTabSz="457200">
              <a:spcBef>
                <a:spcPts val="0"/>
              </a:spcBef>
              <a:defRPr sz="3259">
                <a:solidFill>
                  <a:srgbClr val="111111"/>
                </a:solidFill>
                <a:latin typeface="Georgia"/>
                <a:ea typeface="Georgia"/>
                <a:cs typeface="Georgia"/>
                <a:sym typeface="Georgia"/>
              </a:defRPr>
            </a:pPr>
            <a:r>
              <a:rPr>
                <a:latin typeface="Courier"/>
                <a:ea typeface="Courier"/>
                <a:cs typeface="Courier"/>
                <a:sym typeface="Courier"/>
              </a:rPr>
              <a:t>wrap</a:t>
            </a:r>
            <a:r>
              <a:t>：换行，第一行在上方。</a:t>
            </a:r>
          </a:p>
        </p:txBody>
      </p:sp>
      <p:pic>
        <p:nvPicPr>
          <p:cNvPr id="235" name="bg2015071008.jpg" descr="bg2015071008.jpg"/>
          <p:cNvPicPr>
            <a:picLocks noChangeAspect="1"/>
          </p:cNvPicPr>
          <p:nvPr/>
        </p:nvPicPr>
        <p:blipFill>
          <a:blip r:embed="rId3">
            <a:extLst/>
          </a:blip>
          <a:stretch>
            <a:fillRect/>
          </a:stretch>
        </p:blipFill>
        <p:spPr>
          <a:xfrm>
            <a:off x="703791" y="7972490"/>
            <a:ext cx="11554289" cy="2921585"/>
          </a:xfrm>
          <a:prstGeom prst="rect">
            <a:avLst/>
          </a:prstGeom>
          <a:ln w="12700">
            <a:miter lim="400000"/>
          </a:ln>
        </p:spPr>
      </p:pic>
      <p:sp>
        <p:nvSpPr>
          <p:cNvPr id="236" name="wrap-reverse：换行，第一行在下方。"/>
          <p:cNvSpPr txBox="1"/>
          <p:nvPr/>
        </p:nvSpPr>
        <p:spPr>
          <a:xfrm>
            <a:off x="14167046" y="4274788"/>
            <a:ext cx="7494111" cy="723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162560" indent="-162560" defTabSz="457200">
              <a:spcBef>
                <a:spcPts val="0"/>
              </a:spcBef>
              <a:defRPr sz="3459">
                <a:solidFill>
                  <a:srgbClr val="111111"/>
                </a:solidFill>
                <a:latin typeface="Georgia"/>
                <a:ea typeface="Georgia"/>
                <a:cs typeface="Georgia"/>
                <a:sym typeface="Georgia"/>
              </a:defRPr>
            </a:lvl1pPr>
          </a:lstStyle>
          <a:p>
            <a:pPr/>
            <a:r>
              <a:t>wrap-reverse：换行，第一行在下方。</a:t>
            </a:r>
          </a:p>
        </p:txBody>
      </p:sp>
      <p:pic>
        <p:nvPicPr>
          <p:cNvPr id="237" name="bg2015071009.jpg" descr="bg2015071009.jpg"/>
          <p:cNvPicPr>
            <a:picLocks noChangeAspect="1"/>
          </p:cNvPicPr>
          <p:nvPr/>
        </p:nvPicPr>
        <p:blipFill>
          <a:blip r:embed="rId4">
            <a:extLst/>
          </a:blip>
          <a:stretch>
            <a:fillRect/>
          </a:stretch>
        </p:blipFill>
        <p:spPr>
          <a:xfrm>
            <a:off x="12773867" y="6098476"/>
            <a:ext cx="10916694" cy="276036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TIC"/>
          <p:cNvSpPr txBox="1"/>
          <p:nvPr>
            <p:ph type="body" idx="13"/>
          </p:nvPr>
        </p:nvSpPr>
        <p:spPr>
          <a:prstGeom prst="rect">
            <a:avLst/>
          </a:prstGeom>
        </p:spPr>
        <p:txBody>
          <a:bodyPr/>
          <a:lstStyle/>
          <a:p>
            <a:pPr/>
            <a:r>
              <a:t>TIC</a:t>
            </a:r>
          </a:p>
        </p:txBody>
      </p:sp>
      <p:sp>
        <p:nvSpPr>
          <p:cNvPr id="240" name="flex-flow"/>
          <p:cNvSpPr txBox="1"/>
          <p:nvPr>
            <p:ph type="title"/>
          </p:nvPr>
        </p:nvSpPr>
        <p:spPr>
          <a:prstGeom prst="rect">
            <a:avLst/>
          </a:prstGeom>
        </p:spPr>
        <p:txBody>
          <a:bodyPr/>
          <a:lstStyle>
            <a:lvl1pPr defTabSz="685165">
              <a:spcBef>
                <a:spcPts val="3200"/>
              </a:spcBef>
              <a:defRPr sz="7221"/>
            </a:lvl1pPr>
          </a:lstStyle>
          <a:p>
            <a:pPr/>
            <a:r>
              <a:t>flex-flow</a:t>
            </a:r>
          </a:p>
        </p:txBody>
      </p:sp>
      <p:sp>
        <p:nvSpPr>
          <p:cNvPr id="241" name="flex-flow属性是flex-direction属性和flex-wrap属性的简写形式，默认值为row nowrap。…"/>
          <p:cNvSpPr txBox="1"/>
          <p:nvPr>
            <p:ph type="body" idx="1"/>
          </p:nvPr>
        </p:nvSpPr>
        <p:spPr>
          <a:prstGeom prst="rect">
            <a:avLst/>
          </a:prstGeom>
        </p:spPr>
        <p:txBody>
          <a:bodyPr/>
          <a:lstStyle/>
          <a:p>
            <a:pPr marL="0" indent="0">
              <a:buClrTx/>
              <a:buSzTx/>
              <a:buFontTx/>
              <a:buNone/>
            </a:pPr>
            <a:r>
              <a:t>flex-flow属性是flex-direction属性和flex-wrap属性的简写形式，默认值为row nowrap。</a:t>
            </a:r>
          </a:p>
          <a:p>
            <a:pPr marL="162560" indent="-162560" defTabSz="457200">
              <a:spcBef>
                <a:spcPts val="0"/>
              </a:spcBef>
              <a:buClrTx/>
              <a:buSzTx/>
              <a:buFontTx/>
              <a:buNone/>
              <a:defRPr sz="3759">
                <a:solidFill>
                  <a:srgbClr val="111111"/>
                </a:solidFill>
                <a:latin typeface="Courier"/>
                <a:ea typeface="Courier"/>
                <a:cs typeface="Courier"/>
                <a:sym typeface="Courier"/>
              </a:defRPr>
            </a:pPr>
            <a:endParaRPr>
              <a:latin typeface="Georgia"/>
              <a:ea typeface="Georgia"/>
              <a:cs typeface="Georgia"/>
              <a:sym typeface="Georgia"/>
            </a:endParaRPr>
          </a:p>
          <a:p>
            <a:pPr marL="0" indent="0" defTabSz="457200">
              <a:spcBef>
                <a:spcPts val="0"/>
              </a:spcBef>
              <a:buClrTx/>
              <a:buSzTx/>
              <a:buFontTx/>
              <a:buNone/>
              <a:defRPr sz="3540">
                <a:solidFill>
                  <a:srgbClr val="669900"/>
                </a:solidFill>
                <a:effectLst>
                  <a:outerShdw sx="100000" sy="100000" kx="0" ky="0" algn="b" rotWithShape="0" blurRad="0" dist="12700" dir="5400000">
                    <a:srgbClr val="000000"/>
                  </a:outerShdw>
                </a:effectLst>
                <a:latin typeface="Monaco"/>
                <a:ea typeface="Monaco"/>
                <a:cs typeface="Monaco"/>
                <a:sym typeface="Monaco"/>
              </a:defRPr>
            </a:pPr>
            <a:r>
              <a:t>.box </a:t>
            </a:r>
            <a:r>
              <a:rPr>
                <a:solidFill>
                  <a:srgbClr val="999999"/>
                </a:solidFill>
              </a:rPr>
              <a:t>{</a:t>
            </a:r>
            <a:endParaRPr>
              <a:solidFill>
                <a:srgbClr val="111111"/>
              </a:solidFill>
            </a:endParaRPr>
          </a:p>
          <a:p>
            <a:pPr marL="0" indent="0" defTabSz="457200">
              <a:spcBef>
                <a:spcPts val="0"/>
              </a:spcBef>
              <a:buClrTx/>
              <a:buSzTx/>
              <a:buFontTx/>
              <a:buNone/>
              <a:defRPr sz="3540">
                <a:solidFill>
                  <a:srgbClr val="111111"/>
                </a:solidFill>
                <a:effectLst>
                  <a:outerShdw sx="100000" sy="100000" kx="0" ky="0" algn="b" rotWithShape="0" blurRad="0" dist="12700" dir="5400000">
                    <a:srgbClr val="000000"/>
                  </a:outerShdw>
                </a:effectLst>
                <a:latin typeface="Monaco"/>
                <a:ea typeface="Monaco"/>
                <a:cs typeface="Monaco"/>
                <a:sym typeface="Monaco"/>
              </a:defRPr>
            </a:pPr>
            <a:r>
              <a:t>  </a:t>
            </a:r>
            <a:r>
              <a:rPr>
                <a:solidFill>
                  <a:srgbClr val="990055"/>
                </a:solidFill>
              </a:rPr>
              <a:t>flex-flow</a:t>
            </a:r>
            <a:r>
              <a:rPr>
                <a:solidFill>
                  <a:srgbClr val="999999"/>
                </a:solidFill>
              </a:rPr>
              <a:t>:</a:t>
            </a:r>
            <a:r>
              <a:t> </a:t>
            </a:r>
            <a:r>
              <a:t>&lt;</a:t>
            </a:r>
            <a:r>
              <a:t>flex-direction&gt; || </a:t>
            </a:r>
            <a:r>
              <a:t>&lt;</a:t>
            </a:r>
            <a:r>
              <a:t>flex-wrap&gt;</a:t>
            </a:r>
            <a:r>
              <a:rPr>
                <a:solidFill>
                  <a:srgbClr val="999999"/>
                </a:solidFill>
              </a:rPr>
              <a:t>;</a:t>
            </a:r>
          </a:p>
          <a:p>
            <a:pPr marL="0" indent="0" defTabSz="457200">
              <a:spcBef>
                <a:spcPts val="0"/>
              </a:spcBef>
              <a:buClrTx/>
              <a:buSzTx/>
              <a:buFontTx/>
              <a:buNone/>
              <a:defRPr sz="3540">
                <a:solidFill>
                  <a:srgbClr val="999999"/>
                </a:solidFill>
                <a:effectLst>
                  <a:outerShdw sx="100000" sy="100000" kx="0" ky="0" algn="b" rotWithShape="0" blurRad="0" dist="12700" dir="5400000">
                    <a:srgbClr val="000000"/>
                  </a:outerShdw>
                </a:effectLst>
                <a:latin typeface="Monaco"/>
                <a:ea typeface="Monaco"/>
                <a:cs typeface="Monaco"/>
                <a:sym typeface="Monaco"/>
              </a:defRPr>
            </a:pPr>
            <a:r>
              <a: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TIC"/>
          <p:cNvSpPr txBox="1"/>
          <p:nvPr>
            <p:ph type="body" idx="13"/>
          </p:nvPr>
        </p:nvSpPr>
        <p:spPr>
          <a:prstGeom prst="rect">
            <a:avLst/>
          </a:prstGeom>
        </p:spPr>
        <p:txBody>
          <a:bodyPr/>
          <a:lstStyle/>
          <a:p>
            <a:pPr/>
            <a:r>
              <a:t>TIC</a:t>
            </a:r>
          </a:p>
        </p:txBody>
      </p:sp>
      <p:sp>
        <p:nvSpPr>
          <p:cNvPr id="244" name="justify-content属性"/>
          <p:cNvSpPr txBox="1"/>
          <p:nvPr>
            <p:ph type="title"/>
          </p:nvPr>
        </p:nvSpPr>
        <p:spPr>
          <a:prstGeom prst="rect">
            <a:avLst/>
          </a:prstGeom>
        </p:spPr>
        <p:txBody>
          <a:bodyPr/>
          <a:lstStyle>
            <a:lvl1pPr defTabSz="487044">
              <a:spcBef>
                <a:spcPts val="2300"/>
              </a:spcBef>
              <a:defRPr sz="5133"/>
            </a:lvl1pPr>
          </a:lstStyle>
          <a:p>
            <a:pPr/>
            <a:r>
              <a:t>justify-content属性</a:t>
            </a:r>
          </a:p>
        </p:txBody>
      </p:sp>
      <p:sp>
        <p:nvSpPr>
          <p:cNvPr id="245" name=".box {…"/>
          <p:cNvSpPr txBox="1"/>
          <p:nvPr>
            <p:ph type="body" idx="1"/>
          </p:nvPr>
        </p:nvSpPr>
        <p:spPr>
          <a:prstGeom prst="rect">
            <a:avLst/>
          </a:prstGeom>
        </p:spPr>
        <p:txBody>
          <a:bodyPr/>
          <a:lstStyle/>
          <a:p>
            <a:pPr marL="0" indent="0" defTabSz="374904">
              <a:spcBef>
                <a:spcPts val="0"/>
              </a:spcBef>
              <a:buClrTx/>
              <a:buSzTx/>
              <a:buFontTx/>
              <a:buNone/>
              <a:defRPr sz="2574">
                <a:solidFill>
                  <a:srgbClr val="669900"/>
                </a:solidFill>
                <a:effectLst>
                  <a:outerShdw sx="100000" sy="100000" kx="0" ky="0" algn="b" rotWithShape="0" blurRad="0" dist="10414" dir="5400000">
                    <a:srgbClr val="000000"/>
                  </a:outerShdw>
                </a:effectLst>
                <a:latin typeface="Monaco"/>
                <a:ea typeface="Monaco"/>
                <a:cs typeface="Monaco"/>
                <a:sym typeface="Monaco"/>
              </a:defRPr>
            </a:pPr>
            <a:r>
              <a:t>.box </a:t>
            </a:r>
            <a:r>
              <a:rPr>
                <a:solidFill>
                  <a:srgbClr val="999999"/>
                </a:solidFill>
              </a:rPr>
              <a:t>{</a:t>
            </a:r>
            <a:endParaRPr>
              <a:solidFill>
                <a:srgbClr val="111111"/>
              </a:solidFill>
            </a:endParaRPr>
          </a:p>
          <a:p>
            <a:pPr marL="0" indent="0" defTabSz="374904">
              <a:spcBef>
                <a:spcPts val="0"/>
              </a:spcBef>
              <a:buClrTx/>
              <a:buSzTx/>
              <a:buFontTx/>
              <a:buNone/>
              <a:defRPr sz="2574">
                <a:solidFill>
                  <a:srgbClr val="111111"/>
                </a:solidFill>
                <a:effectLst>
                  <a:outerShdw sx="100000" sy="100000" kx="0" ky="0" algn="b" rotWithShape="0" blurRad="0" dist="10414" dir="5400000">
                    <a:srgbClr val="000000"/>
                  </a:outerShdw>
                </a:effectLst>
                <a:latin typeface="Monaco"/>
                <a:ea typeface="Monaco"/>
                <a:cs typeface="Monaco"/>
                <a:sym typeface="Monaco"/>
              </a:defRPr>
            </a:pPr>
            <a:r>
              <a:t>  </a:t>
            </a:r>
            <a:r>
              <a:rPr>
                <a:solidFill>
                  <a:srgbClr val="990055"/>
                </a:solidFill>
              </a:rPr>
              <a:t>justify-content</a:t>
            </a:r>
            <a:r>
              <a:rPr>
                <a:solidFill>
                  <a:srgbClr val="999999"/>
                </a:solidFill>
              </a:rPr>
              <a:t>:</a:t>
            </a:r>
            <a:r>
              <a:t> flex-start | flex-end | center | space-between | space-around</a:t>
            </a:r>
            <a:r>
              <a:rPr>
                <a:solidFill>
                  <a:srgbClr val="999999"/>
                </a:solidFill>
              </a:rPr>
              <a:t>;</a:t>
            </a:r>
          </a:p>
          <a:p>
            <a:pPr marL="0" indent="0" defTabSz="374904">
              <a:spcBef>
                <a:spcPts val="0"/>
              </a:spcBef>
              <a:buClrTx/>
              <a:buSzTx/>
              <a:buFontTx/>
              <a:buNone/>
              <a:defRPr sz="2574">
                <a:solidFill>
                  <a:srgbClr val="999999"/>
                </a:solidFill>
                <a:effectLst>
                  <a:outerShdw sx="100000" sy="100000" kx="0" ky="0" algn="b" rotWithShape="0" blurRad="0" dist="10414" dir="5400000">
                    <a:srgbClr val="000000"/>
                  </a:outerShdw>
                </a:effectLst>
                <a:latin typeface="Monaco"/>
                <a:ea typeface="Monaco"/>
                <a:cs typeface="Monaco"/>
                <a:sym typeface="Monaco"/>
              </a:defRPr>
            </a:pPr>
            <a:r>
              <a:t>}</a:t>
            </a:r>
          </a:p>
          <a:p>
            <a:pPr marL="0" indent="0" defTabSz="374904">
              <a:spcBef>
                <a:spcPts val="0"/>
              </a:spcBef>
              <a:buClrTx/>
              <a:buSzTx/>
              <a:buFontTx/>
              <a:buNone/>
              <a:defRPr sz="2574">
                <a:solidFill>
                  <a:srgbClr val="999999"/>
                </a:solidFill>
                <a:effectLst>
                  <a:outerShdw sx="100000" sy="100000" kx="0" ky="0" algn="b" rotWithShape="0" blurRad="0" dist="10414" dir="5400000">
                    <a:srgbClr val="000000"/>
                  </a:outerShdw>
                </a:effectLst>
                <a:latin typeface="Monaco"/>
                <a:ea typeface="Monaco"/>
                <a:cs typeface="Monaco"/>
                <a:sym typeface="Monaco"/>
              </a:defRPr>
            </a:pPr>
          </a:p>
          <a:p>
            <a:pPr marL="0" indent="0" defTabSz="676909">
              <a:spcBef>
                <a:spcPts val="3100"/>
              </a:spcBef>
              <a:buClrTx/>
              <a:buSzTx/>
              <a:buFontTx/>
              <a:buNone/>
              <a:defRPr sz="3936"/>
            </a:pPr>
            <a:r>
              <a:t>定义了项目在主轴上的对齐方式。</a:t>
            </a:r>
          </a:p>
          <a:p>
            <a:pPr marL="0" indent="0" defTabSz="676909">
              <a:spcBef>
                <a:spcPts val="3100"/>
              </a:spcBef>
              <a:buClrTx/>
              <a:buSzTx/>
              <a:buFontTx/>
              <a:buNone/>
              <a:defRPr sz="3280"/>
            </a:pPr>
            <a:r>
              <a:t>flex-start（默认值）：左对齐</a:t>
            </a:r>
          </a:p>
          <a:p>
            <a:pPr marL="0" indent="0" defTabSz="676909">
              <a:spcBef>
                <a:spcPts val="3100"/>
              </a:spcBef>
              <a:buClrTx/>
              <a:buSzTx/>
              <a:buFontTx/>
              <a:buNone/>
              <a:defRPr sz="3280"/>
            </a:pPr>
            <a:r>
              <a:t>flex-end：右对齐</a:t>
            </a:r>
          </a:p>
          <a:p>
            <a:pPr marL="0" indent="0" defTabSz="676909">
              <a:spcBef>
                <a:spcPts val="3100"/>
              </a:spcBef>
              <a:buClrTx/>
              <a:buSzTx/>
              <a:buFontTx/>
              <a:buNone/>
              <a:defRPr sz="3280"/>
            </a:pPr>
            <a:r>
              <a:t>center： 居中</a:t>
            </a:r>
          </a:p>
          <a:p>
            <a:pPr marL="0" indent="0" defTabSz="676909">
              <a:spcBef>
                <a:spcPts val="3100"/>
              </a:spcBef>
              <a:buClrTx/>
              <a:buSzTx/>
              <a:buFontTx/>
              <a:buNone/>
              <a:defRPr sz="3280"/>
            </a:pPr>
            <a:r>
              <a:t>space-between：两端对齐，项目之间的间隔都相等。</a:t>
            </a:r>
          </a:p>
          <a:p>
            <a:pPr marL="0" indent="0" defTabSz="676909">
              <a:spcBef>
                <a:spcPts val="3100"/>
              </a:spcBef>
              <a:buClrTx/>
              <a:buSzTx/>
              <a:buFontTx/>
              <a:buNone/>
              <a:defRPr sz="3280"/>
            </a:pPr>
            <a:r>
              <a:t>space-around：每个项目两侧的间隔相等。所以，项目之间的间隔比项目与边框的间隔大一倍。</a:t>
            </a:r>
          </a:p>
        </p:txBody>
      </p:sp>
      <p:pic>
        <p:nvPicPr>
          <p:cNvPr id="246" name="bg2015071010.png" descr="bg2015071010.png"/>
          <p:cNvPicPr>
            <a:picLocks noChangeAspect="1"/>
          </p:cNvPicPr>
          <p:nvPr/>
        </p:nvPicPr>
        <p:blipFill>
          <a:blip r:embed="rId2">
            <a:extLst/>
          </a:blip>
          <a:stretch>
            <a:fillRect/>
          </a:stretch>
        </p:blipFill>
        <p:spPr>
          <a:xfrm>
            <a:off x="6463544" y="1985303"/>
            <a:ext cx="9551912" cy="1144130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46"/>
                                        </p:tgtEl>
                                        <p:attrNameLst>
                                          <p:attrName>style.visibility</p:attrName>
                                        </p:attrNameLst>
                                      </p:cBhvr>
                                      <p:to>
                                        <p:strVal val="visible"/>
                                      </p:to>
                                    </p:set>
                                    <p:animEffect filter="box(out)" transition="in">
                                      <p:cBhvr>
                                        <p:cTn id="7"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6"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8" name="TIC"/>
          <p:cNvSpPr txBox="1"/>
          <p:nvPr>
            <p:ph type="body" idx="13"/>
          </p:nvPr>
        </p:nvSpPr>
        <p:spPr>
          <a:prstGeom prst="rect">
            <a:avLst/>
          </a:prstGeom>
        </p:spPr>
        <p:txBody>
          <a:bodyPr/>
          <a:lstStyle/>
          <a:p>
            <a:pPr/>
            <a:r>
              <a:t>TIC</a:t>
            </a:r>
          </a:p>
        </p:txBody>
      </p:sp>
      <p:sp>
        <p:nvSpPr>
          <p:cNvPr id="249" name="align-items属性"/>
          <p:cNvSpPr txBox="1"/>
          <p:nvPr>
            <p:ph type="title"/>
          </p:nvPr>
        </p:nvSpPr>
        <p:spPr>
          <a:prstGeom prst="rect">
            <a:avLst/>
          </a:prstGeom>
        </p:spPr>
        <p:txBody>
          <a:bodyPr/>
          <a:lstStyle>
            <a:lvl1pPr defTabSz="487044">
              <a:spcBef>
                <a:spcPts val="2300"/>
              </a:spcBef>
              <a:defRPr sz="5133"/>
            </a:lvl1pPr>
          </a:lstStyle>
          <a:p>
            <a:pPr/>
            <a:r>
              <a:t>align-items属性</a:t>
            </a:r>
          </a:p>
        </p:txBody>
      </p:sp>
      <p:sp>
        <p:nvSpPr>
          <p:cNvPr id="250" name="定义项目在交叉轴上如何对齐。…"/>
          <p:cNvSpPr txBox="1"/>
          <p:nvPr>
            <p:ph type="body" idx="1"/>
          </p:nvPr>
        </p:nvSpPr>
        <p:spPr>
          <a:prstGeom prst="rect">
            <a:avLst/>
          </a:prstGeom>
        </p:spPr>
        <p:txBody>
          <a:bodyPr/>
          <a:lstStyle/>
          <a:p>
            <a:pPr marL="0" indent="0">
              <a:buClrTx/>
              <a:buSzTx/>
              <a:buFontTx/>
              <a:buNone/>
            </a:pPr>
            <a:r>
              <a:t>定义项目在交叉轴上如何对齐。</a:t>
            </a:r>
          </a:p>
          <a:p>
            <a:pPr marL="0" indent="0" defTabSz="457200">
              <a:spcBef>
                <a:spcPts val="0"/>
              </a:spcBef>
              <a:buClrTx/>
              <a:buSzTx/>
              <a:buFontTx/>
              <a:buNone/>
              <a:defRPr sz="2740">
                <a:solidFill>
                  <a:srgbClr val="669900"/>
                </a:solidFill>
                <a:effectLst>
                  <a:outerShdw sx="100000" sy="100000" kx="0" ky="0" algn="b" rotWithShape="0" blurRad="0" dist="12700" dir="5400000">
                    <a:srgbClr val="000000"/>
                  </a:outerShdw>
                </a:effectLst>
                <a:latin typeface="Monaco"/>
                <a:ea typeface="Monaco"/>
                <a:cs typeface="Monaco"/>
                <a:sym typeface="Monaco"/>
              </a:defRPr>
            </a:pPr>
            <a:r>
              <a:t>.box </a:t>
            </a:r>
            <a:r>
              <a:rPr>
                <a:solidFill>
                  <a:srgbClr val="999999"/>
                </a:solidFill>
              </a:rPr>
              <a:t>{</a:t>
            </a:r>
            <a:endParaRPr>
              <a:solidFill>
                <a:srgbClr val="111111"/>
              </a:solidFill>
            </a:endParaRPr>
          </a:p>
          <a:p>
            <a:pPr marL="0" indent="0" defTabSz="457200">
              <a:spcBef>
                <a:spcPts val="0"/>
              </a:spcBef>
              <a:buClrTx/>
              <a:buSzTx/>
              <a:buFontTx/>
              <a:buNone/>
              <a:defRPr sz="2740">
                <a:solidFill>
                  <a:srgbClr val="111111"/>
                </a:solidFill>
                <a:effectLst>
                  <a:outerShdw sx="100000" sy="100000" kx="0" ky="0" algn="b" rotWithShape="0" blurRad="0" dist="12700" dir="5400000">
                    <a:srgbClr val="000000"/>
                  </a:outerShdw>
                </a:effectLst>
                <a:latin typeface="Monaco"/>
                <a:ea typeface="Monaco"/>
                <a:cs typeface="Monaco"/>
                <a:sym typeface="Monaco"/>
              </a:defRPr>
            </a:pPr>
            <a:r>
              <a:t>  </a:t>
            </a:r>
            <a:r>
              <a:rPr>
                <a:solidFill>
                  <a:srgbClr val="990055"/>
                </a:solidFill>
              </a:rPr>
              <a:t>align-items</a:t>
            </a:r>
            <a:r>
              <a:rPr>
                <a:solidFill>
                  <a:srgbClr val="999999"/>
                </a:solidFill>
              </a:rPr>
              <a:t>:</a:t>
            </a:r>
            <a:r>
              <a:t> flex-start | flex-end | center | baseline | stretch</a:t>
            </a:r>
            <a:r>
              <a:rPr>
                <a:solidFill>
                  <a:srgbClr val="999999"/>
                </a:solidFill>
              </a:rPr>
              <a:t>;</a:t>
            </a:r>
          </a:p>
          <a:p>
            <a:pPr marL="0" indent="0" defTabSz="457200">
              <a:spcBef>
                <a:spcPts val="0"/>
              </a:spcBef>
              <a:buClrTx/>
              <a:buSzTx/>
              <a:buFontTx/>
              <a:buNone/>
              <a:defRPr sz="2740">
                <a:solidFill>
                  <a:srgbClr val="999999"/>
                </a:solidFill>
                <a:effectLst>
                  <a:outerShdw sx="100000" sy="100000" kx="0" ky="0" algn="b" rotWithShape="0" blurRad="0" dist="12700" dir="5400000">
                    <a:srgbClr val="000000"/>
                  </a:outerShdw>
                </a:effectLst>
                <a:latin typeface="Monaco"/>
                <a:ea typeface="Monaco"/>
                <a:cs typeface="Monaco"/>
                <a:sym typeface="Monaco"/>
              </a:defRPr>
            </a:pPr>
            <a:r>
              <a:t>}</a:t>
            </a:r>
          </a:p>
          <a:p>
            <a:pPr marL="0" indent="0">
              <a:buClrTx/>
              <a:buSzTx/>
              <a:buFontTx/>
              <a:buNone/>
              <a:defRPr sz="4000"/>
            </a:pPr>
            <a:r>
              <a:t>flex-start：交叉轴的起点对齐。</a:t>
            </a:r>
          </a:p>
          <a:p>
            <a:pPr marL="0" indent="0">
              <a:buClrTx/>
              <a:buSzTx/>
              <a:buFontTx/>
              <a:buNone/>
              <a:defRPr sz="4000"/>
            </a:pPr>
            <a:r>
              <a:t>flex-end：交叉轴的终点对齐。</a:t>
            </a:r>
          </a:p>
          <a:p>
            <a:pPr marL="0" indent="0">
              <a:buClrTx/>
              <a:buSzTx/>
              <a:buFontTx/>
              <a:buNone/>
              <a:defRPr sz="4000"/>
            </a:pPr>
            <a:r>
              <a:t>center：交叉轴的中点对齐。</a:t>
            </a:r>
          </a:p>
          <a:p>
            <a:pPr marL="0" indent="0">
              <a:buClrTx/>
              <a:buSzTx/>
              <a:buFontTx/>
              <a:buNone/>
              <a:defRPr sz="4000"/>
            </a:pPr>
            <a:r>
              <a:t>baseline: 项目的第一行文字的基线对齐。</a:t>
            </a:r>
          </a:p>
          <a:p>
            <a:pPr marL="0" indent="0">
              <a:buClrTx/>
              <a:buSzTx/>
              <a:buFontTx/>
              <a:buNone/>
              <a:defRPr sz="4000"/>
            </a:pPr>
            <a:r>
              <a:t>stretch（默认值）：如果项目未设置高度或设为auto，将占满整个容器的高度。</a:t>
            </a:r>
          </a:p>
        </p:txBody>
      </p:sp>
      <p:pic>
        <p:nvPicPr>
          <p:cNvPr id="251" name="bg2015071011.png" descr="bg2015071011.png"/>
          <p:cNvPicPr>
            <a:picLocks noChangeAspect="1"/>
          </p:cNvPicPr>
          <p:nvPr/>
        </p:nvPicPr>
        <p:blipFill>
          <a:blip r:embed="rId2">
            <a:extLst/>
          </a:blip>
          <a:stretch>
            <a:fillRect/>
          </a:stretch>
        </p:blipFill>
        <p:spPr>
          <a:xfrm>
            <a:off x="7392983" y="1334925"/>
            <a:ext cx="9598034" cy="1222699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51"/>
                                        </p:tgtEl>
                                        <p:attrNameLst>
                                          <p:attrName>style.visibility</p:attrName>
                                        </p:attrNameLst>
                                      </p:cBhvr>
                                      <p:to>
                                        <p:strVal val="visible"/>
                                      </p:to>
                                    </p:set>
                                    <p:animEffect filter="dissolve" transition="in">
                                      <p:cBhvr>
                                        <p:cTn id="7" dur="15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1"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TIC"/>
          <p:cNvSpPr txBox="1"/>
          <p:nvPr>
            <p:ph type="body" idx="13"/>
          </p:nvPr>
        </p:nvSpPr>
        <p:spPr>
          <a:prstGeom prst="rect">
            <a:avLst/>
          </a:prstGeom>
        </p:spPr>
        <p:txBody>
          <a:bodyPr/>
          <a:lstStyle/>
          <a:p>
            <a:pPr/>
            <a:r>
              <a:t>TIC</a:t>
            </a:r>
          </a:p>
        </p:txBody>
      </p:sp>
      <p:sp>
        <p:nvSpPr>
          <p:cNvPr id="254" name="align-content属性"/>
          <p:cNvSpPr txBox="1"/>
          <p:nvPr>
            <p:ph type="title"/>
          </p:nvPr>
        </p:nvSpPr>
        <p:spPr>
          <a:prstGeom prst="rect">
            <a:avLst/>
          </a:prstGeom>
        </p:spPr>
        <p:txBody>
          <a:bodyPr/>
          <a:lstStyle>
            <a:lvl1pPr defTabSz="487044">
              <a:spcBef>
                <a:spcPts val="2300"/>
              </a:spcBef>
              <a:defRPr sz="5133"/>
            </a:lvl1pPr>
          </a:lstStyle>
          <a:p>
            <a:pPr/>
            <a:r>
              <a:t>align-content属性</a:t>
            </a:r>
          </a:p>
        </p:txBody>
      </p:sp>
      <p:sp>
        <p:nvSpPr>
          <p:cNvPr id="255" name="定义了多根轴线的对齐方式。…"/>
          <p:cNvSpPr txBox="1"/>
          <p:nvPr>
            <p:ph type="body" idx="1"/>
          </p:nvPr>
        </p:nvSpPr>
        <p:spPr>
          <a:prstGeom prst="rect">
            <a:avLst/>
          </a:prstGeom>
        </p:spPr>
        <p:txBody>
          <a:bodyPr/>
          <a:lstStyle/>
          <a:p>
            <a:pPr marL="0" indent="0">
              <a:buClrTx/>
              <a:buSzTx/>
              <a:buFontTx/>
              <a:buNone/>
            </a:pPr>
            <a:r>
              <a:t>定义了多根轴线的对齐方式。</a:t>
            </a:r>
          </a:p>
          <a:p>
            <a:pPr marL="0" indent="0" defTabSz="457200">
              <a:spcBef>
                <a:spcPts val="0"/>
              </a:spcBef>
              <a:buClrTx/>
              <a:buSzTx/>
              <a:buFontTx/>
              <a:buNone/>
              <a:defRPr sz="3340">
                <a:solidFill>
                  <a:srgbClr val="669900"/>
                </a:solidFill>
                <a:effectLst>
                  <a:outerShdw sx="100000" sy="100000" kx="0" ky="0" algn="b" rotWithShape="0" blurRad="0" dist="12700" dir="5400000">
                    <a:srgbClr val="000000"/>
                  </a:outerShdw>
                </a:effectLst>
                <a:latin typeface="Monaco"/>
                <a:ea typeface="Monaco"/>
                <a:cs typeface="Monaco"/>
                <a:sym typeface="Monaco"/>
              </a:defRPr>
            </a:pPr>
            <a:r>
              <a:t>.box </a:t>
            </a:r>
            <a:r>
              <a:rPr>
                <a:solidFill>
                  <a:srgbClr val="999999"/>
                </a:solidFill>
              </a:rPr>
              <a:t>{</a:t>
            </a:r>
            <a:endParaRPr>
              <a:solidFill>
                <a:srgbClr val="111111"/>
              </a:solidFill>
            </a:endParaRPr>
          </a:p>
          <a:p>
            <a:pPr marL="0" indent="0" defTabSz="457200">
              <a:spcBef>
                <a:spcPts val="0"/>
              </a:spcBef>
              <a:buClrTx/>
              <a:buSzTx/>
              <a:buFontTx/>
              <a:buNone/>
              <a:defRPr sz="3340">
                <a:solidFill>
                  <a:srgbClr val="111111"/>
                </a:solidFill>
                <a:effectLst>
                  <a:outerShdw sx="100000" sy="100000" kx="0" ky="0" algn="b" rotWithShape="0" blurRad="0" dist="12700" dir="5400000">
                    <a:srgbClr val="000000"/>
                  </a:outerShdw>
                </a:effectLst>
                <a:latin typeface="Monaco"/>
                <a:ea typeface="Monaco"/>
                <a:cs typeface="Monaco"/>
                <a:sym typeface="Monaco"/>
              </a:defRPr>
            </a:pPr>
            <a:r>
              <a:t>  </a:t>
            </a:r>
            <a:r>
              <a:rPr>
                <a:solidFill>
                  <a:srgbClr val="990055"/>
                </a:solidFill>
              </a:rPr>
              <a:t>align-content</a:t>
            </a:r>
            <a:r>
              <a:rPr>
                <a:solidFill>
                  <a:srgbClr val="999999"/>
                </a:solidFill>
              </a:rPr>
              <a:t>:</a:t>
            </a:r>
            <a:r>
              <a:t> flex-start | flex-end | center | space-between | space-around | stretch</a:t>
            </a:r>
            <a:r>
              <a:rPr>
                <a:solidFill>
                  <a:srgbClr val="999999"/>
                </a:solidFill>
              </a:rPr>
              <a:t>;</a:t>
            </a:r>
          </a:p>
          <a:p>
            <a:pPr marL="0" indent="0" defTabSz="457200">
              <a:spcBef>
                <a:spcPts val="0"/>
              </a:spcBef>
              <a:buClrTx/>
              <a:buSzTx/>
              <a:buFontTx/>
              <a:buNone/>
              <a:defRPr sz="3340">
                <a:solidFill>
                  <a:srgbClr val="999999"/>
                </a:solidFill>
                <a:effectLst>
                  <a:outerShdw sx="100000" sy="100000" kx="0" ky="0" algn="b" rotWithShape="0" blurRad="0" dist="12700" dir="5400000">
                    <a:srgbClr val="000000"/>
                  </a:outerShdw>
                </a:effectLst>
                <a:latin typeface="Monaco"/>
                <a:ea typeface="Monaco"/>
                <a:cs typeface="Monaco"/>
                <a:sym typeface="Monaco"/>
              </a:defRPr>
            </a:pPr>
            <a:r>
              <a:t>}</a:t>
            </a:r>
          </a:p>
        </p:txBody>
      </p:sp>
      <p:pic>
        <p:nvPicPr>
          <p:cNvPr id="256" name="bg2015071012.png" descr="bg2015071012.png"/>
          <p:cNvPicPr>
            <a:picLocks noChangeAspect="1"/>
          </p:cNvPicPr>
          <p:nvPr/>
        </p:nvPicPr>
        <p:blipFill>
          <a:blip r:embed="rId2">
            <a:extLst/>
          </a:blip>
          <a:stretch>
            <a:fillRect/>
          </a:stretch>
        </p:blipFill>
        <p:spPr>
          <a:xfrm>
            <a:off x="7131623" y="442748"/>
            <a:ext cx="10120753" cy="1283050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56"/>
                                        </p:tgtEl>
                                        <p:attrNameLst>
                                          <p:attrName>style.visibility</p:attrName>
                                        </p:attrNameLst>
                                      </p:cBhvr>
                                      <p:to>
                                        <p:strVal val="visible"/>
                                      </p:to>
                                    </p:set>
                                    <p:anim calcmode="lin" valueType="num">
                                      <p:cBhvr>
                                        <p:cTn id="7" dur="4000" fill="hold"/>
                                        <p:tgtEl>
                                          <p:spTgt spid="256"/>
                                        </p:tgtEl>
                                        <p:attrNameLst>
                                          <p:attrName>ppt_w</p:attrName>
                                        </p:attrNameLst>
                                      </p:cBhvr>
                                      <p:tavLst>
                                        <p:tav tm="0">
                                          <p:val>
                                            <p:fltVal val="0"/>
                                          </p:val>
                                        </p:tav>
                                        <p:tav tm="100000">
                                          <p:val>
                                            <p:strVal val="#ppt_w"/>
                                          </p:val>
                                        </p:tav>
                                      </p:tavLst>
                                    </p:anim>
                                    <p:anim calcmode="lin" valueType="num">
                                      <p:cBhvr>
                                        <p:cTn id="8" dur="4000" fill="hold"/>
                                        <p:tgtEl>
                                          <p:spTgt spid="2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6" grpId="1"/>
    </p:bldLst>
  </p:timing>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TIC"/>
          <p:cNvSpPr txBox="1"/>
          <p:nvPr>
            <p:ph type="body" idx="13"/>
          </p:nvPr>
        </p:nvSpPr>
        <p:spPr>
          <a:prstGeom prst="rect">
            <a:avLst/>
          </a:prstGeom>
        </p:spPr>
        <p:txBody>
          <a:bodyPr/>
          <a:lstStyle/>
          <a:p>
            <a:pPr/>
            <a:r>
              <a:t>TIC</a:t>
            </a:r>
          </a:p>
        </p:txBody>
      </p:sp>
      <p:sp>
        <p:nvSpPr>
          <p:cNvPr id="170" name="display定义和作用"/>
          <p:cNvSpPr txBox="1"/>
          <p:nvPr>
            <p:ph type="title"/>
          </p:nvPr>
        </p:nvSpPr>
        <p:spPr>
          <a:prstGeom prst="rect">
            <a:avLst/>
          </a:prstGeom>
        </p:spPr>
        <p:txBody>
          <a:bodyPr/>
          <a:lstStyle>
            <a:lvl1pPr defTabSz="487044">
              <a:spcBef>
                <a:spcPts val="2300"/>
              </a:spcBef>
              <a:defRPr sz="5133"/>
            </a:lvl1pPr>
          </a:lstStyle>
          <a:p>
            <a:pPr/>
            <a:r>
              <a:t>display定义和作用</a:t>
            </a:r>
          </a:p>
        </p:txBody>
      </p:sp>
      <p:sp>
        <p:nvSpPr>
          <p:cNvPr id="171" name="定义元素如何显示。…"/>
          <p:cNvSpPr txBox="1"/>
          <p:nvPr>
            <p:ph type="body" idx="1"/>
          </p:nvPr>
        </p:nvSpPr>
        <p:spPr>
          <a:prstGeom prst="rect">
            <a:avLst/>
          </a:prstGeom>
        </p:spPr>
        <p:txBody>
          <a:bodyPr/>
          <a:lstStyle/>
          <a:p>
            <a:pPr marL="0" indent="0">
              <a:buClrTx/>
              <a:buSzTx/>
              <a:buFontTx/>
              <a:buNone/>
            </a:pPr>
            <a:r>
              <a:t>定义元素如何显示。</a:t>
            </a:r>
          </a:p>
          <a:p>
            <a:pPr marL="0" indent="0">
              <a:buClrTx/>
              <a:buSzTx/>
              <a:buFontTx/>
              <a:buNone/>
            </a:pPr>
            <a:r>
              <a:t>每一种元素都有着默认的display属性。比如&lt;div&gt;的默认display属性值为“block”,称为“块级”元素;&lt;span&gt;的默认display属性值为“inline”，称为“行内”元素。</a:t>
            </a:r>
          </a:p>
          <a:p>
            <a:pPr marL="0" indent="0">
              <a:buClrTx/>
              <a:buSzTx/>
              <a:buFontTx/>
              <a:buNone/>
            </a:pPr>
            <a:r>
              <a:t>其最常见的属性值有block,inline,none,table以及inline-block。最近的新宠为flex,因为它是专门为布局创建的display属性。新出现的grid(最近仍比较活跃)是另外一个指定的布局属性，其很快就会广泛被使用。</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TIC"/>
          <p:cNvSpPr txBox="1"/>
          <p:nvPr>
            <p:ph type="body" idx="13"/>
          </p:nvPr>
        </p:nvSpPr>
        <p:spPr>
          <a:prstGeom prst="rect">
            <a:avLst/>
          </a:prstGeom>
        </p:spPr>
        <p:txBody>
          <a:bodyPr/>
          <a:lstStyle/>
          <a:p>
            <a:pPr/>
            <a:r>
              <a:t>TIC</a:t>
            </a:r>
          </a:p>
        </p:txBody>
      </p:sp>
      <p:sp>
        <p:nvSpPr>
          <p:cNvPr id="259" name="display: Flex  item的相关属性"/>
          <p:cNvSpPr txBox="1"/>
          <p:nvPr>
            <p:ph type="title"/>
          </p:nvPr>
        </p:nvSpPr>
        <p:spPr>
          <a:xfrm>
            <a:off x="762000" y="1820894"/>
            <a:ext cx="22860000" cy="1016001"/>
          </a:xfrm>
          <a:prstGeom prst="rect">
            <a:avLst/>
          </a:prstGeom>
        </p:spPr>
        <p:txBody>
          <a:bodyPr/>
          <a:lstStyle>
            <a:lvl1pPr defTabSz="487044">
              <a:spcBef>
                <a:spcPts val="2300"/>
              </a:spcBef>
              <a:defRPr sz="5133">
                <a:latin typeface="Beirut"/>
                <a:ea typeface="Beirut"/>
                <a:cs typeface="Beirut"/>
                <a:sym typeface="Beirut"/>
              </a:defRPr>
            </a:lvl1pPr>
          </a:lstStyle>
          <a:p>
            <a:pPr/>
            <a:r>
              <a:t>display: Flex  item的相关属性</a:t>
            </a:r>
          </a:p>
        </p:txBody>
      </p:sp>
      <p:graphicFrame>
        <p:nvGraphicFramePr>
          <p:cNvPr id="260" name="表格"/>
          <p:cNvGraphicFramePr/>
          <p:nvPr/>
        </p:nvGraphicFramePr>
        <p:xfrm>
          <a:off x="761999" y="3248089"/>
          <a:ext cx="22302282" cy="9874123"/>
        </p:xfrm>
        <a:graphic xmlns:a="http://schemas.openxmlformats.org/drawingml/2006/main">
          <a:graphicData uri="http://schemas.openxmlformats.org/drawingml/2006/table">
            <a:tbl>
              <a:tblPr firstCol="0" firstRow="0" lastCol="0" lastRow="0" bandCol="0" bandRow="1" rtl="0">
                <a:tableStyleId>{2708684C-4D16-4618-839F-0558EEFCDFE6}</a:tableStyleId>
              </a:tblPr>
              <a:tblGrid>
                <a:gridCol w="8221599"/>
                <a:gridCol w="14067982"/>
              </a:tblGrid>
              <a:tr h="1742647">
                <a:tc>
                  <a:txBody>
                    <a:bodyPr/>
                    <a:lstStyle/>
                    <a:p>
                      <a:pPr algn="ctr">
                        <a:lnSpc>
                          <a:spcPct val="100000"/>
                        </a:lnSpc>
                        <a:defRPr sz="1800">
                          <a:solidFill>
                            <a:srgbClr val="000000"/>
                          </a:solidFill>
                        </a:defRPr>
                      </a:pPr>
                      <a:r>
                        <a:rPr sz="5200">
                          <a:solidFill>
                            <a:srgbClr val="222222"/>
                          </a:solidFill>
                          <a:sym typeface="Avenir Next Medium"/>
                        </a:rPr>
                        <a:t>order</a:t>
                      </a:r>
                    </a:p>
                  </a:txBody>
                  <a:tcPr marL="50800" marR="50800" marT="50800" marB="50800" anchor="ctr" anchorCtr="0" horzOverflow="overflow">
                    <a:lnL w="25400">
                      <a:solidFill>
                        <a:schemeClr val="accent2">
                          <a:hueOff val="58624"/>
                          <a:satOff val="8984"/>
                          <a:lumOff val="25490"/>
                        </a:schemeClr>
                      </a:solidFill>
                      <a:miter lim="400000"/>
                    </a:lnL>
                    <a:lnR w="25400">
                      <a:solidFill>
                        <a:schemeClr val="accent2">
                          <a:hueOff val="58624"/>
                          <a:satOff val="8984"/>
                          <a:lumOff val="25490"/>
                        </a:schemeClr>
                      </a:solidFill>
                      <a:miter lim="400000"/>
                    </a:lnR>
                    <a:lnT w="25400">
                      <a:solidFill>
                        <a:schemeClr val="accent2">
                          <a:hueOff val="58624"/>
                          <a:satOff val="8984"/>
                          <a:lumOff val="25490"/>
                        </a:schemeClr>
                      </a:solidFill>
                      <a:miter lim="400000"/>
                    </a:lnT>
                  </a:tcPr>
                </a:tc>
                <a:tc>
                  <a:txBody>
                    <a:bodyPr/>
                    <a:lstStyle/>
                    <a:p>
                      <a:pPr algn="ctr">
                        <a:lnSpc>
                          <a:spcPct val="100000"/>
                        </a:lnSpc>
                        <a:defRPr sz="1800">
                          <a:solidFill>
                            <a:srgbClr val="000000"/>
                          </a:solidFill>
                        </a:defRPr>
                      </a:pPr>
                      <a:r>
                        <a:rPr sz="5200">
                          <a:solidFill>
                            <a:srgbClr val="838787"/>
                          </a:solidFill>
                          <a:sym typeface="Avenir Next Medium"/>
                        </a:rPr>
                        <a:t>定义项目的排列顺序。数值越小，排列越靠前，默认为0。</a:t>
                      </a:r>
                    </a:p>
                  </a:txBody>
                  <a:tcPr marL="50800" marR="50800" marT="50800" marB="50800" anchor="ctr" anchorCtr="0" horzOverflow="overflow">
                    <a:lnL w="25400">
                      <a:solidFill>
                        <a:schemeClr val="accent2">
                          <a:hueOff val="58624"/>
                          <a:satOff val="8984"/>
                          <a:lumOff val="25490"/>
                        </a:schemeClr>
                      </a:solidFill>
                      <a:miter lim="400000"/>
                    </a:lnL>
                    <a:lnR w="12700">
                      <a:miter lim="400000"/>
                    </a:lnR>
                    <a:lnT w="12700">
                      <a:miter lim="400000"/>
                    </a:lnT>
                  </a:tcPr>
                </a:tc>
              </a:tr>
              <a:tr h="982201">
                <a:tc>
                  <a:txBody>
                    <a:bodyPr/>
                    <a:lstStyle/>
                    <a:p>
                      <a:pPr algn="ctr">
                        <a:lnSpc>
                          <a:spcPct val="100000"/>
                        </a:lnSpc>
                        <a:defRPr sz="1800">
                          <a:solidFill>
                            <a:srgbClr val="000000"/>
                          </a:solidFill>
                        </a:defRPr>
                      </a:pPr>
                      <a:r>
                        <a:rPr sz="5200">
                          <a:solidFill>
                            <a:srgbClr val="222222"/>
                          </a:solidFill>
                          <a:sym typeface="Avenir Next Medium"/>
                        </a:rPr>
                        <a:t>flex-grow</a:t>
                      </a:r>
                    </a:p>
                  </a:txBody>
                  <a:tcPr marL="50800" marR="50800" marT="50800" marB="50800" anchor="ctr" anchorCtr="0" horzOverflow="overflow">
                    <a:lnL w="25400">
                      <a:solidFill>
                        <a:schemeClr val="accent2">
                          <a:hueOff val="58624"/>
                          <a:satOff val="8984"/>
                          <a:lumOff val="25490"/>
                        </a:schemeClr>
                      </a:solidFill>
                      <a:miter lim="400000"/>
                    </a:lnL>
                    <a:lnR w="25400">
                      <a:solidFill>
                        <a:schemeClr val="accent2">
                          <a:hueOff val="58624"/>
                          <a:satOff val="8984"/>
                          <a:lumOff val="25490"/>
                        </a:schemeClr>
                      </a:solidFill>
                      <a:miter lim="400000"/>
                    </a:lnR>
                  </a:tcPr>
                </a:tc>
                <a:tc>
                  <a:txBody>
                    <a:bodyPr/>
                    <a:lstStyle/>
                    <a:p>
                      <a:pPr algn="ctr">
                        <a:lnSpc>
                          <a:spcPct val="100000"/>
                        </a:lnSpc>
                        <a:defRPr sz="1800">
                          <a:solidFill>
                            <a:srgbClr val="000000"/>
                          </a:solidFill>
                        </a:defRPr>
                      </a:pPr>
                      <a:r>
                        <a:rPr sz="5200">
                          <a:solidFill>
                            <a:srgbClr val="838787"/>
                          </a:solidFill>
                          <a:sym typeface="Avenir Next Medium"/>
                        </a:rPr>
                        <a:t>定义项目的放大比例，默认为0</a:t>
                      </a:r>
                    </a:p>
                  </a:txBody>
                  <a:tcPr marL="50800" marR="50800" marT="50800" marB="50800" anchor="ctr" anchorCtr="0" horzOverflow="overflow">
                    <a:lnL w="25400">
                      <a:solidFill>
                        <a:schemeClr val="accent2">
                          <a:hueOff val="58624"/>
                          <a:satOff val="8984"/>
                          <a:lumOff val="25490"/>
                        </a:schemeClr>
                      </a:solidFill>
                      <a:miter lim="400000"/>
                    </a:lnL>
                    <a:lnR w="12700">
                      <a:miter lim="400000"/>
                    </a:lnR>
                  </a:tcPr>
                </a:tc>
              </a:tr>
              <a:tr h="1791213">
                <a:tc>
                  <a:txBody>
                    <a:bodyPr/>
                    <a:lstStyle/>
                    <a:p>
                      <a:pPr algn="ctr">
                        <a:lnSpc>
                          <a:spcPct val="100000"/>
                        </a:lnSpc>
                        <a:defRPr sz="1800">
                          <a:solidFill>
                            <a:srgbClr val="000000"/>
                          </a:solidFill>
                        </a:defRPr>
                      </a:pPr>
                      <a:r>
                        <a:rPr sz="5200">
                          <a:solidFill>
                            <a:srgbClr val="222222"/>
                          </a:solidFill>
                          <a:sym typeface="Avenir Next Medium"/>
                        </a:rPr>
                        <a:t>flex-shrink</a:t>
                      </a:r>
                    </a:p>
                  </a:txBody>
                  <a:tcPr marL="50800" marR="50800" marT="50800" marB="50800" anchor="ctr" anchorCtr="0" horzOverflow="overflow">
                    <a:lnL w="25400">
                      <a:solidFill>
                        <a:schemeClr val="accent2">
                          <a:hueOff val="58624"/>
                          <a:satOff val="8984"/>
                          <a:lumOff val="25490"/>
                        </a:schemeClr>
                      </a:solidFill>
                      <a:miter lim="400000"/>
                    </a:lnL>
                    <a:lnR w="25400">
                      <a:solidFill>
                        <a:schemeClr val="accent2">
                          <a:hueOff val="58624"/>
                          <a:satOff val="8984"/>
                          <a:lumOff val="25490"/>
                        </a:schemeClr>
                      </a:solidFill>
                      <a:miter lim="400000"/>
                    </a:lnR>
                  </a:tcPr>
                </a:tc>
                <a:tc>
                  <a:txBody>
                    <a:bodyPr/>
                    <a:lstStyle/>
                    <a:p>
                      <a:pPr algn="ctr">
                        <a:lnSpc>
                          <a:spcPct val="100000"/>
                        </a:lnSpc>
                        <a:defRPr sz="1800">
                          <a:solidFill>
                            <a:srgbClr val="000000"/>
                          </a:solidFill>
                        </a:defRPr>
                      </a:pPr>
                      <a:r>
                        <a:rPr sz="5200">
                          <a:solidFill>
                            <a:srgbClr val="838787"/>
                          </a:solidFill>
                          <a:sym typeface="Avenir Next Medium"/>
                        </a:rPr>
                        <a:t>定义了项目的缩小比例，默认为1，即如果空间不足，该项目将缩小。</a:t>
                      </a:r>
                    </a:p>
                  </a:txBody>
                  <a:tcPr marL="50800" marR="50800" marT="50800" marB="50800" anchor="ctr" anchorCtr="0" horzOverflow="overflow">
                    <a:lnL w="25400">
                      <a:solidFill>
                        <a:schemeClr val="accent2">
                          <a:hueOff val="58624"/>
                          <a:satOff val="8984"/>
                          <a:lumOff val="25490"/>
                        </a:schemeClr>
                      </a:solidFill>
                      <a:miter lim="400000"/>
                    </a:lnL>
                    <a:lnR w="12700">
                      <a:miter lim="400000"/>
                    </a:lnR>
                  </a:tcPr>
                </a:tc>
              </a:tr>
              <a:tr h="1815700">
                <a:tc>
                  <a:txBody>
                    <a:bodyPr/>
                    <a:lstStyle/>
                    <a:p>
                      <a:pPr algn="ctr">
                        <a:lnSpc>
                          <a:spcPct val="100000"/>
                        </a:lnSpc>
                        <a:defRPr sz="1800">
                          <a:solidFill>
                            <a:srgbClr val="000000"/>
                          </a:solidFill>
                        </a:defRPr>
                      </a:pPr>
                      <a:r>
                        <a:rPr sz="5200">
                          <a:solidFill>
                            <a:srgbClr val="222222"/>
                          </a:solidFill>
                          <a:sym typeface="Avenir Next Medium"/>
                        </a:rPr>
                        <a:t>flex-basis</a:t>
                      </a:r>
                    </a:p>
                  </a:txBody>
                  <a:tcPr marL="50800" marR="50800" marT="50800" marB="50800" anchor="ctr" anchorCtr="0" horzOverflow="overflow">
                    <a:lnL w="25400">
                      <a:solidFill>
                        <a:schemeClr val="accent2">
                          <a:hueOff val="58624"/>
                          <a:satOff val="8984"/>
                          <a:lumOff val="25490"/>
                        </a:schemeClr>
                      </a:solidFill>
                      <a:miter lim="400000"/>
                    </a:lnL>
                    <a:lnR w="25400">
                      <a:solidFill>
                        <a:schemeClr val="accent2">
                          <a:hueOff val="58624"/>
                          <a:satOff val="8984"/>
                          <a:lumOff val="25490"/>
                        </a:schemeClr>
                      </a:solidFill>
                      <a:miter lim="400000"/>
                    </a:lnR>
                    <a:lnB w="25400">
                      <a:solidFill>
                        <a:schemeClr val="accent2">
                          <a:hueOff val="58624"/>
                          <a:satOff val="8984"/>
                          <a:lumOff val="25490"/>
                        </a:schemeClr>
                      </a:solidFill>
                      <a:miter lim="400000"/>
                    </a:lnB>
                  </a:tcPr>
                </a:tc>
                <a:tc>
                  <a:txBody>
                    <a:bodyPr/>
                    <a:lstStyle/>
                    <a:p>
                      <a:pPr algn="ctr">
                        <a:lnSpc>
                          <a:spcPct val="100000"/>
                        </a:lnSpc>
                        <a:defRPr sz="1800">
                          <a:solidFill>
                            <a:srgbClr val="000000"/>
                          </a:solidFill>
                        </a:defRPr>
                      </a:pPr>
                      <a:r>
                        <a:rPr sz="5200">
                          <a:solidFill>
                            <a:srgbClr val="838787"/>
                          </a:solidFill>
                          <a:sym typeface="Avenir Next Medium"/>
                        </a:rPr>
                        <a:t>定义了在分配多余空间之前，项目占据的主轴空间（main size）</a:t>
                      </a:r>
                    </a:p>
                  </a:txBody>
                  <a:tcPr marL="50800" marR="50800" marT="50800" marB="50800" anchor="ctr" anchorCtr="0" horzOverflow="overflow">
                    <a:lnL w="25400">
                      <a:solidFill>
                        <a:schemeClr val="accent2">
                          <a:hueOff val="58624"/>
                          <a:satOff val="8984"/>
                          <a:lumOff val="25490"/>
                        </a:schemeClr>
                      </a:solidFill>
                      <a:miter lim="400000"/>
                    </a:lnL>
                    <a:lnR w="12700">
                      <a:miter lim="400000"/>
                    </a:lnR>
                  </a:tcPr>
                </a:tc>
              </a:tr>
              <a:tr h="1815290">
                <a:tc>
                  <a:txBody>
                    <a:bodyPr/>
                    <a:lstStyle/>
                    <a:p>
                      <a:pPr algn="ctr">
                        <a:lnSpc>
                          <a:spcPct val="100000"/>
                        </a:lnSpc>
                        <a:defRPr sz="1800">
                          <a:solidFill>
                            <a:srgbClr val="000000"/>
                          </a:solidFill>
                        </a:defRPr>
                      </a:pPr>
                      <a:r>
                        <a:rPr sz="5200">
                          <a:solidFill>
                            <a:srgbClr val="222222"/>
                          </a:solidFill>
                          <a:sym typeface="Avenir Next Medium"/>
                        </a:rPr>
                        <a:t>flex</a:t>
                      </a:r>
                    </a:p>
                  </a:txBody>
                  <a:tcPr marL="50800" marR="50800" marT="50800" marB="50800" anchor="ctr" anchorCtr="0" horzOverflow="overflow">
                    <a:lnL w="12700">
                      <a:miter lim="400000"/>
                    </a:lnL>
                    <a:lnT w="25400">
                      <a:solidFill>
                        <a:schemeClr val="accent2">
                          <a:hueOff val="58624"/>
                          <a:satOff val="8984"/>
                          <a:lumOff val="25490"/>
                        </a:schemeClr>
                      </a:solidFill>
                      <a:miter lim="400000"/>
                    </a:lnT>
                  </a:tcPr>
                </a:tc>
                <a:tc>
                  <a:txBody>
                    <a:bodyPr/>
                    <a:lstStyle/>
                    <a:p>
                      <a:pPr algn="ctr">
                        <a:lnSpc>
                          <a:spcPct val="100000"/>
                        </a:lnSpc>
                        <a:defRPr sz="1800">
                          <a:solidFill>
                            <a:srgbClr val="000000"/>
                          </a:solidFill>
                        </a:defRPr>
                      </a:pPr>
                      <a:r>
                        <a:rPr sz="5200">
                          <a:solidFill>
                            <a:srgbClr val="838787"/>
                          </a:solidFill>
                          <a:sym typeface="Avenir Next Medium"/>
                        </a:rPr>
                        <a:t>flex-grow, flex-shrink 和 flex-basis的简写，默认值为0 1 auto</a:t>
                      </a:r>
                    </a:p>
                  </a:txBody>
                  <a:tcPr marL="50800" marR="50800" marT="50800" marB="50800" anchor="ctr" anchorCtr="0" horzOverflow="overflow">
                    <a:lnR w="12700">
                      <a:miter lim="400000"/>
                    </a:lnR>
                  </a:tcPr>
                </a:tc>
              </a:tr>
              <a:tr h="1985668">
                <a:tc>
                  <a:txBody>
                    <a:bodyPr/>
                    <a:lstStyle/>
                    <a:p>
                      <a:pPr algn="ctr">
                        <a:lnSpc>
                          <a:spcPct val="100000"/>
                        </a:lnSpc>
                        <a:defRPr sz="1800">
                          <a:solidFill>
                            <a:srgbClr val="000000"/>
                          </a:solidFill>
                        </a:defRPr>
                      </a:pPr>
                      <a:r>
                        <a:rPr sz="5200">
                          <a:solidFill>
                            <a:srgbClr val="222222"/>
                          </a:solidFill>
                          <a:sym typeface="Avenir Next Medium"/>
                        </a:rPr>
                        <a:t>align-self</a:t>
                      </a:r>
                    </a:p>
                  </a:txBody>
                  <a:tcPr marL="50800" marR="50800" marT="50800" marB="50800" anchor="ctr" anchorCtr="0" horzOverflow="overflow">
                    <a:lnL w="12700">
                      <a:miter lim="400000"/>
                    </a:lnL>
                    <a:lnB w="12700">
                      <a:miter lim="400000"/>
                    </a:lnB>
                  </a:tcPr>
                </a:tc>
                <a:tc>
                  <a:txBody>
                    <a:bodyPr/>
                    <a:lstStyle/>
                    <a:p>
                      <a:pPr algn="ctr">
                        <a:lnSpc>
                          <a:spcPct val="100000"/>
                        </a:lnSpc>
                        <a:defRPr sz="1800">
                          <a:solidFill>
                            <a:srgbClr val="000000"/>
                          </a:solidFill>
                        </a:defRPr>
                      </a:pPr>
                      <a:r>
                        <a:rPr sz="5200">
                          <a:solidFill>
                            <a:srgbClr val="838787"/>
                          </a:solidFill>
                          <a:sym typeface="Avenir Next Medium"/>
                        </a:rPr>
                        <a:t>允许单个项目有与其他项目不一样的对齐方式，可覆盖align-items属性</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TIC"/>
          <p:cNvSpPr txBox="1"/>
          <p:nvPr>
            <p:ph type="body" idx="13"/>
          </p:nvPr>
        </p:nvSpPr>
        <p:spPr>
          <a:prstGeom prst="rect">
            <a:avLst/>
          </a:prstGeom>
        </p:spPr>
        <p:txBody>
          <a:bodyPr/>
          <a:lstStyle/>
          <a:p>
            <a:pPr/>
            <a:r>
              <a:t>TIC</a:t>
            </a:r>
          </a:p>
        </p:txBody>
      </p:sp>
      <p:sp>
        <p:nvSpPr>
          <p:cNvPr id="263" name="order"/>
          <p:cNvSpPr txBox="1"/>
          <p:nvPr>
            <p:ph type="title"/>
          </p:nvPr>
        </p:nvSpPr>
        <p:spPr>
          <a:prstGeom prst="rect">
            <a:avLst/>
          </a:prstGeom>
        </p:spPr>
        <p:txBody>
          <a:bodyPr/>
          <a:lstStyle>
            <a:lvl1pPr defTabSz="685165">
              <a:spcBef>
                <a:spcPts val="3200"/>
              </a:spcBef>
              <a:defRPr sz="7221"/>
            </a:lvl1pPr>
          </a:lstStyle>
          <a:p>
            <a:pPr/>
            <a:r>
              <a:t>order</a:t>
            </a:r>
          </a:p>
        </p:txBody>
      </p:sp>
      <p:sp>
        <p:nvSpPr>
          <p:cNvPr id="264" name="order属性定义项目的排列顺序。数值越小，排列越靠前，默认为0。…"/>
          <p:cNvSpPr txBox="1"/>
          <p:nvPr>
            <p:ph type="body" idx="1"/>
          </p:nvPr>
        </p:nvSpPr>
        <p:spPr>
          <a:prstGeom prst="rect">
            <a:avLst/>
          </a:prstGeom>
        </p:spPr>
        <p:txBody>
          <a:bodyPr/>
          <a:lstStyle/>
          <a:p>
            <a:pPr marL="0" indent="0">
              <a:buClrTx/>
              <a:buSzTx/>
              <a:buFontTx/>
              <a:buNone/>
            </a:pPr>
            <a:r>
              <a:t>order属性定义项目的排列顺序。数值越小，排列越靠前，默认为0。</a:t>
            </a:r>
          </a:p>
          <a:p>
            <a:pPr marL="0" indent="0" defTabSz="457200">
              <a:spcBef>
                <a:spcPts val="0"/>
              </a:spcBef>
              <a:buClrTx/>
              <a:buSzTx/>
              <a:buFontTx/>
              <a:buNone/>
              <a:defRPr sz="3540">
                <a:solidFill>
                  <a:srgbClr val="669900"/>
                </a:solidFill>
                <a:effectLst>
                  <a:outerShdw sx="100000" sy="100000" kx="0" ky="0" algn="b" rotWithShape="0" blurRad="0" dist="12700" dir="5400000">
                    <a:srgbClr val="000000"/>
                  </a:outerShdw>
                </a:effectLst>
                <a:latin typeface="Monaco"/>
                <a:ea typeface="Monaco"/>
                <a:cs typeface="Monaco"/>
                <a:sym typeface="Monaco"/>
              </a:defRPr>
            </a:pPr>
            <a:r>
              <a:t>.item </a:t>
            </a:r>
            <a:r>
              <a:rPr>
                <a:solidFill>
                  <a:srgbClr val="999999"/>
                </a:solidFill>
              </a:rPr>
              <a:t>{</a:t>
            </a:r>
            <a:endParaRPr>
              <a:solidFill>
                <a:srgbClr val="111111"/>
              </a:solidFill>
            </a:endParaRPr>
          </a:p>
          <a:p>
            <a:pPr marL="0" indent="0" defTabSz="457200">
              <a:spcBef>
                <a:spcPts val="0"/>
              </a:spcBef>
              <a:buClrTx/>
              <a:buSzTx/>
              <a:buFontTx/>
              <a:buNone/>
              <a:defRPr sz="3540">
                <a:solidFill>
                  <a:srgbClr val="111111"/>
                </a:solidFill>
                <a:effectLst>
                  <a:outerShdw sx="100000" sy="100000" kx="0" ky="0" algn="b" rotWithShape="0" blurRad="0" dist="12700" dir="5400000">
                    <a:srgbClr val="000000"/>
                  </a:outerShdw>
                </a:effectLst>
                <a:latin typeface="Monaco"/>
                <a:ea typeface="Monaco"/>
                <a:cs typeface="Monaco"/>
                <a:sym typeface="Monaco"/>
              </a:defRPr>
            </a:pPr>
            <a:r>
              <a:t>  </a:t>
            </a:r>
            <a:r>
              <a:rPr>
                <a:solidFill>
                  <a:srgbClr val="990055"/>
                </a:solidFill>
              </a:rPr>
              <a:t>order</a:t>
            </a:r>
            <a:r>
              <a:rPr>
                <a:solidFill>
                  <a:srgbClr val="999999"/>
                </a:solidFill>
              </a:rPr>
              <a:t>:</a:t>
            </a:r>
            <a:r>
              <a:t> </a:t>
            </a:r>
            <a:r>
              <a:t>&lt;</a:t>
            </a:r>
            <a:r>
              <a:t>integer&gt;</a:t>
            </a:r>
            <a:r>
              <a:rPr>
                <a:solidFill>
                  <a:srgbClr val="999999"/>
                </a:solidFill>
              </a:rPr>
              <a:t>;</a:t>
            </a:r>
          </a:p>
          <a:p>
            <a:pPr marL="0" indent="0" defTabSz="457200">
              <a:spcBef>
                <a:spcPts val="0"/>
              </a:spcBef>
              <a:buClrTx/>
              <a:buSzTx/>
              <a:buFontTx/>
              <a:buNone/>
              <a:defRPr sz="3540">
                <a:solidFill>
                  <a:srgbClr val="999999"/>
                </a:solidFill>
                <a:effectLst>
                  <a:outerShdw sx="100000" sy="100000" kx="0" ky="0" algn="b" rotWithShape="0" blurRad="0" dist="12700" dir="5400000">
                    <a:srgbClr val="000000"/>
                  </a:outerShdw>
                </a:effectLst>
                <a:latin typeface="Monaco"/>
                <a:ea typeface="Monaco"/>
                <a:cs typeface="Monaco"/>
                <a:sym typeface="Monaco"/>
              </a:defRPr>
            </a:pPr>
            <a:r>
              <a:t>}</a:t>
            </a:r>
          </a:p>
        </p:txBody>
      </p:sp>
      <p:pic>
        <p:nvPicPr>
          <p:cNvPr id="265" name="bg2015071013.png" descr="bg2015071013.png"/>
          <p:cNvPicPr>
            <a:picLocks noChangeAspect="1"/>
          </p:cNvPicPr>
          <p:nvPr/>
        </p:nvPicPr>
        <p:blipFill>
          <a:blip r:embed="rId2">
            <a:extLst/>
          </a:blip>
          <a:stretch>
            <a:fillRect/>
          </a:stretch>
        </p:blipFill>
        <p:spPr>
          <a:xfrm>
            <a:off x="5247055" y="3538289"/>
            <a:ext cx="11984890" cy="766011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5"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TIC"/>
          <p:cNvSpPr txBox="1"/>
          <p:nvPr>
            <p:ph type="body" idx="13"/>
          </p:nvPr>
        </p:nvSpPr>
        <p:spPr>
          <a:prstGeom prst="rect">
            <a:avLst/>
          </a:prstGeom>
        </p:spPr>
        <p:txBody>
          <a:bodyPr/>
          <a:lstStyle/>
          <a:p>
            <a:pPr/>
            <a:r>
              <a:t>TIC</a:t>
            </a:r>
          </a:p>
        </p:txBody>
      </p:sp>
      <p:sp>
        <p:nvSpPr>
          <p:cNvPr id="268" name="flex-grow"/>
          <p:cNvSpPr txBox="1"/>
          <p:nvPr>
            <p:ph type="title"/>
          </p:nvPr>
        </p:nvSpPr>
        <p:spPr>
          <a:prstGeom prst="rect">
            <a:avLst/>
          </a:prstGeom>
        </p:spPr>
        <p:txBody>
          <a:bodyPr/>
          <a:lstStyle>
            <a:lvl1pPr defTabSz="685165">
              <a:spcBef>
                <a:spcPts val="3200"/>
              </a:spcBef>
              <a:defRPr sz="7221"/>
            </a:lvl1pPr>
          </a:lstStyle>
          <a:p>
            <a:pPr/>
            <a:r>
              <a:t>flex-grow</a:t>
            </a:r>
          </a:p>
        </p:txBody>
      </p:sp>
      <p:sp>
        <p:nvSpPr>
          <p:cNvPr id="269" name="flex-grow属性定义项目的放大比例，默认为0，即如果存在剩余空间，也不放大。…"/>
          <p:cNvSpPr txBox="1"/>
          <p:nvPr>
            <p:ph type="body" idx="1"/>
          </p:nvPr>
        </p:nvSpPr>
        <p:spPr>
          <a:prstGeom prst="rect">
            <a:avLst/>
          </a:prstGeom>
        </p:spPr>
        <p:txBody>
          <a:bodyPr/>
          <a:lstStyle/>
          <a:p>
            <a:pPr marL="0" indent="0">
              <a:buClrTx/>
              <a:buSzTx/>
              <a:buFontTx/>
              <a:buNone/>
            </a:pPr>
            <a:r>
              <a:t>flex-grow属性定义项目的放大比例，默认为0，即如果存在剩余空间，也不放大。</a:t>
            </a:r>
          </a:p>
          <a:p>
            <a:pPr marL="0" indent="0" defTabSz="457200">
              <a:spcBef>
                <a:spcPts val="0"/>
              </a:spcBef>
              <a:buClrTx/>
              <a:buSzTx/>
              <a:buFontTx/>
              <a:buNone/>
              <a:defRPr sz="3340">
                <a:solidFill>
                  <a:srgbClr val="669900"/>
                </a:solidFill>
                <a:effectLst>
                  <a:outerShdw sx="100000" sy="100000" kx="0" ky="0" algn="b" rotWithShape="0" blurRad="0" dist="12700" dir="5400000">
                    <a:srgbClr val="000000"/>
                  </a:outerShdw>
                </a:effectLst>
                <a:latin typeface="Monaco"/>
                <a:ea typeface="Monaco"/>
                <a:cs typeface="Monaco"/>
                <a:sym typeface="Monaco"/>
              </a:defRPr>
            </a:pPr>
            <a:r>
              <a:t>.item </a:t>
            </a:r>
            <a:r>
              <a:rPr>
                <a:solidFill>
                  <a:srgbClr val="999999"/>
                </a:solidFill>
              </a:rPr>
              <a:t>{</a:t>
            </a:r>
            <a:endParaRPr>
              <a:solidFill>
                <a:srgbClr val="111111"/>
              </a:solidFill>
            </a:endParaRPr>
          </a:p>
          <a:p>
            <a:pPr marL="0" indent="0" defTabSz="457200">
              <a:spcBef>
                <a:spcPts val="0"/>
              </a:spcBef>
              <a:buClrTx/>
              <a:buSzTx/>
              <a:buFontTx/>
              <a:buNone/>
              <a:defRPr sz="3340">
                <a:solidFill>
                  <a:srgbClr val="708090"/>
                </a:solidFill>
                <a:effectLst>
                  <a:outerShdw sx="100000" sy="100000" kx="0" ky="0" algn="b" rotWithShape="0" blurRad="0" dist="12700" dir="5400000">
                    <a:srgbClr val="000000"/>
                  </a:outerShdw>
                </a:effectLst>
                <a:latin typeface="Monaco"/>
                <a:ea typeface="Monaco"/>
                <a:cs typeface="Monaco"/>
                <a:sym typeface="Monaco"/>
              </a:defRPr>
            </a:pPr>
            <a:r>
              <a:rPr>
                <a:solidFill>
                  <a:srgbClr val="111111"/>
                </a:solidFill>
              </a:rPr>
              <a:t>  </a:t>
            </a:r>
            <a:r>
              <a:rPr>
                <a:solidFill>
                  <a:srgbClr val="990055"/>
                </a:solidFill>
              </a:rPr>
              <a:t>flex-grow</a:t>
            </a:r>
            <a:r>
              <a:rPr>
                <a:solidFill>
                  <a:srgbClr val="999999"/>
                </a:solidFill>
              </a:rPr>
              <a:t>:</a:t>
            </a:r>
            <a:r>
              <a:rPr>
                <a:solidFill>
                  <a:srgbClr val="111111"/>
                </a:solidFill>
              </a:rPr>
              <a:t> </a:t>
            </a:r>
            <a:r>
              <a:rPr>
                <a:solidFill>
                  <a:srgbClr val="111111"/>
                </a:solidFill>
              </a:rPr>
              <a:t>&lt;</a:t>
            </a:r>
            <a:r>
              <a:rPr>
                <a:solidFill>
                  <a:srgbClr val="111111"/>
                </a:solidFill>
              </a:rPr>
              <a:t>number&gt;</a:t>
            </a:r>
            <a:r>
              <a:rPr>
                <a:solidFill>
                  <a:srgbClr val="999999"/>
                </a:solidFill>
              </a:rPr>
              <a:t>;</a:t>
            </a:r>
            <a:r>
              <a:rPr>
                <a:solidFill>
                  <a:srgbClr val="111111"/>
                </a:solidFill>
              </a:rPr>
              <a:t> </a:t>
            </a:r>
            <a:r>
              <a:t>/* default 0 */</a:t>
            </a:r>
            <a:endParaRPr>
              <a:solidFill>
                <a:srgbClr val="111111"/>
              </a:solidFill>
            </a:endParaRPr>
          </a:p>
          <a:p>
            <a:pPr marL="0" indent="0" defTabSz="457200">
              <a:spcBef>
                <a:spcPts val="0"/>
              </a:spcBef>
              <a:buClrTx/>
              <a:buSzTx/>
              <a:buFontTx/>
              <a:buNone/>
              <a:defRPr sz="3340">
                <a:solidFill>
                  <a:srgbClr val="999999"/>
                </a:solidFill>
                <a:effectLst>
                  <a:outerShdw sx="100000" sy="100000" kx="0" ky="0" algn="b" rotWithShape="0" blurRad="0" dist="12700" dir="5400000">
                    <a:srgbClr val="000000"/>
                  </a:outerShdw>
                </a:effectLst>
                <a:latin typeface="Monaco"/>
                <a:ea typeface="Monaco"/>
                <a:cs typeface="Monaco"/>
                <a:sym typeface="Monaco"/>
              </a:defRPr>
            </a:pPr>
            <a:r>
              <a:t>}</a:t>
            </a:r>
          </a:p>
          <a:p>
            <a:pPr marL="0" indent="0" defTabSz="457200">
              <a:spcBef>
                <a:spcPts val="0"/>
              </a:spcBef>
              <a:buClrTx/>
              <a:buSzTx/>
              <a:buFontTx/>
              <a:buNone/>
              <a:defRPr sz="3340">
                <a:solidFill>
                  <a:srgbClr val="999999"/>
                </a:solidFill>
                <a:effectLst>
                  <a:outerShdw sx="100000" sy="100000" kx="0" ky="0" algn="b" rotWithShape="0" blurRad="0" dist="12700" dir="5400000">
                    <a:srgbClr val="000000"/>
                  </a:outerShdw>
                </a:effectLst>
                <a:latin typeface="Monaco"/>
                <a:ea typeface="Monaco"/>
                <a:cs typeface="Monaco"/>
                <a:sym typeface="Monaco"/>
              </a:defRPr>
            </a:pPr>
          </a:p>
          <a:p>
            <a:pPr marL="0" indent="0">
              <a:buClrTx/>
              <a:buSzTx/>
              <a:buFontTx/>
              <a:buNone/>
            </a:pPr>
            <a:r>
              <a:t>如果所有项目的flex-grow属性都为1，则它们将等分剩余空间（如果有的话）。如果一个项目的flex-grow属性为2，其他项目都为1，则前者占据的剩余空间将比其他项多一倍。</a:t>
            </a:r>
          </a:p>
        </p:txBody>
      </p:sp>
      <p:pic>
        <p:nvPicPr>
          <p:cNvPr id="270" name="bg2015071014.png" descr="bg2015071014.png"/>
          <p:cNvPicPr>
            <a:picLocks noChangeAspect="1"/>
          </p:cNvPicPr>
          <p:nvPr/>
        </p:nvPicPr>
        <p:blipFill>
          <a:blip r:embed="rId2">
            <a:extLst/>
          </a:blip>
          <a:stretch>
            <a:fillRect/>
          </a:stretch>
        </p:blipFill>
        <p:spPr>
          <a:xfrm>
            <a:off x="4979426" y="4064000"/>
            <a:ext cx="14425148" cy="379514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0" grpId="1"/>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2" name="TIC"/>
          <p:cNvSpPr txBox="1"/>
          <p:nvPr>
            <p:ph type="body" idx="13"/>
          </p:nvPr>
        </p:nvSpPr>
        <p:spPr>
          <a:prstGeom prst="rect">
            <a:avLst/>
          </a:prstGeom>
        </p:spPr>
        <p:txBody>
          <a:bodyPr/>
          <a:lstStyle/>
          <a:p>
            <a:pPr/>
            <a:r>
              <a:t>TIC</a:t>
            </a:r>
          </a:p>
        </p:txBody>
      </p:sp>
      <p:sp>
        <p:nvSpPr>
          <p:cNvPr id="273" name="flex-shrink属性"/>
          <p:cNvSpPr txBox="1"/>
          <p:nvPr>
            <p:ph type="title"/>
          </p:nvPr>
        </p:nvSpPr>
        <p:spPr>
          <a:prstGeom prst="rect">
            <a:avLst/>
          </a:prstGeom>
        </p:spPr>
        <p:txBody>
          <a:bodyPr/>
          <a:lstStyle>
            <a:lvl1pPr defTabSz="487044">
              <a:spcBef>
                <a:spcPts val="2300"/>
              </a:spcBef>
              <a:defRPr sz="5133"/>
            </a:lvl1pPr>
          </a:lstStyle>
          <a:p>
            <a:pPr/>
            <a:r>
              <a:t>flex-shrink属性</a:t>
            </a:r>
          </a:p>
        </p:txBody>
      </p:sp>
      <p:sp>
        <p:nvSpPr>
          <p:cNvPr id="274" name="flex-shrink属性定义了项目的缩小比例，默认为1，即如果空间不足，该项目将缩小。…"/>
          <p:cNvSpPr txBox="1"/>
          <p:nvPr>
            <p:ph type="body" idx="1"/>
          </p:nvPr>
        </p:nvSpPr>
        <p:spPr>
          <a:prstGeom prst="rect">
            <a:avLst/>
          </a:prstGeom>
        </p:spPr>
        <p:txBody>
          <a:bodyPr/>
          <a:lstStyle/>
          <a:p>
            <a:pPr marL="0" indent="0">
              <a:buClrTx/>
              <a:buSzTx/>
              <a:buFontTx/>
              <a:buNone/>
            </a:pPr>
            <a:r>
              <a:t>flex-shrink属性定义了项目的缩小比例，默认为1，即如果空间不足，该项目将缩小。</a:t>
            </a:r>
          </a:p>
          <a:p>
            <a:pPr marL="0" indent="0" defTabSz="457200">
              <a:spcBef>
                <a:spcPts val="0"/>
              </a:spcBef>
              <a:buClrTx/>
              <a:buSzTx/>
              <a:buFontTx/>
              <a:buNone/>
              <a:defRPr sz="3940">
                <a:solidFill>
                  <a:srgbClr val="669900"/>
                </a:solidFill>
                <a:effectLst>
                  <a:outerShdw sx="100000" sy="100000" kx="0" ky="0" algn="b" rotWithShape="0" blurRad="0" dist="12700" dir="5400000">
                    <a:srgbClr val="000000"/>
                  </a:outerShdw>
                </a:effectLst>
                <a:latin typeface="Monaco"/>
                <a:ea typeface="Monaco"/>
                <a:cs typeface="Monaco"/>
                <a:sym typeface="Monaco"/>
              </a:defRPr>
            </a:pPr>
            <a:r>
              <a:t>.item </a:t>
            </a:r>
            <a:r>
              <a:rPr>
                <a:solidFill>
                  <a:srgbClr val="999999"/>
                </a:solidFill>
              </a:rPr>
              <a:t>{</a:t>
            </a:r>
            <a:endParaRPr>
              <a:solidFill>
                <a:srgbClr val="111111"/>
              </a:solidFill>
            </a:endParaRPr>
          </a:p>
          <a:p>
            <a:pPr marL="0" indent="0" defTabSz="457200">
              <a:spcBef>
                <a:spcPts val="0"/>
              </a:spcBef>
              <a:buClrTx/>
              <a:buSzTx/>
              <a:buFontTx/>
              <a:buNone/>
              <a:defRPr sz="3940">
                <a:solidFill>
                  <a:srgbClr val="708090"/>
                </a:solidFill>
                <a:effectLst>
                  <a:outerShdw sx="100000" sy="100000" kx="0" ky="0" algn="b" rotWithShape="0" blurRad="0" dist="12700" dir="5400000">
                    <a:srgbClr val="000000"/>
                  </a:outerShdw>
                </a:effectLst>
                <a:latin typeface="Monaco"/>
                <a:ea typeface="Monaco"/>
                <a:cs typeface="Monaco"/>
                <a:sym typeface="Monaco"/>
              </a:defRPr>
            </a:pPr>
            <a:r>
              <a:rPr>
                <a:solidFill>
                  <a:srgbClr val="111111"/>
                </a:solidFill>
              </a:rPr>
              <a:t>  </a:t>
            </a:r>
            <a:r>
              <a:rPr>
                <a:solidFill>
                  <a:srgbClr val="990055"/>
                </a:solidFill>
              </a:rPr>
              <a:t>flex-shrink</a:t>
            </a:r>
            <a:r>
              <a:rPr>
                <a:solidFill>
                  <a:srgbClr val="999999"/>
                </a:solidFill>
              </a:rPr>
              <a:t>:</a:t>
            </a:r>
            <a:r>
              <a:rPr>
                <a:solidFill>
                  <a:srgbClr val="111111"/>
                </a:solidFill>
              </a:rPr>
              <a:t> </a:t>
            </a:r>
            <a:r>
              <a:rPr>
                <a:solidFill>
                  <a:srgbClr val="111111"/>
                </a:solidFill>
              </a:rPr>
              <a:t>&lt;</a:t>
            </a:r>
            <a:r>
              <a:rPr>
                <a:solidFill>
                  <a:srgbClr val="111111"/>
                </a:solidFill>
              </a:rPr>
              <a:t>number&gt;</a:t>
            </a:r>
            <a:r>
              <a:rPr>
                <a:solidFill>
                  <a:srgbClr val="999999"/>
                </a:solidFill>
              </a:rPr>
              <a:t>;</a:t>
            </a:r>
            <a:r>
              <a:rPr>
                <a:solidFill>
                  <a:srgbClr val="111111"/>
                </a:solidFill>
              </a:rPr>
              <a:t> </a:t>
            </a:r>
            <a:r>
              <a:t>/* default 1 */</a:t>
            </a:r>
            <a:endParaRPr>
              <a:solidFill>
                <a:srgbClr val="111111"/>
              </a:solidFill>
            </a:endParaRPr>
          </a:p>
          <a:p>
            <a:pPr marL="0" indent="0" defTabSz="457200">
              <a:spcBef>
                <a:spcPts val="0"/>
              </a:spcBef>
              <a:buClrTx/>
              <a:buSzTx/>
              <a:buFontTx/>
              <a:buNone/>
              <a:defRPr sz="3940">
                <a:solidFill>
                  <a:srgbClr val="999999"/>
                </a:solidFill>
                <a:effectLst>
                  <a:outerShdw sx="100000" sy="100000" kx="0" ky="0" algn="b" rotWithShape="0" blurRad="0" dist="12700" dir="5400000">
                    <a:srgbClr val="000000"/>
                  </a:outerShdw>
                </a:effectLst>
                <a:latin typeface="Monaco"/>
                <a:ea typeface="Monaco"/>
                <a:cs typeface="Monaco"/>
                <a:sym typeface="Monaco"/>
              </a:defRPr>
            </a:pPr>
            <a:r>
              <a:t>}</a:t>
            </a:r>
          </a:p>
          <a:p>
            <a:pPr marL="0" indent="0" defTabSz="457200">
              <a:spcBef>
                <a:spcPts val="0"/>
              </a:spcBef>
              <a:buClrTx/>
              <a:buSzTx/>
              <a:buFontTx/>
              <a:buNone/>
              <a:defRPr sz="3940">
                <a:solidFill>
                  <a:srgbClr val="999999"/>
                </a:solidFill>
                <a:effectLst>
                  <a:outerShdw sx="100000" sy="100000" kx="0" ky="0" algn="b" rotWithShape="0" blurRad="0" dist="12700" dir="5400000">
                    <a:srgbClr val="000000"/>
                  </a:outerShdw>
                </a:effectLst>
                <a:latin typeface="Monaco"/>
                <a:ea typeface="Monaco"/>
                <a:cs typeface="Monaco"/>
                <a:sym typeface="Monaco"/>
              </a:defRPr>
            </a:pPr>
          </a:p>
          <a:p>
            <a:pPr marL="0" indent="0">
              <a:buClrTx/>
              <a:buSzTx/>
              <a:buFontTx/>
              <a:buNone/>
            </a:pPr>
            <a:r>
              <a:t>如果所有项目的flex-shrink属性都为1，当空间不足时，都将等比例缩小。如果一个项目的flex-shrink属性为0，其他项目都为1，则空间不足时，前者不缩小。</a:t>
            </a:r>
          </a:p>
          <a:p>
            <a:pPr marL="0" indent="0">
              <a:buClrTx/>
              <a:buSzTx/>
              <a:buFontTx/>
              <a:buNone/>
            </a:pPr>
            <a:r>
              <a:t>负值对该属性无效。</a:t>
            </a:r>
          </a:p>
        </p:txBody>
      </p:sp>
      <p:pic>
        <p:nvPicPr>
          <p:cNvPr id="275" name="bg2015071015.jpg" descr="bg2015071015.jpg"/>
          <p:cNvPicPr>
            <a:picLocks noChangeAspect="1"/>
          </p:cNvPicPr>
          <p:nvPr/>
        </p:nvPicPr>
        <p:blipFill>
          <a:blip r:embed="rId2">
            <a:extLst/>
          </a:blip>
          <a:stretch>
            <a:fillRect/>
          </a:stretch>
        </p:blipFill>
        <p:spPr>
          <a:xfrm>
            <a:off x="2054571" y="5228907"/>
            <a:ext cx="20274858" cy="419979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75"/>
                                        </p:tgtEl>
                                        <p:attrNameLst>
                                          <p:attrName>style.visibility</p:attrName>
                                        </p:attrNameLst>
                                      </p:cBhvr>
                                      <p:to>
                                        <p:strVal val="visible"/>
                                      </p:to>
                                    </p:set>
                                    <p:animEffect filter="box(out)" transition="in">
                                      <p:cBhvr>
                                        <p:cTn id="7" dur="4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5"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TIC"/>
          <p:cNvSpPr txBox="1"/>
          <p:nvPr>
            <p:ph type="body" idx="13"/>
          </p:nvPr>
        </p:nvSpPr>
        <p:spPr>
          <a:prstGeom prst="rect">
            <a:avLst/>
          </a:prstGeom>
        </p:spPr>
        <p:txBody>
          <a:bodyPr/>
          <a:lstStyle/>
          <a:p>
            <a:pPr/>
            <a:r>
              <a:t>TIC</a:t>
            </a:r>
          </a:p>
        </p:txBody>
      </p:sp>
      <p:sp>
        <p:nvSpPr>
          <p:cNvPr id="278" name="flex-basis"/>
          <p:cNvSpPr txBox="1"/>
          <p:nvPr>
            <p:ph type="title"/>
          </p:nvPr>
        </p:nvSpPr>
        <p:spPr>
          <a:prstGeom prst="rect">
            <a:avLst/>
          </a:prstGeom>
        </p:spPr>
        <p:txBody>
          <a:bodyPr/>
          <a:lstStyle>
            <a:lvl1pPr defTabSz="685165">
              <a:spcBef>
                <a:spcPts val="3200"/>
              </a:spcBef>
              <a:defRPr sz="7221"/>
            </a:lvl1pPr>
          </a:lstStyle>
          <a:p>
            <a:pPr/>
            <a:r>
              <a:t>flex-basis</a:t>
            </a:r>
          </a:p>
        </p:txBody>
      </p:sp>
      <p:sp>
        <p:nvSpPr>
          <p:cNvPr id="279" name="flex-basis属性定义了在分配多余空间之前，项目占据的主轴空间（main size）。浏览器根据这个属性，计算主轴是否有多余空间。它的默认值为auto，即项目的本来大小。…"/>
          <p:cNvSpPr txBox="1"/>
          <p:nvPr>
            <p:ph type="body" idx="1"/>
          </p:nvPr>
        </p:nvSpPr>
        <p:spPr>
          <a:prstGeom prst="rect">
            <a:avLst/>
          </a:prstGeom>
        </p:spPr>
        <p:txBody>
          <a:bodyPr/>
          <a:lstStyle/>
          <a:p>
            <a:pPr marL="0" indent="0">
              <a:buClrTx/>
              <a:buSzTx/>
              <a:buFontTx/>
              <a:buNone/>
            </a:pPr>
            <a:r>
              <a:t>flex-basis属性定义了在分配多余空间之前，项目占据的主轴空间（main size）。浏览器根据这个属性，计算主轴是否有多余空间。它的默认值为auto，即项目的本来大小。</a:t>
            </a:r>
          </a:p>
          <a:p>
            <a:pPr marL="0" indent="0" defTabSz="457200">
              <a:spcBef>
                <a:spcPts val="0"/>
              </a:spcBef>
              <a:buClrTx/>
              <a:buSzTx/>
              <a:buFontTx/>
              <a:buNone/>
              <a:defRPr sz="3940">
                <a:solidFill>
                  <a:srgbClr val="669900"/>
                </a:solidFill>
                <a:effectLst>
                  <a:outerShdw sx="100000" sy="100000" kx="0" ky="0" algn="b" rotWithShape="0" blurRad="0" dist="12700" dir="5400000">
                    <a:srgbClr val="000000"/>
                  </a:outerShdw>
                </a:effectLst>
                <a:latin typeface="Monaco"/>
                <a:ea typeface="Monaco"/>
                <a:cs typeface="Monaco"/>
                <a:sym typeface="Monaco"/>
              </a:defRPr>
            </a:pPr>
            <a:r>
              <a:t>.item </a:t>
            </a:r>
            <a:r>
              <a:rPr>
                <a:solidFill>
                  <a:srgbClr val="999999"/>
                </a:solidFill>
              </a:rPr>
              <a:t>{</a:t>
            </a:r>
            <a:endParaRPr>
              <a:solidFill>
                <a:srgbClr val="111111"/>
              </a:solidFill>
            </a:endParaRPr>
          </a:p>
          <a:p>
            <a:pPr marL="0" indent="0" defTabSz="457200">
              <a:spcBef>
                <a:spcPts val="0"/>
              </a:spcBef>
              <a:buClrTx/>
              <a:buSzTx/>
              <a:buFontTx/>
              <a:buNone/>
              <a:defRPr sz="3940">
                <a:solidFill>
                  <a:srgbClr val="708090"/>
                </a:solidFill>
                <a:effectLst>
                  <a:outerShdw sx="100000" sy="100000" kx="0" ky="0" algn="b" rotWithShape="0" blurRad="0" dist="12700" dir="5400000">
                    <a:srgbClr val="000000"/>
                  </a:outerShdw>
                </a:effectLst>
                <a:latin typeface="Monaco"/>
                <a:ea typeface="Monaco"/>
                <a:cs typeface="Monaco"/>
                <a:sym typeface="Monaco"/>
              </a:defRPr>
            </a:pPr>
            <a:r>
              <a:rPr>
                <a:solidFill>
                  <a:srgbClr val="111111"/>
                </a:solidFill>
              </a:rPr>
              <a:t>  </a:t>
            </a:r>
            <a:r>
              <a:rPr>
                <a:solidFill>
                  <a:srgbClr val="990055"/>
                </a:solidFill>
              </a:rPr>
              <a:t>flex-basis</a:t>
            </a:r>
            <a:r>
              <a:rPr>
                <a:solidFill>
                  <a:srgbClr val="999999"/>
                </a:solidFill>
              </a:rPr>
              <a:t>:</a:t>
            </a:r>
            <a:r>
              <a:rPr>
                <a:solidFill>
                  <a:srgbClr val="111111"/>
                </a:solidFill>
              </a:rPr>
              <a:t> </a:t>
            </a:r>
            <a:r>
              <a:rPr>
                <a:solidFill>
                  <a:srgbClr val="111111"/>
                </a:solidFill>
              </a:rPr>
              <a:t>&lt;</a:t>
            </a:r>
            <a:r>
              <a:rPr>
                <a:solidFill>
                  <a:srgbClr val="111111"/>
                </a:solidFill>
              </a:rPr>
              <a:t>length&gt; | auto</a:t>
            </a:r>
            <a:r>
              <a:rPr>
                <a:solidFill>
                  <a:srgbClr val="999999"/>
                </a:solidFill>
              </a:rPr>
              <a:t>;</a:t>
            </a:r>
            <a:r>
              <a:rPr>
                <a:solidFill>
                  <a:srgbClr val="111111"/>
                </a:solidFill>
              </a:rPr>
              <a:t> </a:t>
            </a:r>
            <a:r>
              <a:t>/* default auto */</a:t>
            </a:r>
            <a:endParaRPr>
              <a:solidFill>
                <a:srgbClr val="111111"/>
              </a:solidFill>
            </a:endParaRPr>
          </a:p>
          <a:p>
            <a:pPr marL="0" indent="0" defTabSz="457200">
              <a:spcBef>
                <a:spcPts val="0"/>
              </a:spcBef>
              <a:buClrTx/>
              <a:buSzTx/>
              <a:buFontTx/>
              <a:buNone/>
              <a:defRPr sz="3940">
                <a:solidFill>
                  <a:srgbClr val="999999"/>
                </a:solidFill>
                <a:effectLst>
                  <a:outerShdw sx="100000" sy="100000" kx="0" ky="0" algn="b" rotWithShape="0" blurRad="0" dist="12700" dir="5400000">
                    <a:srgbClr val="000000"/>
                  </a:outerShdw>
                </a:effectLst>
                <a:latin typeface="Monaco"/>
                <a:ea typeface="Monaco"/>
                <a:cs typeface="Monaco"/>
                <a:sym typeface="Monaco"/>
              </a:defRPr>
            </a:pPr>
            <a:r>
              <a:t>}</a:t>
            </a:r>
          </a:p>
          <a:p>
            <a:pPr marL="0" indent="0" defTabSz="457200">
              <a:spcBef>
                <a:spcPts val="0"/>
              </a:spcBef>
              <a:buClrTx/>
              <a:buSzTx/>
              <a:buFontTx/>
              <a:buNone/>
              <a:defRPr sz="3940">
                <a:solidFill>
                  <a:srgbClr val="999999"/>
                </a:solidFill>
                <a:effectLst>
                  <a:outerShdw sx="100000" sy="100000" kx="0" ky="0" algn="b" rotWithShape="0" blurRad="0" dist="12700" dir="5400000">
                    <a:srgbClr val="000000"/>
                  </a:outerShdw>
                </a:effectLst>
                <a:latin typeface="Monaco"/>
                <a:ea typeface="Monaco"/>
                <a:cs typeface="Monaco"/>
                <a:sym typeface="Monaco"/>
              </a:defRPr>
            </a:pPr>
            <a:endParaRPr>
              <a:solidFill>
                <a:srgbClr val="111111"/>
              </a:solidFill>
            </a:endParaRPr>
          </a:p>
          <a:p>
            <a:pPr marL="0" indent="0">
              <a:buClrTx/>
              <a:buSzTx/>
              <a:buFontTx/>
              <a:buNone/>
            </a:pPr>
            <a:r>
              <a:t>它可以设为跟width或height属性一样的值（比如350px），则项目将占据固定空间。</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1" name="TIC"/>
          <p:cNvSpPr txBox="1"/>
          <p:nvPr>
            <p:ph type="body" idx="13"/>
          </p:nvPr>
        </p:nvSpPr>
        <p:spPr>
          <a:prstGeom prst="rect">
            <a:avLst/>
          </a:prstGeom>
        </p:spPr>
        <p:txBody>
          <a:bodyPr/>
          <a:lstStyle/>
          <a:p>
            <a:pPr/>
            <a:r>
              <a:t>TIC</a:t>
            </a:r>
          </a:p>
        </p:txBody>
      </p:sp>
      <p:sp>
        <p:nvSpPr>
          <p:cNvPr id="282" name="flex"/>
          <p:cNvSpPr txBox="1"/>
          <p:nvPr>
            <p:ph type="title"/>
          </p:nvPr>
        </p:nvSpPr>
        <p:spPr>
          <a:prstGeom prst="rect">
            <a:avLst/>
          </a:prstGeom>
        </p:spPr>
        <p:txBody>
          <a:bodyPr/>
          <a:lstStyle>
            <a:lvl1pPr defTabSz="685165">
              <a:spcBef>
                <a:spcPts val="3200"/>
              </a:spcBef>
              <a:defRPr sz="7221"/>
            </a:lvl1pPr>
          </a:lstStyle>
          <a:p>
            <a:pPr/>
            <a:r>
              <a:t>flex</a:t>
            </a:r>
          </a:p>
        </p:txBody>
      </p:sp>
      <p:sp>
        <p:nvSpPr>
          <p:cNvPr id="283" name="flex属性是flex-grow, flex-shrink 和 flex-basis的简写，默认值为0 1 auto。后两个属性可选。…"/>
          <p:cNvSpPr txBox="1"/>
          <p:nvPr>
            <p:ph type="body" idx="1"/>
          </p:nvPr>
        </p:nvSpPr>
        <p:spPr>
          <a:prstGeom prst="rect">
            <a:avLst/>
          </a:prstGeom>
        </p:spPr>
        <p:txBody>
          <a:bodyPr/>
          <a:lstStyle/>
          <a:p>
            <a:pPr marL="0" indent="0">
              <a:buClrTx/>
              <a:buSzTx/>
              <a:buFontTx/>
              <a:buNone/>
            </a:pPr>
            <a:r>
              <a:t>flex属性是flex-grow, flex-shrink 和 flex-basis的简写，默认值为0 1 auto。后两个属性可选。</a:t>
            </a:r>
          </a:p>
          <a:p>
            <a:pPr marL="0" indent="0" defTabSz="457200">
              <a:spcBef>
                <a:spcPts val="0"/>
              </a:spcBef>
              <a:buClrTx/>
              <a:buSzTx/>
              <a:buFontTx/>
              <a:buNone/>
              <a:defRPr sz="3940">
                <a:solidFill>
                  <a:srgbClr val="669900"/>
                </a:solidFill>
                <a:effectLst>
                  <a:outerShdw sx="100000" sy="100000" kx="0" ky="0" algn="b" rotWithShape="0" blurRad="0" dist="12700" dir="5400000">
                    <a:srgbClr val="000000"/>
                  </a:outerShdw>
                </a:effectLst>
                <a:latin typeface="Monaco"/>
                <a:ea typeface="Monaco"/>
                <a:cs typeface="Monaco"/>
                <a:sym typeface="Monaco"/>
              </a:defRPr>
            </a:pPr>
            <a:r>
              <a:t>.item </a:t>
            </a:r>
            <a:r>
              <a:rPr>
                <a:solidFill>
                  <a:srgbClr val="999999"/>
                </a:solidFill>
              </a:rPr>
              <a:t>{</a:t>
            </a:r>
            <a:endParaRPr>
              <a:solidFill>
                <a:srgbClr val="111111"/>
              </a:solidFill>
            </a:endParaRPr>
          </a:p>
          <a:p>
            <a:pPr marL="0" indent="0" defTabSz="457200">
              <a:spcBef>
                <a:spcPts val="0"/>
              </a:spcBef>
              <a:buClrTx/>
              <a:buSzTx/>
              <a:buFontTx/>
              <a:buNone/>
              <a:defRPr sz="3940">
                <a:solidFill>
                  <a:srgbClr val="A67F59"/>
                </a:solidFill>
                <a:effectLst>
                  <a:outerShdw sx="100000" sy="100000" kx="0" ky="0" algn="b" rotWithShape="0" blurRad="0" dist="12700" dir="5400000">
                    <a:srgbClr val="000000"/>
                  </a:outerShdw>
                </a:effectLst>
                <a:latin typeface="Monaco"/>
                <a:ea typeface="Monaco"/>
                <a:cs typeface="Monaco"/>
                <a:sym typeface="Monaco"/>
              </a:defRPr>
            </a:pPr>
            <a:r>
              <a:rPr>
                <a:solidFill>
                  <a:srgbClr val="111111"/>
                </a:solidFill>
              </a:rPr>
              <a:t>  </a:t>
            </a:r>
            <a:r>
              <a:rPr>
                <a:solidFill>
                  <a:srgbClr val="990055"/>
                </a:solidFill>
              </a:rPr>
              <a:t>flex</a:t>
            </a:r>
            <a:r>
              <a:rPr>
                <a:solidFill>
                  <a:srgbClr val="999999"/>
                </a:solidFill>
              </a:rPr>
              <a:t>:</a:t>
            </a:r>
            <a:r>
              <a:rPr>
                <a:solidFill>
                  <a:srgbClr val="111111"/>
                </a:solidFill>
              </a:rPr>
              <a:t> none | [ </a:t>
            </a:r>
            <a:r>
              <a:rPr>
                <a:solidFill>
                  <a:srgbClr val="111111"/>
                </a:solidFill>
              </a:rPr>
              <a:t>&lt;</a:t>
            </a:r>
            <a:r>
              <a:t>'flex-grow'</a:t>
            </a:r>
            <a:r>
              <a:rPr>
                <a:solidFill>
                  <a:srgbClr val="111111"/>
                </a:solidFill>
              </a:rPr>
              <a:t>&gt; </a:t>
            </a:r>
            <a:r>
              <a:rPr>
                <a:solidFill>
                  <a:srgbClr val="111111"/>
                </a:solidFill>
              </a:rPr>
              <a:t>&lt;</a:t>
            </a:r>
            <a:r>
              <a:t>'flex-shrink'</a:t>
            </a:r>
            <a:r>
              <a:rPr>
                <a:solidFill>
                  <a:srgbClr val="111111"/>
                </a:solidFill>
              </a:rPr>
              <a:t>&gt;? || </a:t>
            </a:r>
            <a:r>
              <a:rPr>
                <a:solidFill>
                  <a:srgbClr val="111111"/>
                </a:solidFill>
              </a:rPr>
              <a:t>&lt;</a:t>
            </a:r>
            <a:r>
              <a:t>'flex-basis'</a:t>
            </a:r>
            <a:r>
              <a:rPr>
                <a:solidFill>
                  <a:srgbClr val="111111"/>
                </a:solidFill>
              </a:rPr>
              <a:t>&gt; ]</a:t>
            </a:r>
            <a:endParaRPr>
              <a:solidFill>
                <a:srgbClr val="111111"/>
              </a:solidFill>
            </a:endParaRPr>
          </a:p>
          <a:p>
            <a:pPr marL="0" indent="0" defTabSz="457200">
              <a:spcBef>
                <a:spcPts val="0"/>
              </a:spcBef>
              <a:buClrTx/>
              <a:buSzTx/>
              <a:buFontTx/>
              <a:buNone/>
              <a:defRPr sz="3940">
                <a:solidFill>
                  <a:srgbClr val="999999"/>
                </a:solidFill>
                <a:effectLst>
                  <a:outerShdw sx="100000" sy="100000" kx="0" ky="0" algn="b" rotWithShape="0" blurRad="0" dist="12700" dir="5400000">
                    <a:srgbClr val="000000"/>
                  </a:outerShdw>
                </a:effectLst>
                <a:latin typeface="Monaco"/>
                <a:ea typeface="Monaco"/>
                <a:cs typeface="Monaco"/>
                <a:sym typeface="Monaco"/>
              </a:defRPr>
            </a:pPr>
            <a:r>
              <a:t>}</a:t>
            </a:r>
            <a:endParaRPr>
              <a:solidFill>
                <a:srgbClr val="111111"/>
              </a:solidFill>
            </a:endParaRPr>
          </a:p>
          <a:p>
            <a:pPr marL="0" indent="0">
              <a:buClrTx/>
              <a:buSzTx/>
              <a:buFontTx/>
              <a:buNone/>
            </a:pPr>
            <a:r>
              <a:t>该属性有两个快捷值：auto (1 1 auto) 和 none (0 0 auto)。</a:t>
            </a:r>
          </a:p>
          <a:p>
            <a:pPr marL="0" indent="0">
              <a:buClrTx/>
              <a:buSzTx/>
              <a:buFontTx/>
              <a:buNone/>
            </a:pPr>
            <a:r>
              <a:t>建议优先使用这个属性，而不是单独写三个分离的属性，因为浏览器会推算相关值。</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5" name="TIC"/>
          <p:cNvSpPr txBox="1"/>
          <p:nvPr>
            <p:ph type="body" idx="13"/>
          </p:nvPr>
        </p:nvSpPr>
        <p:spPr>
          <a:prstGeom prst="rect">
            <a:avLst/>
          </a:prstGeom>
        </p:spPr>
        <p:txBody>
          <a:bodyPr/>
          <a:lstStyle/>
          <a:p>
            <a:pPr/>
            <a:r>
              <a:t>TIC</a:t>
            </a:r>
          </a:p>
        </p:txBody>
      </p:sp>
      <p:sp>
        <p:nvSpPr>
          <p:cNvPr id="286" name="align-self"/>
          <p:cNvSpPr txBox="1"/>
          <p:nvPr>
            <p:ph type="title"/>
          </p:nvPr>
        </p:nvSpPr>
        <p:spPr>
          <a:prstGeom prst="rect">
            <a:avLst/>
          </a:prstGeom>
        </p:spPr>
        <p:txBody>
          <a:bodyPr/>
          <a:lstStyle>
            <a:lvl1pPr defTabSz="685165">
              <a:spcBef>
                <a:spcPts val="3200"/>
              </a:spcBef>
              <a:defRPr sz="7221"/>
            </a:lvl1pPr>
          </a:lstStyle>
          <a:p>
            <a:pPr/>
            <a:r>
              <a:t>align-self</a:t>
            </a:r>
          </a:p>
        </p:txBody>
      </p:sp>
      <p:sp>
        <p:nvSpPr>
          <p:cNvPr id="287" name="align-self属性允许单个项目有与其他项目不一样的对齐方式，可覆盖align-items属性。默认值为auto，表示继承父元素的align-items属性，如果没有父元素，则等同于stretch。…"/>
          <p:cNvSpPr txBox="1"/>
          <p:nvPr>
            <p:ph type="body" idx="1"/>
          </p:nvPr>
        </p:nvSpPr>
        <p:spPr>
          <a:prstGeom prst="rect">
            <a:avLst/>
          </a:prstGeom>
        </p:spPr>
        <p:txBody>
          <a:bodyPr/>
          <a:lstStyle/>
          <a:p>
            <a:pPr marL="0" indent="0">
              <a:buClrTx/>
              <a:buSzTx/>
              <a:buFontTx/>
              <a:buNone/>
            </a:pPr>
            <a:r>
              <a:t>align-self属性允许单个项目有与其他项目不一样的对齐方式，可覆盖align-items属性。默认值为auto，表示继承父元素的align-items属性，如果没有父元素，则等同于stretch。</a:t>
            </a:r>
          </a:p>
          <a:p>
            <a:pPr marL="0" indent="0" defTabSz="457200">
              <a:spcBef>
                <a:spcPts val="0"/>
              </a:spcBef>
              <a:buClrTx/>
              <a:buSzTx/>
              <a:buFontTx/>
              <a:buNone/>
              <a:defRPr sz="3940">
                <a:solidFill>
                  <a:srgbClr val="669900"/>
                </a:solidFill>
                <a:effectLst>
                  <a:outerShdw sx="100000" sy="100000" kx="0" ky="0" algn="b" rotWithShape="0" blurRad="0" dist="12700" dir="5400000">
                    <a:srgbClr val="000000"/>
                  </a:outerShdw>
                </a:effectLst>
                <a:latin typeface="Monaco"/>
                <a:ea typeface="Monaco"/>
                <a:cs typeface="Monaco"/>
                <a:sym typeface="Monaco"/>
              </a:defRPr>
            </a:pPr>
            <a:r>
              <a:t>.item </a:t>
            </a:r>
            <a:r>
              <a:rPr>
                <a:solidFill>
                  <a:srgbClr val="999999"/>
                </a:solidFill>
              </a:rPr>
              <a:t>{</a:t>
            </a:r>
            <a:endParaRPr>
              <a:solidFill>
                <a:srgbClr val="111111"/>
              </a:solidFill>
            </a:endParaRPr>
          </a:p>
          <a:p>
            <a:pPr marL="0" indent="0" defTabSz="457200">
              <a:spcBef>
                <a:spcPts val="0"/>
              </a:spcBef>
              <a:buClrTx/>
              <a:buSzTx/>
              <a:buFontTx/>
              <a:buNone/>
              <a:defRPr sz="3940">
                <a:solidFill>
                  <a:srgbClr val="111111"/>
                </a:solidFill>
                <a:effectLst>
                  <a:outerShdw sx="100000" sy="100000" kx="0" ky="0" algn="b" rotWithShape="0" blurRad="0" dist="12700" dir="5400000">
                    <a:srgbClr val="000000"/>
                  </a:outerShdw>
                </a:effectLst>
                <a:latin typeface="Monaco"/>
                <a:ea typeface="Monaco"/>
                <a:cs typeface="Monaco"/>
                <a:sym typeface="Monaco"/>
              </a:defRPr>
            </a:pPr>
            <a:r>
              <a:t>  </a:t>
            </a:r>
            <a:r>
              <a:rPr>
                <a:solidFill>
                  <a:srgbClr val="990055"/>
                </a:solidFill>
              </a:rPr>
              <a:t>align-self</a:t>
            </a:r>
            <a:r>
              <a:rPr>
                <a:solidFill>
                  <a:srgbClr val="999999"/>
                </a:solidFill>
              </a:rPr>
              <a:t>:</a:t>
            </a:r>
            <a:r>
              <a:t> auto | flex-start | flex-end | center | baseline | stretch</a:t>
            </a:r>
            <a:r>
              <a:rPr>
                <a:solidFill>
                  <a:srgbClr val="999999"/>
                </a:solidFill>
              </a:rPr>
              <a:t>;</a:t>
            </a:r>
          </a:p>
          <a:p>
            <a:pPr marL="0" indent="0" defTabSz="457200">
              <a:spcBef>
                <a:spcPts val="0"/>
              </a:spcBef>
              <a:buClrTx/>
              <a:buSzTx/>
              <a:buFontTx/>
              <a:buNone/>
              <a:defRPr sz="3940">
                <a:solidFill>
                  <a:srgbClr val="999999"/>
                </a:solidFill>
                <a:effectLst>
                  <a:outerShdw sx="100000" sy="100000" kx="0" ky="0" algn="b" rotWithShape="0" blurRad="0" dist="12700" dir="5400000">
                    <a:srgbClr val="000000"/>
                  </a:outerShdw>
                </a:effectLst>
                <a:latin typeface="Monaco"/>
                <a:ea typeface="Monaco"/>
                <a:cs typeface="Monaco"/>
                <a:sym typeface="Monaco"/>
              </a:defRPr>
            </a:pPr>
            <a:r>
              <a:t>}</a:t>
            </a:r>
          </a:p>
          <a:p>
            <a:pPr marL="0" indent="0" defTabSz="457200">
              <a:spcBef>
                <a:spcPts val="0"/>
              </a:spcBef>
              <a:buClrTx/>
              <a:buSzTx/>
              <a:buFontTx/>
              <a:buNone/>
              <a:defRPr sz="3940">
                <a:solidFill>
                  <a:srgbClr val="999999"/>
                </a:solidFill>
                <a:effectLst>
                  <a:outerShdw sx="100000" sy="100000" kx="0" ky="0" algn="b" rotWithShape="0" blurRad="0" dist="12700" dir="5400000">
                    <a:srgbClr val="000000"/>
                  </a:outerShdw>
                </a:effectLst>
                <a:latin typeface="Monaco"/>
                <a:ea typeface="Monaco"/>
                <a:cs typeface="Monaco"/>
                <a:sym typeface="Monaco"/>
              </a:defRPr>
            </a:pPr>
          </a:p>
          <a:p>
            <a:pPr marL="0" indent="0">
              <a:buClrTx/>
              <a:buSzTx/>
              <a:buFontTx/>
              <a:buNone/>
            </a:pPr>
            <a:r>
              <a:t>该属性可能取6个值，除了auto，其他都与align-items属性完全一致。</a:t>
            </a:r>
          </a:p>
        </p:txBody>
      </p:sp>
      <p:pic>
        <p:nvPicPr>
          <p:cNvPr id="288" name="bg2015071016.png" descr="bg2015071016.png"/>
          <p:cNvPicPr>
            <a:picLocks noChangeAspect="1"/>
          </p:cNvPicPr>
          <p:nvPr/>
        </p:nvPicPr>
        <p:blipFill>
          <a:blip r:embed="rId2">
            <a:extLst/>
          </a:blip>
          <a:stretch>
            <a:fillRect/>
          </a:stretch>
        </p:blipFill>
        <p:spPr>
          <a:xfrm>
            <a:off x="5421674" y="3924299"/>
            <a:ext cx="13540652" cy="710747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8"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TIC"/>
          <p:cNvSpPr txBox="1"/>
          <p:nvPr>
            <p:ph type="body" idx="13"/>
          </p:nvPr>
        </p:nvSpPr>
        <p:spPr>
          <a:prstGeom prst="rect">
            <a:avLst/>
          </a:prstGeom>
        </p:spPr>
        <p:txBody>
          <a:bodyPr/>
          <a:lstStyle/>
          <a:p>
            <a:pPr/>
            <a:r>
              <a:t>TIC</a:t>
            </a:r>
          </a:p>
        </p:txBody>
      </p:sp>
      <p:sp>
        <p:nvSpPr>
          <p:cNvPr id="291" name="基于grid的布局"/>
          <p:cNvSpPr txBox="1"/>
          <p:nvPr>
            <p:ph type="title"/>
          </p:nvPr>
        </p:nvSpPr>
        <p:spPr>
          <a:prstGeom prst="rect">
            <a:avLst/>
          </a:prstGeom>
        </p:spPr>
        <p:txBody>
          <a:bodyPr/>
          <a:lstStyle>
            <a:lvl1pPr defTabSz="487044">
              <a:spcBef>
                <a:spcPts val="2300"/>
              </a:spcBef>
              <a:defRPr sz="5133"/>
            </a:lvl1pPr>
          </a:lstStyle>
          <a:p>
            <a:pPr/>
            <a:r>
              <a:t>基于grid的布局</a:t>
            </a:r>
          </a:p>
        </p:txBody>
      </p:sp>
      <p:sp>
        <p:nvSpPr>
          <p:cNvPr id="292" name="CSS网格布局（又称“网格”），是一种二维网格布局系统。CSS在处理网页布局方面一直做的不是很好。…"/>
          <p:cNvSpPr txBox="1"/>
          <p:nvPr>
            <p:ph type="body" idx="1"/>
          </p:nvPr>
        </p:nvSpPr>
        <p:spPr>
          <a:prstGeom prst="rect">
            <a:avLst/>
          </a:prstGeom>
        </p:spPr>
        <p:txBody>
          <a:bodyPr/>
          <a:lstStyle/>
          <a:p>
            <a:pPr/>
            <a:r>
              <a:t>CSS网格布局（又称“网格”），是一种二维网格布局系统。CSS在处理网页布局方面一直做的不是很好。</a:t>
            </a:r>
          </a:p>
          <a:p>
            <a:pPr/>
            <a:r>
              <a:t>一开始我们用的是table（表格）布局，然后用float(浮动)，position（定位）和inline-block（行内块）布局，但是这些方法遗漏了很多功能，例如垂直居中。</a:t>
            </a:r>
          </a:p>
          <a:p>
            <a:pPr/>
            <a:r>
              <a:t>后来出了flexbox(盒子布局)，解决了很多布局问题，但是它仅仅是一维布局，而不是复杂的二维布局，实际上它们（flexbox与grid）能很好的配合使用。Grid布局是第一个专门为解决布局问题而创建的CSS模块,2012年11月06日成立草案.</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4" name="TIC"/>
          <p:cNvSpPr txBox="1"/>
          <p:nvPr>
            <p:ph type="body" idx="13"/>
          </p:nvPr>
        </p:nvSpPr>
        <p:spPr>
          <a:prstGeom prst="rect">
            <a:avLst/>
          </a:prstGeom>
        </p:spPr>
        <p:txBody>
          <a:bodyPr/>
          <a:lstStyle/>
          <a:p>
            <a:pPr/>
            <a:r>
              <a:t>TIC</a:t>
            </a:r>
          </a:p>
        </p:txBody>
      </p:sp>
      <p:sp>
        <p:nvSpPr>
          <p:cNvPr id="295" name="重要术语"/>
          <p:cNvSpPr txBox="1"/>
          <p:nvPr>
            <p:ph type="title"/>
          </p:nvPr>
        </p:nvSpPr>
        <p:spPr>
          <a:prstGeom prst="rect">
            <a:avLst/>
          </a:prstGeom>
        </p:spPr>
        <p:txBody>
          <a:bodyPr/>
          <a:lstStyle>
            <a:lvl1pPr defTabSz="487044">
              <a:spcBef>
                <a:spcPts val="2300"/>
              </a:spcBef>
              <a:defRPr sz="5133"/>
            </a:lvl1pPr>
          </a:lstStyle>
          <a:p>
            <a:pPr/>
            <a:r>
              <a:t>重要术语</a:t>
            </a:r>
          </a:p>
        </p:txBody>
      </p:sp>
      <p:sp>
        <p:nvSpPr>
          <p:cNvPr id="296" name="网格容器（Grid Container）:元素应用display:grid，它是其所有网格项的父元素。…"/>
          <p:cNvSpPr txBox="1"/>
          <p:nvPr>
            <p:ph type="body" idx="1"/>
          </p:nvPr>
        </p:nvSpPr>
        <p:spPr>
          <a:xfrm>
            <a:off x="762000" y="3886200"/>
            <a:ext cx="22860000" cy="8585200"/>
          </a:xfrm>
          <a:prstGeom prst="rect">
            <a:avLst/>
          </a:prstGeom>
        </p:spPr>
        <p:txBody>
          <a:bodyPr/>
          <a:lstStyle/>
          <a:p>
            <a:pPr/>
            <a:r>
              <a:t>网格容器（Grid Container）:元素应用display:grid，它是其所有网格项的父元素。</a:t>
            </a:r>
          </a:p>
          <a:p>
            <a:pPr/>
            <a:r>
              <a:t>网格项（Grid Item）:网格容器的子元素.</a:t>
            </a:r>
          </a:p>
          <a:p>
            <a:pPr/>
            <a:r>
              <a:t>网格线（Grid Line）:组成网格线的分界线。它们可以是列网格线（column grid lines），也可以是行网格线（row grid lines）并且居于行或列的任意一侧，下面黄色线就是列网格线。</a:t>
            </a:r>
          </a:p>
          <a:p>
            <a:pPr/>
          </a:p>
        </p:txBody>
      </p:sp>
      <p:pic>
        <p:nvPicPr>
          <p:cNvPr id="297" name="3600755-294354d5cb39077a.png" descr="3600755-294354d5cb39077a.png"/>
          <p:cNvPicPr>
            <a:picLocks noChangeAspect="1"/>
          </p:cNvPicPr>
          <p:nvPr/>
        </p:nvPicPr>
        <p:blipFill>
          <a:blip r:embed="rId2">
            <a:extLst/>
          </a:blip>
          <a:stretch>
            <a:fillRect/>
          </a:stretch>
        </p:blipFill>
        <p:spPr>
          <a:xfrm>
            <a:off x="7178188" y="4696818"/>
            <a:ext cx="10027624" cy="573381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97"/>
                                        </p:tgtEl>
                                        <p:attrNameLst>
                                          <p:attrName>style.visibility</p:attrName>
                                        </p:attrNameLst>
                                      </p:cBhvr>
                                      <p:to>
                                        <p:strVal val="visible"/>
                                      </p:to>
                                    </p:set>
                                    <p:animEffect filter="box(out)" transition="in">
                                      <p:cBhvr>
                                        <p:cTn id="7"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7"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TIC"/>
          <p:cNvSpPr txBox="1"/>
          <p:nvPr>
            <p:ph type="body" idx="13"/>
          </p:nvPr>
        </p:nvSpPr>
        <p:spPr>
          <a:prstGeom prst="rect">
            <a:avLst/>
          </a:prstGeom>
        </p:spPr>
        <p:txBody>
          <a:bodyPr/>
          <a:lstStyle/>
          <a:p>
            <a:pPr/>
            <a:r>
              <a:t>TIC</a:t>
            </a:r>
          </a:p>
        </p:txBody>
      </p:sp>
      <p:sp>
        <p:nvSpPr>
          <p:cNvPr id="300" name="重要术语"/>
          <p:cNvSpPr txBox="1"/>
          <p:nvPr>
            <p:ph type="title"/>
          </p:nvPr>
        </p:nvSpPr>
        <p:spPr>
          <a:prstGeom prst="rect">
            <a:avLst/>
          </a:prstGeom>
        </p:spPr>
        <p:txBody>
          <a:bodyPr/>
          <a:lstStyle>
            <a:lvl1pPr defTabSz="487044">
              <a:spcBef>
                <a:spcPts val="2300"/>
              </a:spcBef>
              <a:defRPr sz="5133"/>
            </a:lvl1pPr>
          </a:lstStyle>
          <a:p>
            <a:pPr/>
            <a:r>
              <a:t>重要术语</a:t>
            </a:r>
          </a:p>
        </p:txBody>
      </p:sp>
      <p:sp>
        <p:nvSpPr>
          <p:cNvPr id="301" name="网格轨道（Grid Track）:两个相邻的网格线之间为网格轨道。你可以认为它们是网格的列或行，下面在第二个和第三个网格线之间的黄色部分为网格轨道。"/>
          <p:cNvSpPr txBox="1"/>
          <p:nvPr>
            <p:ph type="body" sz="quarter" idx="1"/>
          </p:nvPr>
        </p:nvSpPr>
        <p:spPr>
          <a:xfrm>
            <a:off x="762000" y="3886200"/>
            <a:ext cx="22860000" cy="2528078"/>
          </a:xfrm>
          <a:prstGeom prst="rect">
            <a:avLst/>
          </a:prstGeom>
        </p:spPr>
        <p:txBody>
          <a:bodyPr/>
          <a:lstStyle>
            <a:lvl1pPr marL="628650" indent="-628650" defTabSz="817244">
              <a:spcBef>
                <a:spcPts val="3800"/>
              </a:spcBef>
              <a:defRPr sz="4752"/>
            </a:lvl1pPr>
          </a:lstStyle>
          <a:p>
            <a:pPr/>
            <a:r>
              <a:t>网格轨道（Grid Track）:两个相邻的网格线之间为网格轨道。你可以认为它们是网格的列或行，下面在第二个和第三个网格线之间的黄色部分为网格轨道。</a:t>
            </a:r>
          </a:p>
        </p:txBody>
      </p:sp>
      <p:pic>
        <p:nvPicPr>
          <p:cNvPr id="302" name="3600755-6fd45c7949a3f29b.png" descr="3600755-6fd45c7949a3f29b.png"/>
          <p:cNvPicPr>
            <a:picLocks noChangeAspect="1"/>
          </p:cNvPicPr>
          <p:nvPr/>
        </p:nvPicPr>
        <p:blipFill>
          <a:blip r:embed="rId2">
            <a:extLst/>
          </a:blip>
          <a:stretch>
            <a:fillRect/>
          </a:stretch>
        </p:blipFill>
        <p:spPr>
          <a:xfrm>
            <a:off x="5269807" y="3924299"/>
            <a:ext cx="11939386" cy="6826961"/>
          </a:xfrm>
          <a:prstGeom prst="rect">
            <a:avLst/>
          </a:prstGeom>
          <a:ln w="12700">
            <a:miter lim="400000"/>
          </a:ln>
        </p:spPr>
      </p:pic>
      <p:sp>
        <p:nvSpPr>
          <p:cNvPr id="303" name="网格单元（Grid Cell）:两个相邻的列网格线和两个相邻的行网格线组成的是网格单元，它是最小的网格单元。下面行网格线1（row grid lines 1）、行网格线2（row grid lines 2）和列网格线2（column grid lines 2）、列网格线3（column grid lines 3）组成的黄色区域为网格单元."/>
          <p:cNvSpPr txBox="1"/>
          <p:nvPr/>
        </p:nvSpPr>
        <p:spPr>
          <a:xfrm>
            <a:off x="762001" y="5792507"/>
            <a:ext cx="22859999" cy="356859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635000" indent="-635000">
              <a:spcBef>
                <a:spcPts val="3900"/>
              </a:spcBef>
              <a:buClr>
                <a:schemeClr val="accent1"/>
              </a:buClr>
              <a:buSzPct val="104999"/>
              <a:buFont typeface="Avenir Next"/>
              <a:buChar char="▸"/>
              <a:defRPr sz="4800"/>
            </a:lvl1pPr>
          </a:lstStyle>
          <a:p>
            <a:pPr/>
            <a:r>
              <a:t>网格单元（Grid Cell）:两个相邻的列网格线和两个相邻的行网格线组成的是网格单元，它是最小的网格单元。下面行网格线1（row grid lines 1）、行网格线2（row grid lines 2）和列网格线2（column grid lines 2）、列网格线3（column grid lines 3）组成的黄色区域为网格单元.</a:t>
            </a:r>
          </a:p>
        </p:txBody>
      </p:sp>
      <p:sp>
        <p:nvSpPr>
          <p:cNvPr id="304" name="网格区（Grid Area）:网格区是由任意数量网格单元组成，下面行网格线1（row grid lines 1）、行网格线3（row grid lines 3）和列网格线1（column grid lines 1）、列网格线3（column grid lines3）组成的黄色区域为网格区。"/>
          <p:cNvSpPr txBox="1"/>
          <p:nvPr/>
        </p:nvSpPr>
        <p:spPr>
          <a:xfrm>
            <a:off x="762000" y="9571078"/>
            <a:ext cx="22860000" cy="270184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635000" indent="-635000">
              <a:spcBef>
                <a:spcPts val="3900"/>
              </a:spcBef>
              <a:buClr>
                <a:schemeClr val="accent1"/>
              </a:buClr>
              <a:buSzPct val="104999"/>
              <a:buFont typeface="Avenir Next"/>
              <a:buChar char="▸"/>
              <a:defRPr sz="4800"/>
            </a:lvl1pPr>
          </a:lstStyle>
          <a:p>
            <a:pPr/>
            <a:r>
              <a:t>网格区（Grid Area）:网格区是由任意数量网格单元组成，下面行网格线1（row grid lines 1）、行网格线3（row grid lines 3）和列网格线1（column grid lines 1）、列网格线3（column grid lines3）组成的黄色区域为网格区。</a:t>
            </a:r>
          </a:p>
        </p:txBody>
      </p:sp>
      <p:pic>
        <p:nvPicPr>
          <p:cNvPr id="305" name="3600755-5feacaa8175909c7.png" descr="3600755-5feacaa8175909c7.png"/>
          <p:cNvPicPr>
            <a:picLocks noChangeAspect="1"/>
          </p:cNvPicPr>
          <p:nvPr/>
        </p:nvPicPr>
        <p:blipFill>
          <a:blip r:embed="rId3">
            <a:extLst/>
          </a:blip>
          <a:stretch>
            <a:fillRect/>
          </a:stretch>
        </p:blipFill>
        <p:spPr>
          <a:xfrm>
            <a:off x="5269806" y="4064000"/>
            <a:ext cx="11939388" cy="6826961"/>
          </a:xfrm>
          <a:prstGeom prst="rect">
            <a:avLst/>
          </a:prstGeom>
          <a:ln w="12700">
            <a:miter lim="400000"/>
          </a:ln>
        </p:spPr>
      </p:pic>
      <p:pic>
        <p:nvPicPr>
          <p:cNvPr id="306" name="3600755-2a62922e76f77c3c.png" descr="3600755-2a62922e76f77c3c.png"/>
          <p:cNvPicPr>
            <a:picLocks noChangeAspect="1"/>
          </p:cNvPicPr>
          <p:nvPr/>
        </p:nvPicPr>
        <p:blipFill>
          <a:blip r:embed="rId4">
            <a:extLst/>
          </a:blip>
          <a:stretch>
            <a:fillRect/>
          </a:stretch>
        </p:blipFill>
        <p:spPr>
          <a:xfrm>
            <a:off x="5627006" y="4128546"/>
            <a:ext cx="11224988" cy="641846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3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xit" nodeType="clickEffect" presetSubtype="0" presetID="1" grpId="3" fill="hold">
                                  <p:stCondLst>
                                    <p:cond delay="0"/>
                                  </p:stCondLst>
                                  <p:iterate type="el" backwards="0">
                                    <p:tmAbs val="0"/>
                                  </p:iterate>
                                  <p:childTnLst>
                                    <p:set>
                                      <p:cBhvr>
                                        <p:cTn id="14" fill="hold">
                                          <p:stCondLst>
                                            <p:cond delay="0"/>
                                          </p:stCondLst>
                                        </p:cTn>
                                        <p:tgtEl>
                                          <p:spTgt spid="30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lt" backwards="0">
                                    <p:tmAbs val="100"/>
                                  </p:iterate>
                                  <p:childTnLst>
                                    <p:set>
                                      <p:cBhvr>
                                        <p:cTn id="18" fill="hold"/>
                                        <p:tgtEl>
                                          <p:spTgt spid="3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1" presetID="2" grpId="5" fill="hold">
                                  <p:stCondLst>
                                    <p:cond delay="0"/>
                                  </p:stCondLst>
                                  <p:iterate type="el" backwards="0">
                                    <p:tmAbs val="0"/>
                                  </p:iterate>
                                  <p:childTnLst>
                                    <p:set>
                                      <p:cBhvr>
                                        <p:cTn id="22" fill="hold"/>
                                        <p:tgtEl>
                                          <p:spTgt spid="305"/>
                                        </p:tgtEl>
                                        <p:attrNameLst>
                                          <p:attrName>style.visibility</p:attrName>
                                        </p:attrNameLst>
                                      </p:cBhvr>
                                      <p:to>
                                        <p:strVal val="visible"/>
                                      </p:to>
                                    </p:set>
                                    <p:anim calcmode="lin" valueType="num">
                                      <p:cBhvr>
                                        <p:cTn id="23" dur="1000" fill="hold"/>
                                        <p:tgtEl>
                                          <p:spTgt spid="305"/>
                                        </p:tgtEl>
                                        <p:attrNameLst>
                                          <p:attrName>ppt_x</p:attrName>
                                        </p:attrNameLst>
                                      </p:cBhvr>
                                      <p:tavLst>
                                        <p:tav tm="0">
                                          <p:val>
                                            <p:strVal val="#ppt_x"/>
                                          </p:val>
                                        </p:tav>
                                        <p:tav tm="100000">
                                          <p:val>
                                            <p:strVal val="#ppt_x"/>
                                          </p:val>
                                        </p:tav>
                                      </p:tavLst>
                                    </p:anim>
                                    <p:anim calcmode="lin" valueType="num">
                                      <p:cBhvr>
                                        <p:cTn id="24" dur="1000" fill="hold"/>
                                        <p:tgtEl>
                                          <p:spTgt spid="305"/>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xit" nodeType="clickEffect" presetSubtype="0" presetID="1" grpId="6" fill="hold">
                                  <p:stCondLst>
                                    <p:cond delay="0"/>
                                  </p:stCondLst>
                                  <p:iterate type="el" backwards="0">
                                    <p:tmAbs val="0"/>
                                  </p:iterate>
                                  <p:childTnLst>
                                    <p:set>
                                      <p:cBhvr>
                                        <p:cTn id="28" fill="hold">
                                          <p:stCondLst>
                                            <p:cond delay="0"/>
                                          </p:stCondLst>
                                        </p:cTn>
                                        <p:tgtEl>
                                          <p:spTgt spid="30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7" fill="hold">
                                  <p:stCondLst>
                                    <p:cond delay="0"/>
                                  </p:stCondLst>
                                  <p:iterate type="lt" backwards="0">
                                    <p:tmAbs val="100"/>
                                  </p:iterate>
                                  <p:childTnLst>
                                    <p:set>
                                      <p:cBhvr>
                                        <p:cTn id="32" fill="hold"/>
                                        <p:tgtEl>
                                          <p:spTgt spid="30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6" presetID="4" grpId="8" fill="hold">
                                  <p:stCondLst>
                                    <p:cond delay="0"/>
                                  </p:stCondLst>
                                  <p:iterate type="el" backwards="0">
                                    <p:tmAbs val="0"/>
                                  </p:iterate>
                                  <p:childTnLst>
                                    <p:set>
                                      <p:cBhvr>
                                        <p:cTn id="36" fill="hold"/>
                                        <p:tgtEl>
                                          <p:spTgt spid="306"/>
                                        </p:tgtEl>
                                        <p:attrNameLst>
                                          <p:attrName>style.visibility</p:attrName>
                                        </p:attrNameLst>
                                      </p:cBhvr>
                                      <p:to>
                                        <p:strVal val="visible"/>
                                      </p:to>
                                    </p:set>
                                    <p:animEffect filter="box(in)" transition="in">
                                      <p:cBhvr>
                                        <p:cTn id="37"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3" grpId="4"/>
      <p:bldP build="whole" bldLvl="1" animBg="1" rev="0" advAuto="0" spid="305" grpId="5"/>
      <p:bldP build="whole" bldLvl="1" animBg="1" rev="0" advAuto="0" spid="305" grpId="6"/>
      <p:bldP build="whole" bldLvl="1" animBg="1" rev="0" advAuto="0" spid="301" grpId="1"/>
      <p:bldP build="whole" bldLvl="1" animBg="1" rev="0" advAuto="0" spid="302" grpId="2"/>
      <p:bldP build="whole" bldLvl="1" animBg="1" rev="0" advAuto="0" spid="302" grpId="3"/>
      <p:bldP build="whole" bldLvl="1" animBg="1" rev="0" advAuto="0" spid="304" grpId="7"/>
      <p:bldP build="whole" bldLvl="1" animBg="1" rev="0" advAuto="0" spid="306" grpId="8"/>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TIC"/>
          <p:cNvSpPr txBox="1"/>
          <p:nvPr>
            <p:ph type="body" idx="13"/>
          </p:nvPr>
        </p:nvSpPr>
        <p:spPr>
          <a:prstGeom prst="rect">
            <a:avLst/>
          </a:prstGeom>
        </p:spPr>
        <p:txBody>
          <a:bodyPr/>
          <a:lstStyle/>
          <a:p>
            <a:pPr/>
            <a:r>
              <a:t>TIC</a:t>
            </a:r>
          </a:p>
        </p:txBody>
      </p:sp>
      <p:sp>
        <p:nvSpPr>
          <p:cNvPr id="174" name="块级元素的特点"/>
          <p:cNvSpPr txBox="1"/>
          <p:nvPr>
            <p:ph type="title"/>
          </p:nvPr>
        </p:nvSpPr>
        <p:spPr>
          <a:prstGeom prst="rect">
            <a:avLst/>
          </a:prstGeom>
        </p:spPr>
        <p:txBody>
          <a:bodyPr/>
          <a:lstStyle>
            <a:lvl1pPr defTabSz="487044">
              <a:spcBef>
                <a:spcPts val="2300"/>
              </a:spcBef>
              <a:defRPr sz="5133"/>
            </a:lvl1pPr>
          </a:lstStyle>
          <a:p>
            <a:pPr/>
            <a:r>
              <a:t>块级元素的特点</a:t>
            </a:r>
          </a:p>
        </p:txBody>
      </p:sp>
      <p:sp>
        <p:nvSpPr>
          <p:cNvPr id="175" name="总是在新行上开始，占据一整行；…"/>
          <p:cNvSpPr txBox="1"/>
          <p:nvPr>
            <p:ph type="body" idx="1"/>
          </p:nvPr>
        </p:nvSpPr>
        <p:spPr>
          <a:prstGeom prst="rect">
            <a:avLst/>
          </a:prstGeom>
        </p:spPr>
        <p:txBody>
          <a:bodyPr/>
          <a:lstStyle/>
          <a:p>
            <a:pPr/>
            <a:r>
              <a:t>总是在新行上开始，占据一整行；</a:t>
            </a:r>
          </a:p>
          <a:p>
            <a:pPr/>
            <a:r>
              <a:t>高度，行高以及外边距和内边距都可控制；</a:t>
            </a:r>
          </a:p>
          <a:p>
            <a:pPr/>
            <a:r>
              <a:t>宽度始终是与浏览器宽度一样，与内容无关；</a:t>
            </a:r>
          </a:p>
          <a:p>
            <a:pPr/>
            <a:r>
              <a:t>它可以容纳内联元素和其他块元素。</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8" name="TIC"/>
          <p:cNvSpPr txBox="1"/>
          <p:nvPr>
            <p:ph type="body" idx="13"/>
          </p:nvPr>
        </p:nvSpPr>
        <p:spPr>
          <a:prstGeom prst="rect">
            <a:avLst/>
          </a:prstGeom>
        </p:spPr>
        <p:txBody>
          <a:bodyPr/>
          <a:lstStyle/>
          <a:p>
            <a:pPr/>
            <a:r>
              <a:t>TIC</a:t>
            </a:r>
          </a:p>
        </p:txBody>
      </p:sp>
      <p:sp>
        <p:nvSpPr>
          <p:cNvPr id="309" name="设置在网格容器上的属性"/>
          <p:cNvSpPr txBox="1"/>
          <p:nvPr>
            <p:ph type="title"/>
          </p:nvPr>
        </p:nvSpPr>
        <p:spPr>
          <a:xfrm>
            <a:off x="762000" y="2159000"/>
            <a:ext cx="7674137" cy="1016000"/>
          </a:xfrm>
          <a:prstGeom prst="rect">
            <a:avLst/>
          </a:prstGeom>
        </p:spPr>
        <p:txBody>
          <a:bodyPr/>
          <a:lstStyle>
            <a:lvl1pPr defTabSz="487044">
              <a:spcBef>
                <a:spcPts val="2300"/>
              </a:spcBef>
              <a:defRPr sz="5133"/>
            </a:lvl1pPr>
          </a:lstStyle>
          <a:p>
            <a:pPr/>
            <a:r>
              <a:t>设置在网格容器上的属性</a:t>
            </a:r>
          </a:p>
        </p:txBody>
      </p:sp>
      <p:sp>
        <p:nvSpPr>
          <p:cNvPr id="310" name="display…"/>
          <p:cNvSpPr txBox="1"/>
          <p:nvPr>
            <p:ph type="body" sz="half" idx="1"/>
          </p:nvPr>
        </p:nvSpPr>
        <p:spPr>
          <a:xfrm>
            <a:off x="762000" y="3860800"/>
            <a:ext cx="9005877" cy="8585200"/>
          </a:xfrm>
          <a:prstGeom prst="rect">
            <a:avLst/>
          </a:prstGeom>
        </p:spPr>
        <p:txBody>
          <a:bodyPr/>
          <a:lstStyle/>
          <a:p>
            <a:pPr marL="609600" indent="-609600" defTabSz="792479">
              <a:spcBef>
                <a:spcPts val="3700"/>
              </a:spcBef>
              <a:defRPr sz="4608"/>
            </a:pPr>
            <a:r>
              <a:t>display</a:t>
            </a:r>
          </a:p>
          <a:p>
            <a:pPr marL="609600" indent="-609600" defTabSz="792479">
              <a:spcBef>
                <a:spcPts val="3700"/>
              </a:spcBef>
              <a:defRPr sz="4608"/>
            </a:pPr>
            <a:r>
              <a:t>grid-template-columns</a:t>
            </a:r>
          </a:p>
          <a:p>
            <a:pPr marL="609600" indent="-609600" defTabSz="792479">
              <a:spcBef>
                <a:spcPts val="3700"/>
              </a:spcBef>
              <a:defRPr sz="4608"/>
            </a:pPr>
            <a:r>
              <a:t>grid-template-rows</a:t>
            </a:r>
          </a:p>
          <a:p>
            <a:pPr marL="609600" indent="-609600" defTabSz="792479">
              <a:spcBef>
                <a:spcPts val="3700"/>
              </a:spcBef>
              <a:defRPr sz="4608"/>
            </a:pPr>
            <a:r>
              <a:t>grid-template-areas</a:t>
            </a:r>
          </a:p>
          <a:p>
            <a:pPr marL="609600" indent="-609600" defTabSz="792479">
              <a:spcBef>
                <a:spcPts val="3700"/>
              </a:spcBef>
              <a:defRPr sz="4608"/>
            </a:pPr>
            <a:r>
              <a:t>grid-column-gap</a:t>
            </a:r>
          </a:p>
          <a:p>
            <a:pPr marL="609600" indent="-609600" defTabSz="792479">
              <a:spcBef>
                <a:spcPts val="3700"/>
              </a:spcBef>
              <a:defRPr sz="4608"/>
            </a:pPr>
            <a:r>
              <a:t>grid-row-gap</a:t>
            </a:r>
          </a:p>
          <a:p>
            <a:pPr marL="609600" indent="-609600" defTabSz="792479">
              <a:spcBef>
                <a:spcPts val="3700"/>
              </a:spcBef>
              <a:defRPr sz="4608"/>
            </a:pPr>
            <a:r>
              <a:t>grid-gap</a:t>
            </a:r>
          </a:p>
        </p:txBody>
      </p:sp>
      <p:sp>
        <p:nvSpPr>
          <p:cNvPr id="311" name="align-items…"/>
          <p:cNvSpPr txBox="1"/>
          <p:nvPr/>
        </p:nvSpPr>
        <p:spPr>
          <a:xfrm>
            <a:off x="11226996" y="3683000"/>
            <a:ext cx="6052821" cy="894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635000" indent="-635000">
              <a:spcBef>
                <a:spcPts val="3900"/>
              </a:spcBef>
              <a:buClr>
                <a:schemeClr val="accent1"/>
              </a:buClr>
              <a:buSzPct val="104999"/>
              <a:buFont typeface="Avenir Next"/>
              <a:buChar char="▸"/>
              <a:defRPr sz="4800"/>
            </a:pPr>
            <a:r>
              <a:t>align-items</a:t>
            </a:r>
          </a:p>
          <a:p>
            <a:pPr marL="635000" indent="-635000">
              <a:spcBef>
                <a:spcPts val="3900"/>
              </a:spcBef>
              <a:buClr>
                <a:schemeClr val="accent1"/>
              </a:buClr>
              <a:buSzPct val="104999"/>
              <a:buFont typeface="Avenir Next"/>
              <a:buChar char="▸"/>
              <a:defRPr sz="4800"/>
            </a:pPr>
            <a:r>
              <a:t>justify-content</a:t>
            </a:r>
          </a:p>
          <a:p>
            <a:pPr marL="635000" indent="-635000">
              <a:spcBef>
                <a:spcPts val="3900"/>
              </a:spcBef>
              <a:buClr>
                <a:schemeClr val="accent1"/>
              </a:buClr>
              <a:buSzPct val="104999"/>
              <a:buFont typeface="Avenir Next"/>
              <a:buChar char="▸"/>
              <a:defRPr sz="4800"/>
            </a:pPr>
            <a:r>
              <a:t>align-content</a:t>
            </a:r>
          </a:p>
          <a:p>
            <a:pPr marL="635000" indent="-635000">
              <a:spcBef>
                <a:spcPts val="3900"/>
              </a:spcBef>
              <a:buClr>
                <a:schemeClr val="accent1"/>
              </a:buClr>
              <a:buSzPct val="104999"/>
              <a:buFont typeface="Avenir Next"/>
              <a:buChar char="▸"/>
              <a:defRPr sz="4800"/>
            </a:pPr>
            <a:r>
              <a:t>grid-auto-columns</a:t>
            </a:r>
          </a:p>
          <a:p>
            <a:pPr marL="635000" indent="-635000">
              <a:spcBef>
                <a:spcPts val="3900"/>
              </a:spcBef>
              <a:buClr>
                <a:schemeClr val="accent1"/>
              </a:buClr>
              <a:buSzPct val="104999"/>
              <a:buFont typeface="Avenir Next"/>
              <a:buChar char="▸"/>
              <a:defRPr sz="4800"/>
            </a:pPr>
            <a:r>
              <a:t>grid-auto-rows</a:t>
            </a:r>
          </a:p>
          <a:p>
            <a:pPr marL="635000" indent="-635000">
              <a:spcBef>
                <a:spcPts val="3900"/>
              </a:spcBef>
              <a:buClr>
                <a:schemeClr val="accent1"/>
              </a:buClr>
              <a:buSzPct val="104999"/>
              <a:buFont typeface="Avenir Next"/>
              <a:buChar char="▸"/>
              <a:defRPr sz="4800"/>
            </a:pPr>
            <a:r>
              <a:t>grid-auto-flow</a:t>
            </a:r>
          </a:p>
          <a:p>
            <a:pPr marL="635000" indent="-635000">
              <a:spcBef>
                <a:spcPts val="3900"/>
              </a:spcBef>
              <a:buClr>
                <a:schemeClr val="accent1"/>
              </a:buClr>
              <a:buSzPct val="104999"/>
              <a:buFont typeface="Avenir Next"/>
              <a:buChar char="▸"/>
              <a:defRPr sz="4800"/>
            </a:pPr>
            <a:r>
              <a:t>grid</a:t>
            </a:r>
          </a:p>
        </p:txBody>
      </p:sp>
      <p:sp>
        <p:nvSpPr>
          <p:cNvPr id="312" name="justify-items"/>
          <p:cNvSpPr txBox="1"/>
          <p:nvPr/>
        </p:nvSpPr>
        <p:spPr>
          <a:xfrm>
            <a:off x="18738936" y="6388099"/>
            <a:ext cx="4102101"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635000" indent="-635000">
              <a:spcBef>
                <a:spcPts val="3900"/>
              </a:spcBef>
              <a:buClr>
                <a:schemeClr val="accent1"/>
              </a:buClr>
              <a:buSzPct val="104999"/>
              <a:buFont typeface="Avenir Next"/>
              <a:buChar char="▸"/>
              <a:defRPr sz="4800"/>
            </a:lvl1pPr>
          </a:lstStyle>
          <a:p>
            <a:pPr/>
            <a:r>
              <a:t>justify-items</a:t>
            </a:r>
          </a:p>
        </p:txBody>
      </p:sp>
      <p:sp>
        <p:nvSpPr>
          <p:cNvPr id="313" name="具体演示">
            <a:hlinkClick r:id="rId2" invalidUrl="" action="" tgtFrame="" tooltip="" history="1" highlightClick="0" endSnd="0"/>
          </p:cNvPr>
          <p:cNvSpPr txBox="1"/>
          <p:nvPr/>
        </p:nvSpPr>
        <p:spPr>
          <a:xfrm>
            <a:off x="10754879" y="2222500"/>
            <a:ext cx="2874242" cy="889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400"/>
            </a:lvl1pPr>
          </a:lstStyle>
          <a:p>
            <a:pPr/>
            <a:r>
              <a:t>具体演示</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5" name="谢谢大家~"/>
          <p:cNvSpPr txBox="1"/>
          <p:nvPr/>
        </p:nvSpPr>
        <p:spPr>
          <a:xfrm>
            <a:off x="3284220" y="4114799"/>
            <a:ext cx="17815561" cy="548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z="30300">
                <a:solidFill>
                  <a:schemeClr val="accent1"/>
                </a:solidFill>
                <a:latin typeface="+mn-lt"/>
                <a:ea typeface="+mn-ea"/>
                <a:cs typeface="+mn-cs"/>
                <a:sym typeface="DIN Condensed"/>
              </a:defRPr>
            </a:lvl1pPr>
          </a:lstStyle>
          <a:p>
            <a:pPr/>
            <a:r>
              <a:t>谢谢大家~</a:t>
            </a:r>
          </a:p>
        </p:txBody>
      </p:sp>
      <p:grpSp>
        <p:nvGrpSpPr>
          <p:cNvPr id="336" name="成组"/>
          <p:cNvGrpSpPr/>
          <p:nvPr/>
        </p:nvGrpSpPr>
        <p:grpSpPr>
          <a:xfrm>
            <a:off x="24567729" y="1849232"/>
            <a:ext cx="18994565" cy="10185495"/>
            <a:chOff x="0" y="0"/>
            <a:chExt cx="18994563" cy="10185494"/>
          </a:xfrm>
        </p:grpSpPr>
        <p:sp>
          <p:nvSpPr>
            <p:cNvPr id="316" name="太屌了"/>
            <p:cNvSpPr txBox="1"/>
            <p:nvPr/>
          </p:nvSpPr>
          <p:spPr>
            <a:xfrm>
              <a:off x="0" y="4545217"/>
              <a:ext cx="1866900"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4">
                      <a:hueOff val="-1395324"/>
                      <a:satOff val="-3373"/>
                      <a:lumOff val="-9849"/>
                    </a:schemeClr>
                  </a:solidFill>
                </a:defRPr>
              </a:lvl1pPr>
            </a:lstStyle>
            <a:p>
              <a:pPr/>
              <a:r>
                <a:t>太屌了</a:t>
              </a:r>
            </a:p>
          </p:txBody>
        </p:sp>
        <p:sp>
          <p:nvSpPr>
            <p:cNvPr id="317" name="太屌了"/>
            <p:cNvSpPr txBox="1"/>
            <p:nvPr/>
          </p:nvSpPr>
          <p:spPr>
            <a:xfrm>
              <a:off x="4107561" y="2738286"/>
              <a:ext cx="1866901"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5"/>
                  </a:solidFill>
                </a:defRPr>
              </a:lvl1pPr>
            </a:lstStyle>
            <a:p>
              <a:pPr/>
              <a:r>
                <a:t>太屌了</a:t>
              </a:r>
            </a:p>
          </p:txBody>
        </p:sp>
        <p:sp>
          <p:nvSpPr>
            <p:cNvPr id="318" name="太屌了"/>
            <p:cNvSpPr txBox="1"/>
            <p:nvPr/>
          </p:nvSpPr>
          <p:spPr>
            <a:xfrm>
              <a:off x="7561986" y="-1"/>
              <a:ext cx="1866901"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3">
                      <a:hueOff val="1971429"/>
                      <a:satOff val="-6114"/>
                      <a:lumOff val="-25490"/>
                    </a:schemeClr>
                  </a:solidFill>
                </a:defRPr>
              </a:lvl1pPr>
            </a:lstStyle>
            <a:p>
              <a:pPr/>
              <a:r>
                <a:t>太屌了</a:t>
              </a:r>
            </a:p>
          </p:txBody>
        </p:sp>
        <p:sp>
          <p:nvSpPr>
            <p:cNvPr id="319" name="66666666"/>
            <p:cNvSpPr txBox="1"/>
            <p:nvPr/>
          </p:nvSpPr>
          <p:spPr>
            <a:xfrm>
              <a:off x="0" y="8731120"/>
              <a:ext cx="2895092" cy="90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5">
                      <a:hueOff val="-180946"/>
                      <a:satOff val="-2351"/>
                      <a:lumOff val="-8716"/>
                    </a:schemeClr>
                  </a:solidFill>
                </a:defRPr>
              </a:lvl1pPr>
            </a:lstStyle>
            <a:p>
              <a:pPr/>
              <a:r>
                <a:t>66666666</a:t>
              </a:r>
            </a:p>
          </p:txBody>
        </p:sp>
        <p:sp>
          <p:nvSpPr>
            <p:cNvPr id="320" name="66666"/>
            <p:cNvSpPr txBox="1"/>
            <p:nvPr/>
          </p:nvSpPr>
          <p:spPr>
            <a:xfrm>
              <a:off x="1983660" y="5949097"/>
              <a:ext cx="1852296" cy="90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3">
                      <a:hueOff val="1971429"/>
                      <a:satOff val="-6114"/>
                      <a:lumOff val="-25490"/>
                    </a:schemeClr>
                  </a:solidFill>
                </a:defRPr>
              </a:lvl1pPr>
            </a:lstStyle>
            <a:p>
              <a:pPr/>
              <a:r>
                <a:t>66666</a:t>
              </a:r>
            </a:p>
          </p:txBody>
        </p:sp>
        <p:sp>
          <p:nvSpPr>
            <p:cNvPr id="321" name="233333"/>
            <p:cNvSpPr txBox="1"/>
            <p:nvPr/>
          </p:nvSpPr>
          <p:spPr>
            <a:xfrm>
              <a:off x="5334848" y="5160855"/>
              <a:ext cx="2199895" cy="90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3">
                      <a:hueOff val="1971429"/>
                      <a:satOff val="-6114"/>
                      <a:lumOff val="-25490"/>
                    </a:schemeClr>
                  </a:solidFill>
                </a:defRPr>
              </a:lvl1pPr>
            </a:lstStyle>
            <a:p>
              <a:pPr/>
              <a:r>
                <a:t>233333</a:t>
              </a:r>
            </a:p>
          </p:txBody>
        </p:sp>
        <p:sp>
          <p:nvSpPr>
            <p:cNvPr id="322" name="厉害了"/>
            <p:cNvSpPr txBox="1"/>
            <p:nvPr/>
          </p:nvSpPr>
          <p:spPr>
            <a:xfrm>
              <a:off x="1134784" y="1449483"/>
              <a:ext cx="1866901"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3">
                      <a:hueOff val="1971429"/>
                      <a:satOff val="-6114"/>
                      <a:lumOff val="-25490"/>
                    </a:schemeClr>
                  </a:solidFill>
                </a:defRPr>
              </a:lvl1pPr>
            </a:lstStyle>
            <a:p>
              <a:pPr/>
              <a:r>
                <a:t>厉害了</a:t>
              </a:r>
            </a:p>
          </p:txBody>
        </p:sp>
        <p:sp>
          <p:nvSpPr>
            <p:cNvPr id="323" name="大兄弟厉害了"/>
            <p:cNvSpPr txBox="1"/>
            <p:nvPr/>
          </p:nvSpPr>
          <p:spPr>
            <a:xfrm>
              <a:off x="2773615" y="-1"/>
              <a:ext cx="3619501"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5"/>
                  </a:solidFill>
                </a:defRPr>
              </a:lvl1pPr>
            </a:lstStyle>
            <a:p>
              <a:pPr/>
              <a:r>
                <a:t>大兄弟厉害了</a:t>
              </a:r>
            </a:p>
          </p:txBody>
        </p:sp>
        <p:sp>
          <p:nvSpPr>
            <p:cNvPr id="324" name="牛逼啊"/>
            <p:cNvSpPr txBox="1"/>
            <p:nvPr/>
          </p:nvSpPr>
          <p:spPr>
            <a:xfrm>
              <a:off x="4956436" y="6976933"/>
              <a:ext cx="1866901"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5"/>
                  </a:solidFill>
                </a:defRPr>
              </a:lvl1pPr>
            </a:lstStyle>
            <a:p>
              <a:pPr/>
              <a:r>
                <a:t>牛逼啊</a:t>
              </a:r>
            </a:p>
          </p:txBody>
        </p:sp>
        <p:sp>
          <p:nvSpPr>
            <p:cNvPr id="325" name="66666"/>
            <p:cNvSpPr txBox="1"/>
            <p:nvPr/>
          </p:nvSpPr>
          <p:spPr>
            <a:xfrm>
              <a:off x="3657217" y="8731120"/>
              <a:ext cx="1852296" cy="90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3">
                      <a:hueOff val="1971429"/>
                      <a:satOff val="-6114"/>
                      <a:lumOff val="-25490"/>
                    </a:schemeClr>
                  </a:solidFill>
                </a:defRPr>
              </a:lvl1pPr>
            </a:lstStyle>
            <a:p>
              <a:pPr/>
              <a:r>
                <a:t>66666</a:t>
              </a:r>
            </a:p>
          </p:txBody>
        </p:sp>
        <p:sp>
          <p:nvSpPr>
            <p:cNvPr id="326" name="666666"/>
            <p:cNvSpPr txBox="1"/>
            <p:nvPr/>
          </p:nvSpPr>
          <p:spPr>
            <a:xfrm>
              <a:off x="10265750" y="2524978"/>
              <a:ext cx="2199895" cy="90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5">
                      <a:hueOff val="-180946"/>
                      <a:satOff val="-2351"/>
                      <a:lumOff val="-8716"/>
                    </a:schemeClr>
                  </a:solidFill>
                </a:defRPr>
              </a:lvl1pPr>
            </a:lstStyle>
            <a:p>
              <a:pPr/>
              <a:r>
                <a:t>666666</a:t>
              </a:r>
            </a:p>
          </p:txBody>
        </p:sp>
        <p:sp>
          <p:nvSpPr>
            <p:cNvPr id="327" name="太屌了"/>
            <p:cNvSpPr txBox="1"/>
            <p:nvPr/>
          </p:nvSpPr>
          <p:spPr>
            <a:xfrm>
              <a:off x="11459819" y="5085191"/>
              <a:ext cx="1866901"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4">
                      <a:hueOff val="-1395324"/>
                      <a:satOff val="-3373"/>
                      <a:lumOff val="-9849"/>
                    </a:schemeClr>
                  </a:solidFill>
                </a:defRPr>
              </a:lvl1pPr>
            </a:lstStyle>
            <a:p>
              <a:pPr/>
              <a:r>
                <a:t>太屌了</a:t>
              </a:r>
            </a:p>
          </p:txBody>
        </p:sp>
        <p:sp>
          <p:nvSpPr>
            <p:cNvPr id="328" name="太屌了"/>
            <p:cNvSpPr txBox="1"/>
            <p:nvPr/>
          </p:nvSpPr>
          <p:spPr>
            <a:xfrm>
              <a:off x="15567383" y="3278260"/>
              <a:ext cx="1866901"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5"/>
                  </a:solidFill>
                </a:defRPr>
              </a:lvl1pPr>
            </a:lstStyle>
            <a:p>
              <a:pPr/>
              <a:r>
                <a:t>太屌了</a:t>
              </a:r>
            </a:p>
          </p:txBody>
        </p:sp>
        <p:sp>
          <p:nvSpPr>
            <p:cNvPr id="329" name="太屌了"/>
            <p:cNvSpPr txBox="1"/>
            <p:nvPr/>
          </p:nvSpPr>
          <p:spPr>
            <a:xfrm>
              <a:off x="11459819" y="9258394"/>
              <a:ext cx="1866901"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5">
                      <a:hueOff val="-180946"/>
                      <a:satOff val="-2351"/>
                      <a:lumOff val="-8716"/>
                    </a:schemeClr>
                  </a:solidFill>
                </a:defRPr>
              </a:lvl1pPr>
            </a:lstStyle>
            <a:p>
              <a:pPr/>
              <a:r>
                <a:t>太屌了</a:t>
              </a:r>
            </a:p>
          </p:txBody>
        </p:sp>
        <p:sp>
          <p:nvSpPr>
            <p:cNvPr id="330" name="66666"/>
            <p:cNvSpPr txBox="1"/>
            <p:nvPr/>
          </p:nvSpPr>
          <p:spPr>
            <a:xfrm>
              <a:off x="13443481" y="6489071"/>
              <a:ext cx="1852296" cy="90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3">
                      <a:hueOff val="1971429"/>
                      <a:satOff val="-6114"/>
                      <a:lumOff val="-25490"/>
                    </a:schemeClr>
                  </a:solidFill>
                </a:defRPr>
              </a:lvl1pPr>
            </a:lstStyle>
            <a:p>
              <a:pPr/>
              <a:r>
                <a:t>66666</a:t>
              </a:r>
            </a:p>
          </p:txBody>
        </p:sp>
        <p:sp>
          <p:nvSpPr>
            <p:cNvPr id="331" name="233333"/>
            <p:cNvSpPr txBox="1"/>
            <p:nvPr/>
          </p:nvSpPr>
          <p:spPr>
            <a:xfrm>
              <a:off x="16794669" y="5700829"/>
              <a:ext cx="2199895" cy="90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3">
                      <a:hueOff val="1971429"/>
                      <a:satOff val="-6114"/>
                      <a:lumOff val="-25490"/>
                    </a:schemeClr>
                  </a:solidFill>
                </a:defRPr>
              </a:lvl1pPr>
            </a:lstStyle>
            <a:p>
              <a:pPr/>
              <a:r>
                <a:t>233333</a:t>
              </a:r>
            </a:p>
          </p:txBody>
        </p:sp>
        <p:sp>
          <p:nvSpPr>
            <p:cNvPr id="332" name="厉害了"/>
            <p:cNvSpPr txBox="1"/>
            <p:nvPr/>
          </p:nvSpPr>
          <p:spPr>
            <a:xfrm>
              <a:off x="12594606" y="1989457"/>
              <a:ext cx="1866901"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3">
                      <a:hueOff val="1971429"/>
                      <a:satOff val="-6114"/>
                      <a:lumOff val="-25490"/>
                    </a:schemeClr>
                  </a:solidFill>
                </a:defRPr>
              </a:lvl1pPr>
            </a:lstStyle>
            <a:p>
              <a:pPr/>
              <a:r>
                <a:t>厉害了</a:t>
              </a:r>
            </a:p>
          </p:txBody>
        </p:sp>
        <p:sp>
          <p:nvSpPr>
            <p:cNvPr id="333" name="大兄弟厉害了"/>
            <p:cNvSpPr txBox="1"/>
            <p:nvPr/>
          </p:nvSpPr>
          <p:spPr>
            <a:xfrm>
              <a:off x="14233436" y="539973"/>
              <a:ext cx="3619501"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5"/>
                  </a:solidFill>
                </a:defRPr>
              </a:lvl1pPr>
            </a:lstStyle>
            <a:p>
              <a:pPr/>
              <a:r>
                <a:t>大兄弟厉害了</a:t>
              </a:r>
            </a:p>
          </p:txBody>
        </p:sp>
        <p:sp>
          <p:nvSpPr>
            <p:cNvPr id="334" name="牛逼啊"/>
            <p:cNvSpPr txBox="1"/>
            <p:nvPr/>
          </p:nvSpPr>
          <p:spPr>
            <a:xfrm>
              <a:off x="16416258" y="7516907"/>
              <a:ext cx="1866901" cy="927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5"/>
                  </a:solidFill>
                </a:defRPr>
              </a:lvl1pPr>
            </a:lstStyle>
            <a:p>
              <a:pPr/>
              <a:r>
                <a:t>牛逼啊</a:t>
              </a:r>
            </a:p>
          </p:txBody>
        </p:sp>
        <p:sp>
          <p:nvSpPr>
            <p:cNvPr id="335" name="66666"/>
            <p:cNvSpPr txBox="1"/>
            <p:nvPr/>
          </p:nvSpPr>
          <p:spPr>
            <a:xfrm>
              <a:off x="15117038" y="9271094"/>
              <a:ext cx="1852296" cy="901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600">
                  <a:solidFill>
                    <a:schemeClr val="accent3">
                      <a:hueOff val="1971429"/>
                      <a:satOff val="-6114"/>
                      <a:lumOff val="-25490"/>
                    </a:schemeClr>
                  </a:solidFill>
                </a:defRPr>
              </a:lvl1pPr>
            </a:lstStyle>
            <a:p>
              <a:pPr/>
              <a:r>
                <a:t>66666</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7" grpId="1" fill="hold">
                                  <p:stCondLst>
                                    <p:cond delay="0"/>
                                  </p:stCondLst>
                                  <p:iterate type="el" backwards="0">
                                    <p:tmAbs val="0"/>
                                  </p:iterate>
                                  <p:childTnLst>
                                    <p:set>
                                      <p:cBhvr>
                                        <p:cTn id="6" fill="hold"/>
                                        <p:tgtEl>
                                          <p:spTgt spid="336"/>
                                        </p:tgtEl>
                                        <p:attrNameLst>
                                          <p:attrName>style.visibility</p:attrName>
                                        </p:attrNameLst>
                                      </p:cBhvr>
                                      <p:to>
                                        <p:strVal val="visible"/>
                                      </p:to>
                                    </p:set>
                                    <p:anim calcmode="lin" valueType="num">
                                      <p:cBhvr>
                                        <p:cTn id="7" dur="8000" fill="hold"/>
                                        <p:tgtEl>
                                          <p:spTgt spid="336"/>
                                        </p:tgtEl>
                                        <p:attrNameLst>
                                          <p:attrName>ppt_x</p:attrName>
                                        </p:attrNameLst>
                                      </p:cBhvr>
                                      <p:tavLst>
                                        <p:tav tm="0">
                                          <p:val>
                                            <p:strVal val="0-#ppt_w/2"/>
                                          </p:val>
                                        </p:tav>
                                        <p:tav tm="100000">
                                          <p:val>
                                            <p:strVal val="#ppt_x"/>
                                          </p:val>
                                        </p:tav>
                                      </p:tavLst>
                                    </p:anim>
                                    <p:anim calcmode="lin" valueType="num">
                                      <p:cBhvr>
                                        <p:cTn id="8" dur="8000" fill="hold"/>
                                        <p:tgtEl>
                                          <p:spTgt spid="3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6"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TIC"/>
          <p:cNvSpPr txBox="1"/>
          <p:nvPr>
            <p:ph type="body" idx="13"/>
          </p:nvPr>
        </p:nvSpPr>
        <p:spPr>
          <a:prstGeom prst="rect">
            <a:avLst/>
          </a:prstGeom>
        </p:spPr>
        <p:txBody>
          <a:bodyPr/>
          <a:lstStyle/>
          <a:p>
            <a:pPr/>
            <a:r>
              <a:t>TIC</a:t>
            </a:r>
          </a:p>
        </p:txBody>
      </p:sp>
      <p:sp>
        <p:nvSpPr>
          <p:cNvPr id="178" name="行内元素的特点"/>
          <p:cNvSpPr txBox="1"/>
          <p:nvPr>
            <p:ph type="title"/>
          </p:nvPr>
        </p:nvSpPr>
        <p:spPr>
          <a:prstGeom prst="rect">
            <a:avLst/>
          </a:prstGeom>
        </p:spPr>
        <p:txBody>
          <a:bodyPr/>
          <a:lstStyle>
            <a:lvl1pPr defTabSz="487044">
              <a:spcBef>
                <a:spcPts val="2300"/>
              </a:spcBef>
              <a:defRPr sz="5133"/>
            </a:lvl1pPr>
          </a:lstStyle>
          <a:p>
            <a:pPr/>
            <a:r>
              <a:t>行内元素的特点</a:t>
            </a:r>
          </a:p>
        </p:txBody>
      </p:sp>
      <p:sp>
        <p:nvSpPr>
          <p:cNvPr id="179" name="和其他元素都在一行上；…"/>
          <p:cNvSpPr txBox="1"/>
          <p:nvPr>
            <p:ph type="body" idx="1"/>
          </p:nvPr>
        </p:nvSpPr>
        <p:spPr>
          <a:prstGeom prst="rect">
            <a:avLst/>
          </a:prstGeom>
        </p:spPr>
        <p:txBody>
          <a:bodyPr/>
          <a:lstStyle/>
          <a:p>
            <a:pPr/>
            <a:r>
              <a:t>和其他元素都在一行上；</a:t>
            </a:r>
          </a:p>
          <a:p>
            <a:pPr/>
            <a:r>
              <a:t>高，行高及外边距和内边距部分可改变；</a:t>
            </a:r>
          </a:p>
          <a:p>
            <a:pPr/>
            <a:r>
              <a:t>宽度只与内容有关；</a:t>
            </a:r>
          </a:p>
          <a:p>
            <a:pPr/>
            <a:r>
              <a:t>行内元素只能容纳文本或者其他行内元素;</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TIC"/>
          <p:cNvSpPr txBox="1"/>
          <p:nvPr>
            <p:ph type="body" idx="13"/>
          </p:nvPr>
        </p:nvSpPr>
        <p:spPr>
          <a:prstGeom prst="rect">
            <a:avLst/>
          </a:prstGeom>
        </p:spPr>
        <p:txBody>
          <a:bodyPr/>
          <a:lstStyle/>
          <a:p>
            <a:pPr/>
            <a:r>
              <a:t>TIC</a:t>
            </a:r>
          </a:p>
        </p:txBody>
      </p:sp>
      <p:sp>
        <p:nvSpPr>
          <p:cNvPr id="182" name="Most Possible Values">
            <a:hlinkClick r:id="rId2" invalidUrl="" action="" tgtFrame="" tooltip="" history="1" highlightClick="0" endSnd="0"/>
          </p:cNvPr>
          <p:cNvSpPr txBox="1"/>
          <p:nvPr>
            <p:ph type="title"/>
          </p:nvPr>
        </p:nvSpPr>
        <p:spPr>
          <a:xfrm>
            <a:off x="762000" y="2159000"/>
            <a:ext cx="8784167" cy="1016000"/>
          </a:xfrm>
          <a:prstGeom prst="rect">
            <a:avLst/>
          </a:prstGeom>
        </p:spPr>
        <p:txBody>
          <a:bodyPr/>
          <a:lstStyle>
            <a:lvl1pPr defTabSz="685165">
              <a:spcBef>
                <a:spcPts val="3200"/>
              </a:spcBef>
              <a:defRPr sz="7221"/>
            </a:lvl1pPr>
          </a:lstStyle>
          <a:p>
            <a:pPr/>
            <a:r>
              <a:t>Most Possible Values</a:t>
            </a:r>
          </a:p>
        </p:txBody>
      </p:sp>
      <p:graphicFrame>
        <p:nvGraphicFramePr>
          <p:cNvPr id="183" name="表格"/>
          <p:cNvGraphicFramePr/>
          <p:nvPr/>
        </p:nvGraphicFramePr>
        <p:xfrm>
          <a:off x="762000" y="3860800"/>
          <a:ext cx="22860000" cy="8572500"/>
        </p:xfrm>
        <a:graphic xmlns:a="http://schemas.openxmlformats.org/drawingml/2006/main">
          <a:graphicData uri="http://schemas.openxmlformats.org/drawingml/2006/table">
            <a:tbl>
              <a:tblPr firstCol="1" firstRow="1" lastCol="0" lastRow="0" bandCol="0" bandRow="1" rtl="0">
                <a:tableStyleId>{2708684C-4D16-4618-839F-0558EEFCDFE6}</a:tableStyleId>
              </a:tblPr>
              <a:tblGrid>
                <a:gridCol w="5505845"/>
                <a:gridCol w="17354154"/>
              </a:tblGrid>
              <a:tr h="992108">
                <a:tc>
                  <a:txBody>
                    <a:bodyPr/>
                    <a:lstStyle/>
                    <a:p>
                      <a:pPr algn="ctr">
                        <a:lnSpc>
                          <a:spcPct val="100000"/>
                        </a:lnSpc>
                        <a:defRPr b="0" sz="1800">
                          <a:solidFill>
                            <a:srgbClr val="000000"/>
                          </a:solidFill>
                        </a:defRPr>
                      </a:pPr>
                      <a:r>
                        <a:rPr sz="5200">
                          <a:solidFill>
                            <a:srgbClr val="A6AAA9"/>
                          </a:solidFill>
                          <a:sym typeface="Avenir Next Demi Bold"/>
                        </a:rPr>
                        <a:t>值</a:t>
                      </a:r>
                    </a:p>
                  </a:txBody>
                  <a:tcPr marL="50800" marR="50800" marT="50800" marB="50800" anchor="ctr" anchorCtr="0" horzOverflow="overflow">
                    <a:lnL w="12700">
                      <a:miter lim="400000"/>
                    </a:lnL>
                  </a:tcPr>
                </a:tc>
                <a:tc>
                  <a:txBody>
                    <a:bodyPr/>
                    <a:lstStyle/>
                    <a:p>
                      <a:pPr algn="ctr">
                        <a:lnSpc>
                          <a:spcPct val="100000"/>
                        </a:lnSpc>
                        <a:defRPr b="0" sz="1800">
                          <a:solidFill>
                            <a:srgbClr val="000000"/>
                          </a:solidFill>
                        </a:defRPr>
                      </a:pPr>
                      <a:r>
                        <a:rPr sz="5200">
                          <a:solidFill>
                            <a:srgbClr val="A6AAA9"/>
                          </a:solidFill>
                          <a:sym typeface="Avenir Next Demi Bold"/>
                        </a:rPr>
                        <a:t>描述</a:t>
                      </a:r>
                    </a:p>
                  </a:txBody>
                  <a:tcPr marL="50800" marR="50800" marT="50800" marB="50800" anchor="ctr" anchorCtr="0" horzOverflow="overflow">
                    <a:lnR w="12700">
                      <a:miter lim="400000"/>
                    </a:lnR>
                  </a:tcPr>
                </a:tc>
              </a:tr>
              <a:tr h="1243393">
                <a:tc>
                  <a:txBody>
                    <a:bodyPr/>
                    <a:lstStyle/>
                    <a:p>
                      <a:pPr algn="ctr">
                        <a:lnSpc>
                          <a:spcPct val="100000"/>
                        </a:lnSpc>
                        <a:defRPr b="0" sz="1800">
                          <a:solidFill>
                            <a:srgbClr val="000000"/>
                          </a:solidFill>
                        </a:defRPr>
                      </a:pPr>
                      <a:r>
                        <a:rPr sz="5200">
                          <a:solidFill>
                            <a:srgbClr val="A6AAA9"/>
                          </a:solidFill>
                          <a:sym typeface="Avenir Next Demi Bold"/>
                        </a:rPr>
                        <a:t>none</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rgbClr val="838787"/>
                          </a:solidFill>
                          <a:sym typeface="Avenir Next Medium"/>
                        </a:rPr>
                        <a:t>此元素不会被显示。</a:t>
                      </a:r>
                    </a:p>
                  </a:txBody>
                  <a:tcPr marL="50800" marR="50800" marT="50800" marB="50800" anchor="ctr" anchorCtr="0" horzOverflow="overflow">
                    <a:lnR w="12700">
                      <a:miter lim="400000"/>
                    </a:lnR>
                  </a:tcPr>
                </a:tc>
              </a:tr>
              <a:tr h="1314584">
                <a:tc>
                  <a:txBody>
                    <a:bodyPr/>
                    <a:lstStyle/>
                    <a:p>
                      <a:pPr algn="ctr">
                        <a:lnSpc>
                          <a:spcPct val="100000"/>
                        </a:lnSpc>
                        <a:defRPr b="0" sz="1800">
                          <a:solidFill>
                            <a:srgbClr val="000000"/>
                          </a:solidFill>
                        </a:defRPr>
                      </a:pPr>
                      <a:r>
                        <a:rPr sz="5200">
                          <a:solidFill>
                            <a:srgbClr val="A6AAA9"/>
                          </a:solidFill>
                          <a:sym typeface="Avenir Next Demi Bold"/>
                        </a:rPr>
                        <a:t>block</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rgbClr val="838787"/>
                          </a:solidFill>
                          <a:sym typeface="Avenir Next Medium"/>
                        </a:rPr>
                        <a:t>此元素将显示为块级元素，此元素前后会带有换行符。</a:t>
                      </a:r>
                    </a:p>
                  </a:txBody>
                  <a:tcPr marL="50800" marR="50800" marT="50800" marB="50800" anchor="ctr" anchorCtr="0" horzOverflow="overflow">
                    <a:lnR w="12700">
                      <a:miter lim="400000"/>
                    </a:lnR>
                  </a:tcPr>
                </a:tc>
              </a:tr>
              <a:tr h="1529146">
                <a:tc>
                  <a:txBody>
                    <a:bodyPr/>
                    <a:lstStyle/>
                    <a:p>
                      <a:pPr algn="ctr">
                        <a:lnSpc>
                          <a:spcPct val="100000"/>
                        </a:lnSpc>
                        <a:defRPr b="0" sz="1800">
                          <a:solidFill>
                            <a:srgbClr val="000000"/>
                          </a:solidFill>
                        </a:defRPr>
                      </a:pPr>
                      <a:r>
                        <a:rPr sz="5200">
                          <a:solidFill>
                            <a:srgbClr val="A6AAA9"/>
                          </a:solidFill>
                          <a:sym typeface="Avenir Next Demi Bold"/>
                        </a:rPr>
                        <a:t>inline</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rgbClr val="838787"/>
                          </a:solidFill>
                          <a:sym typeface="Avenir Next Medium"/>
                        </a:rPr>
                        <a:t>默认。此元素会被显示为内联元素，元素前后没有换行符。</a:t>
                      </a:r>
                    </a:p>
                  </a:txBody>
                  <a:tcPr marL="50800" marR="50800" marT="50800" marB="50800" anchor="ctr" anchorCtr="0" horzOverflow="overflow">
                    <a:lnR w="12700">
                      <a:miter lim="400000"/>
                    </a:lnR>
                  </a:tcPr>
                </a:tc>
              </a:tr>
              <a:tr h="2214351">
                <a:tc>
                  <a:txBody>
                    <a:bodyPr/>
                    <a:lstStyle/>
                    <a:p>
                      <a:pPr algn="ctr">
                        <a:lnSpc>
                          <a:spcPct val="100000"/>
                        </a:lnSpc>
                        <a:defRPr b="0" sz="1800">
                          <a:solidFill>
                            <a:srgbClr val="000000"/>
                          </a:solidFill>
                        </a:defRPr>
                      </a:pPr>
                      <a:r>
                        <a:rPr sz="5200">
                          <a:solidFill>
                            <a:srgbClr val="A6AAA9"/>
                          </a:solidFill>
                          <a:sym typeface="Avenir Next Demi Bold"/>
                        </a:rPr>
                        <a:t>inline-block</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rgbClr val="838787"/>
                          </a:solidFill>
                          <a:sym typeface="Avenir Next Medium"/>
                        </a:rPr>
                        <a:t>准确地说，应用此特性的元素呈现为内联对象，周围元素保持在同一行，但可以设置宽度和高度等块元素的属性</a:t>
                      </a:r>
                    </a:p>
                  </a:txBody>
                  <a:tcPr marL="50800" marR="50800" marT="50800" marB="50800" anchor="ctr" anchorCtr="0" horzOverflow="overflow">
                    <a:lnR w="12700">
                      <a:miter lim="400000"/>
                    </a:lnR>
                  </a:tcPr>
                </a:tc>
              </a:tr>
              <a:tr h="1278914">
                <a:tc>
                  <a:txBody>
                    <a:bodyPr/>
                    <a:lstStyle/>
                    <a:p>
                      <a:pPr algn="ctr">
                        <a:lnSpc>
                          <a:spcPct val="100000"/>
                        </a:lnSpc>
                        <a:defRPr b="0" sz="1800">
                          <a:solidFill>
                            <a:srgbClr val="000000"/>
                          </a:solidFill>
                        </a:defRPr>
                      </a:pPr>
                      <a:r>
                        <a:rPr sz="5200">
                          <a:solidFill>
                            <a:srgbClr val="A6AAA9"/>
                          </a:solidFill>
                          <a:sym typeface="Avenir Next Demi Bold"/>
                        </a:rPr>
                        <a:t>inherit</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rgbClr val="838787"/>
                          </a:solidFill>
                          <a:sym typeface="Avenir Next Medium"/>
                        </a:rPr>
                        <a:t>规定应该从父元素继承 display 属性的值</a:t>
                      </a:r>
                    </a:p>
                  </a:txBody>
                  <a:tcPr marL="50800" marR="50800" marT="50800" marB="50800" anchor="ctr" anchorCtr="0" horzOverflow="overflow">
                    <a:lnR w="12700">
                      <a:miter lim="400000"/>
                    </a:lnR>
                    <a:lnB w="12700">
                      <a:miter lim="400000"/>
                    </a:lnB>
                  </a:tcPr>
                </a:tc>
              </a:tr>
            </a:tbl>
          </a:graphicData>
        </a:graphic>
      </p:graphicFrame>
      <p:sp>
        <p:nvSpPr>
          <p:cNvPr id="184" name="其他">
            <a:hlinkClick r:id="rId3" invalidUrl="" action="" tgtFrame="" tooltip="" history="1" highlightClick="0" endSnd="0"/>
          </p:cNvPr>
          <p:cNvSpPr txBox="1"/>
          <p:nvPr/>
        </p:nvSpPr>
        <p:spPr>
          <a:xfrm>
            <a:off x="20337640" y="2260600"/>
            <a:ext cx="1167883"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4000"/>
            </a:lvl1pPr>
          </a:lstStyle>
          <a:p>
            <a:pPr/>
            <a:r>
              <a:t>其他</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TIC"/>
          <p:cNvSpPr txBox="1"/>
          <p:nvPr>
            <p:ph type="body" idx="13"/>
          </p:nvPr>
        </p:nvSpPr>
        <p:spPr>
          <a:prstGeom prst="rect">
            <a:avLst/>
          </a:prstGeom>
        </p:spPr>
        <p:txBody>
          <a:bodyPr/>
          <a:lstStyle/>
          <a:p>
            <a:pPr/>
            <a:r>
              <a:t>TIC</a:t>
            </a:r>
          </a:p>
        </p:txBody>
      </p:sp>
      <p:sp>
        <p:nvSpPr>
          <p:cNvPr id="187" name="NEW Values"/>
          <p:cNvSpPr txBox="1"/>
          <p:nvPr>
            <p:ph type="title"/>
          </p:nvPr>
        </p:nvSpPr>
        <p:spPr>
          <a:prstGeom prst="rect">
            <a:avLst/>
          </a:prstGeom>
        </p:spPr>
        <p:txBody>
          <a:bodyPr/>
          <a:lstStyle>
            <a:lvl1pPr defTabSz="685165">
              <a:spcBef>
                <a:spcPts val="3200"/>
              </a:spcBef>
              <a:defRPr sz="7221"/>
            </a:lvl1pPr>
          </a:lstStyle>
          <a:p>
            <a:pPr/>
            <a:r>
              <a:t>NEW Values</a:t>
            </a:r>
          </a:p>
        </p:txBody>
      </p:sp>
      <p:graphicFrame>
        <p:nvGraphicFramePr>
          <p:cNvPr id="188" name="表格"/>
          <p:cNvGraphicFramePr/>
          <p:nvPr/>
        </p:nvGraphicFramePr>
        <p:xfrm>
          <a:off x="762000" y="3860800"/>
          <a:ext cx="22860000" cy="8572500"/>
        </p:xfrm>
        <a:graphic xmlns:a="http://schemas.openxmlformats.org/drawingml/2006/main">
          <a:graphicData uri="http://schemas.openxmlformats.org/drawingml/2006/table">
            <a:tbl>
              <a:tblPr firstCol="1" firstRow="1" lastCol="0" lastRow="0" bandCol="0" bandRow="1" rtl="0">
                <a:tableStyleId>{2708684C-4D16-4618-839F-0558EEFCDFE6}</a:tableStyleId>
              </a:tblPr>
              <a:tblGrid>
                <a:gridCol w="8303408"/>
                <a:gridCol w="14556591"/>
              </a:tblGrid>
              <a:tr h="1554631">
                <a:tc>
                  <a:txBody>
                    <a:bodyPr/>
                    <a:lstStyle/>
                    <a:p>
                      <a:pPr algn="ctr">
                        <a:lnSpc>
                          <a:spcPct val="100000"/>
                        </a:lnSpc>
                        <a:defRPr b="0" sz="1800">
                          <a:solidFill>
                            <a:srgbClr val="000000"/>
                          </a:solidFill>
                        </a:defRPr>
                      </a:pPr>
                      <a:r>
                        <a:rPr sz="5200">
                          <a:solidFill>
                            <a:srgbClr val="A6AAA9"/>
                          </a:solidFill>
                          <a:sym typeface="Avenir Next Demi Bold"/>
                        </a:rPr>
                        <a:t>值</a:t>
                      </a:r>
                    </a:p>
                  </a:txBody>
                  <a:tcPr marL="50800" marR="50800" marT="50800" marB="50800" anchor="ctr" anchorCtr="0" horzOverflow="overflow">
                    <a:lnL w="12700">
                      <a:miter lim="400000"/>
                    </a:lnL>
                  </a:tcPr>
                </a:tc>
                <a:tc>
                  <a:txBody>
                    <a:bodyPr/>
                    <a:lstStyle/>
                    <a:p>
                      <a:pPr algn="ctr">
                        <a:lnSpc>
                          <a:spcPct val="100000"/>
                        </a:lnSpc>
                        <a:defRPr b="0" sz="1800">
                          <a:solidFill>
                            <a:srgbClr val="000000"/>
                          </a:solidFill>
                        </a:defRPr>
                      </a:pPr>
                      <a:r>
                        <a:rPr sz="5200">
                          <a:solidFill>
                            <a:srgbClr val="A6AAA9"/>
                          </a:solidFill>
                          <a:sym typeface="Avenir Next Demi Bold"/>
                        </a:rPr>
                        <a:t>描述</a:t>
                      </a:r>
                    </a:p>
                  </a:txBody>
                  <a:tcPr marL="50800" marR="50800" marT="50800" marB="50800" anchor="ctr" anchorCtr="0" horzOverflow="overflow">
                    <a:lnR w="12700">
                      <a:miter lim="400000"/>
                    </a:lnR>
                  </a:tcPr>
                </a:tc>
              </a:tr>
              <a:tr h="1722803">
                <a:tc>
                  <a:txBody>
                    <a:bodyPr/>
                    <a:lstStyle/>
                    <a:p>
                      <a:pPr algn="ctr">
                        <a:lnSpc>
                          <a:spcPct val="100000"/>
                        </a:lnSpc>
                        <a:defRPr b="0" sz="1800">
                          <a:solidFill>
                            <a:srgbClr val="000000"/>
                          </a:solidFill>
                        </a:defRPr>
                      </a:pPr>
                      <a:r>
                        <a:rPr sz="5200">
                          <a:solidFill>
                            <a:srgbClr val="A6AAA9"/>
                          </a:solidFill>
                          <a:sym typeface="Avenir Next Demi Bold"/>
                        </a:rPr>
                        <a:t>table类</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rgbClr val="838787"/>
                          </a:solidFill>
                          <a:sym typeface="Avenir Next Medium"/>
                        </a:rPr>
                        <a:t>允许你的元素表现类似于HTML表格</a:t>
                      </a:r>
                    </a:p>
                  </a:txBody>
                  <a:tcPr marL="50800" marR="50800" marT="50800" marB="50800" anchor="ctr" anchorCtr="0" horzOverflow="overflow">
                    <a:lnR w="12700">
                      <a:miter lim="400000"/>
                    </a:lnR>
                  </a:tcPr>
                </a:tc>
              </a:tr>
              <a:tr h="2996691">
                <a:tc>
                  <a:txBody>
                    <a:bodyPr/>
                    <a:lstStyle/>
                    <a:p>
                      <a:pPr algn="ctr">
                        <a:lnSpc>
                          <a:spcPct val="100000"/>
                        </a:lnSpc>
                        <a:defRPr b="0" sz="1800">
                          <a:solidFill>
                            <a:srgbClr val="000000"/>
                          </a:solidFill>
                        </a:defRPr>
                      </a:pPr>
                      <a:r>
                        <a:rPr sz="5200">
                          <a:solidFill>
                            <a:srgbClr val="A6AAA9"/>
                          </a:solidFill>
                          <a:sym typeface="Avenir Next Demi Bold"/>
                        </a:rPr>
                        <a:t>Flex类</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rgbClr val="838787"/>
                          </a:solidFill>
                          <a:sym typeface="Avenir Next Medium"/>
                        </a:rPr>
                        <a:t>Flexible Box 的缩写，意为"弹性布局"，用来为盒状模型提供最大的灵活性。专门为布局创建的display属性,</a:t>
                      </a:r>
                    </a:p>
                  </a:txBody>
                  <a:tcPr marL="50800" marR="50800" marT="50800" marB="50800" anchor="ctr" anchorCtr="0" horzOverflow="overflow">
                    <a:lnR w="12700">
                      <a:miter lim="400000"/>
                    </a:lnR>
                  </a:tcPr>
                </a:tc>
              </a:tr>
              <a:tr h="2799677">
                <a:tc>
                  <a:txBody>
                    <a:bodyPr/>
                    <a:lstStyle/>
                    <a:p>
                      <a:pPr algn="ctr">
                        <a:lnSpc>
                          <a:spcPct val="100000"/>
                        </a:lnSpc>
                        <a:defRPr b="0" sz="1800">
                          <a:solidFill>
                            <a:srgbClr val="000000"/>
                          </a:solidFill>
                        </a:defRPr>
                      </a:pPr>
                      <a:r>
                        <a:rPr sz="5200">
                          <a:solidFill>
                            <a:srgbClr val="A6AAA9"/>
                          </a:solidFill>
                          <a:sym typeface="Avenir Next Demi Bold"/>
                        </a:rPr>
                        <a:t>grid类</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rgbClr val="838787"/>
                          </a:solidFill>
                          <a:sym typeface="Avenir Next Medium"/>
                        </a:rPr>
                        <a:t>Grid布局方式借鉴了平面装帧设计中的格线系统，将格线运用在屏幕上，而不再是单一的静态页面，可以称之为真正的栅格。</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TIC"/>
          <p:cNvSpPr txBox="1"/>
          <p:nvPr>
            <p:ph type="body" idx="13"/>
          </p:nvPr>
        </p:nvSpPr>
        <p:spPr>
          <a:prstGeom prst="rect">
            <a:avLst/>
          </a:prstGeom>
        </p:spPr>
        <p:txBody>
          <a:bodyPr/>
          <a:lstStyle/>
          <a:p>
            <a:pPr/>
            <a:r>
              <a:t>TIC</a:t>
            </a:r>
          </a:p>
        </p:txBody>
      </p:sp>
      <p:sp>
        <p:nvSpPr>
          <p:cNvPr id="191" name="基于table的布局"/>
          <p:cNvSpPr txBox="1"/>
          <p:nvPr>
            <p:ph type="title"/>
          </p:nvPr>
        </p:nvSpPr>
        <p:spPr>
          <a:prstGeom prst="rect">
            <a:avLst/>
          </a:prstGeom>
        </p:spPr>
        <p:txBody>
          <a:bodyPr/>
          <a:lstStyle>
            <a:lvl1pPr defTabSz="487044">
              <a:spcBef>
                <a:spcPts val="2300"/>
              </a:spcBef>
              <a:defRPr sz="5133"/>
            </a:lvl1pPr>
          </a:lstStyle>
          <a:p>
            <a:pPr/>
            <a:r>
              <a:t>基于table的布局</a:t>
            </a:r>
          </a:p>
        </p:txBody>
      </p:sp>
      <p:sp>
        <p:nvSpPr>
          <p:cNvPr id="192" name="基于表格的布局是相当古老的一种页面布局方式,但是&lt;table&gt; 元素并不是作为布局工具而设计的。…"/>
          <p:cNvSpPr txBox="1"/>
          <p:nvPr>
            <p:ph type="body" idx="1"/>
          </p:nvPr>
        </p:nvSpPr>
        <p:spPr>
          <a:prstGeom prst="rect">
            <a:avLst/>
          </a:prstGeom>
        </p:spPr>
        <p:txBody>
          <a:bodyPr/>
          <a:lstStyle/>
          <a:p>
            <a:pPr/>
            <a:r>
              <a:t>基于表格的布局是相当古老的一种页面布局方式,但是&lt;table&gt; 元素并不是作为布局工具而设计的。</a:t>
            </a:r>
          </a:p>
          <a:p>
            <a:pPr/>
            <a:r>
              <a:t>优点:开发时间短（使用DW开发速度快）；纯table各浏览器不会有兼容问题；内容可自适应；在搜索引擎排名能靠前</a:t>
            </a:r>
          </a:p>
          <a:p>
            <a:pPr/>
            <a:r>
              <a:t>缺点:如果布局变更，需要重新开发；如果table里有div ul 等，可能会出现浏览器兼容问题；加载速度慢；table套table，会害死维护人员的;</a:t>
            </a:r>
          </a:p>
          <a:p>
            <a:pPr/>
            <a:r>
              <a:t>现在整体上一般不使用表格布局,而是用div+css这种盒状模型.</a:t>
            </a:r>
          </a:p>
        </p:txBody>
      </p:sp>
      <p:pic>
        <p:nvPicPr>
          <p:cNvPr id="193" name="233d1388151025.jpg" descr="233d1388151025.jpg"/>
          <p:cNvPicPr>
            <a:picLocks noChangeAspect="1"/>
          </p:cNvPicPr>
          <p:nvPr/>
        </p:nvPicPr>
        <p:blipFill>
          <a:blip r:embed="rId2">
            <a:extLst/>
          </a:blip>
          <a:stretch>
            <a:fillRect/>
          </a:stretch>
        </p:blipFill>
        <p:spPr>
          <a:xfrm>
            <a:off x="3147532" y="1523633"/>
            <a:ext cx="18088936" cy="1110562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93"/>
                                        </p:tgtEl>
                                        <p:attrNameLst>
                                          <p:attrName>style.visibility</p:attrName>
                                        </p:attrNameLst>
                                      </p:cBhvr>
                                      <p:to>
                                        <p:strVal val="visible"/>
                                      </p:to>
                                    </p:set>
                                    <p:anim calcmode="lin" valueType="num">
                                      <p:cBhvr>
                                        <p:cTn id="7" dur="2500" fill="hold"/>
                                        <p:tgtEl>
                                          <p:spTgt spid="193"/>
                                        </p:tgtEl>
                                        <p:attrNameLst>
                                          <p:attrName>ppt_w</p:attrName>
                                        </p:attrNameLst>
                                      </p:cBhvr>
                                      <p:tavLst>
                                        <p:tav tm="0">
                                          <p:val>
                                            <p:fltVal val="0"/>
                                          </p:val>
                                        </p:tav>
                                        <p:tav tm="100000">
                                          <p:val>
                                            <p:strVal val="#ppt_w"/>
                                          </p:val>
                                        </p:tav>
                                      </p:tavLst>
                                    </p:anim>
                                    <p:anim calcmode="lin" valueType="num">
                                      <p:cBhvr>
                                        <p:cTn id="8" dur="2500" fill="hold"/>
                                        <p:tgtEl>
                                          <p:spTgt spid="1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3"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TIC"/>
          <p:cNvSpPr txBox="1"/>
          <p:nvPr>
            <p:ph type="body" idx="13"/>
          </p:nvPr>
        </p:nvSpPr>
        <p:spPr>
          <a:prstGeom prst="rect">
            <a:avLst/>
          </a:prstGeom>
        </p:spPr>
        <p:txBody>
          <a:bodyPr/>
          <a:lstStyle/>
          <a:p>
            <a:pPr/>
            <a:r>
              <a:t>TIC</a:t>
            </a:r>
          </a:p>
        </p:txBody>
      </p:sp>
      <p:sp>
        <p:nvSpPr>
          <p:cNvPr id="196" name="display: table"/>
          <p:cNvSpPr txBox="1"/>
          <p:nvPr>
            <p:ph type="title"/>
          </p:nvPr>
        </p:nvSpPr>
        <p:spPr>
          <a:xfrm>
            <a:off x="762000" y="1744306"/>
            <a:ext cx="22860000" cy="1016001"/>
          </a:xfrm>
          <a:prstGeom prst="rect">
            <a:avLst/>
          </a:prstGeom>
        </p:spPr>
        <p:txBody>
          <a:bodyPr/>
          <a:lstStyle>
            <a:lvl1pPr defTabSz="553084">
              <a:spcBef>
                <a:spcPts val="2600"/>
              </a:spcBef>
              <a:defRPr sz="5829">
                <a:latin typeface="Beirut"/>
                <a:ea typeface="Beirut"/>
                <a:cs typeface="Beirut"/>
                <a:sym typeface="Beirut"/>
              </a:defRPr>
            </a:lvl1pPr>
          </a:lstStyle>
          <a:p>
            <a:pPr/>
            <a:r>
              <a:t>display: table</a:t>
            </a:r>
          </a:p>
        </p:txBody>
      </p:sp>
      <p:graphicFrame>
        <p:nvGraphicFramePr>
          <p:cNvPr id="197" name="表格"/>
          <p:cNvGraphicFramePr/>
          <p:nvPr/>
        </p:nvGraphicFramePr>
        <p:xfrm>
          <a:off x="762000" y="3234612"/>
          <a:ext cx="22860000" cy="8572501"/>
        </p:xfrm>
        <a:graphic xmlns:a="http://schemas.openxmlformats.org/drawingml/2006/main">
          <a:graphicData uri="http://schemas.openxmlformats.org/drawingml/2006/table">
            <a:tbl>
              <a:tblPr firstCol="0" firstRow="0" lastCol="0" lastRow="0" bandCol="0" bandRow="1" rtl="0">
                <a:tableStyleId>{2708684C-4D16-4618-839F-0558EEFCDFE6}</a:tableStyleId>
              </a:tblPr>
              <a:tblGrid>
                <a:gridCol w="4503532"/>
                <a:gridCol w="6926468"/>
                <a:gridCol w="4458391"/>
                <a:gridCol w="6971608"/>
              </a:tblGrid>
              <a:tr h="1930702">
                <a:tc>
                  <a:txBody>
                    <a:bodyPr/>
                    <a:lstStyle/>
                    <a:p>
                      <a:pPr algn="ctr">
                        <a:lnSpc>
                          <a:spcPct val="100000"/>
                        </a:lnSpc>
                        <a:defRPr sz="1800">
                          <a:solidFill>
                            <a:srgbClr val="000000"/>
                          </a:solidFill>
                        </a:defRPr>
                      </a:pPr>
                      <a:r>
                        <a:rPr sz="5200">
                          <a:solidFill>
                            <a:srgbClr val="222222"/>
                          </a:solidFill>
                          <a:sym typeface="Avenir Next Medium"/>
                        </a:rPr>
                        <a:t>table</a:t>
                      </a:r>
                    </a:p>
                  </a:txBody>
                  <a:tcPr marL="50800" marR="50800" marT="50800" marB="50800" anchor="ctr" anchorCtr="0" horzOverflow="overflow">
                    <a:lnL w="25400">
                      <a:solidFill>
                        <a:schemeClr val="accent2">
                          <a:hueOff val="58624"/>
                          <a:satOff val="8984"/>
                          <a:lumOff val="25490"/>
                        </a:schemeClr>
                      </a:solidFill>
                      <a:miter lim="400000"/>
                    </a:lnL>
                    <a:lnR w="25400">
                      <a:solidFill>
                        <a:schemeClr val="accent2">
                          <a:hueOff val="58624"/>
                          <a:satOff val="8984"/>
                          <a:lumOff val="25490"/>
                        </a:schemeClr>
                      </a:solidFill>
                      <a:miter lim="400000"/>
                    </a:lnR>
                    <a:lnT w="25400">
                      <a:solidFill>
                        <a:schemeClr val="accent2">
                          <a:hueOff val="58624"/>
                          <a:satOff val="8984"/>
                          <a:lumOff val="25490"/>
                        </a:schemeClr>
                      </a:solidFill>
                      <a:miter lim="400000"/>
                    </a:lnT>
                  </a:tcPr>
                </a:tc>
                <a:tc>
                  <a:txBody>
                    <a:bodyPr/>
                    <a:lstStyle/>
                    <a:p>
                      <a:pPr algn="ctr">
                        <a:lnSpc>
                          <a:spcPct val="100000"/>
                        </a:lnSpc>
                        <a:defRPr sz="1800">
                          <a:solidFill>
                            <a:srgbClr val="000000"/>
                          </a:solidFill>
                        </a:defRPr>
                      </a:pPr>
                      <a:r>
                        <a:rPr sz="5200">
                          <a:solidFill>
                            <a:srgbClr val="838787"/>
                          </a:solidFill>
                          <a:sym typeface="Avenir Next Medium"/>
                        </a:rPr>
                        <a:t>对应于&lt;table&gt;。定义了一个块级框。</a:t>
                      </a:r>
                    </a:p>
                  </a:txBody>
                  <a:tcPr marL="50800" marR="50800" marT="50800" marB="50800" anchor="ctr" anchorCtr="0" horzOverflow="overflow">
                    <a:lnL w="25400">
                      <a:solidFill>
                        <a:schemeClr val="accent2">
                          <a:hueOff val="58624"/>
                          <a:satOff val="8984"/>
                          <a:lumOff val="25490"/>
                        </a:schemeClr>
                      </a:solidFill>
                      <a:miter lim="400000"/>
                    </a:lnL>
                    <a:lnT w="12700">
                      <a:miter lim="400000"/>
                    </a:lnT>
                  </a:tcPr>
                </a:tc>
                <a:tc>
                  <a:txBody>
                    <a:bodyPr/>
                    <a:lstStyle/>
                    <a:p>
                      <a:pPr algn="ctr">
                        <a:lnSpc>
                          <a:spcPct val="100000"/>
                        </a:lnSpc>
                        <a:defRPr sz="1800">
                          <a:solidFill>
                            <a:srgbClr val="000000"/>
                          </a:solidFill>
                        </a:defRPr>
                      </a:pPr>
                      <a:r>
                        <a:rPr sz="5200">
                          <a:solidFill>
                            <a:srgbClr val="222222"/>
                          </a:solidFill>
                          <a:sym typeface="Avenir Next Medium"/>
                        </a:rPr>
                        <a:t>table-footer-group</a:t>
                      </a:r>
                    </a:p>
                  </a:txBody>
                  <a:tcPr marL="50800" marR="50800" marT="50800" marB="50800" anchor="ctr" anchorCtr="0" horzOverflow="overflow">
                    <a:lnT w="12700">
                      <a:miter lim="400000"/>
                    </a:lnT>
                  </a:tcPr>
                </a:tc>
                <a:tc>
                  <a:txBody>
                    <a:bodyPr/>
                    <a:lstStyle/>
                    <a:p>
                      <a:pPr algn="ctr">
                        <a:lnSpc>
                          <a:spcPct val="100000"/>
                        </a:lnSpc>
                        <a:defRPr sz="1800">
                          <a:solidFill>
                            <a:srgbClr val="000000"/>
                          </a:solidFill>
                        </a:defRPr>
                      </a:pPr>
                      <a:r>
                        <a:rPr sz="5200">
                          <a:solidFill>
                            <a:srgbClr val="838787"/>
                          </a:solidFill>
                          <a:sym typeface="Avenir Next Medium"/>
                        </a:rPr>
                        <a:t>对应于&lt;tfoot&gt;</a:t>
                      </a:r>
                    </a:p>
                  </a:txBody>
                  <a:tcPr marL="50800" marR="50800" marT="50800" marB="50800" anchor="ctr" anchorCtr="0" horzOverflow="overflow">
                    <a:lnR w="12700">
                      <a:miter lim="400000"/>
                    </a:lnR>
                    <a:lnT w="12700">
                      <a:miter lim="400000"/>
                    </a:lnT>
                  </a:tcPr>
                </a:tc>
              </a:tr>
              <a:tr h="1815041">
                <a:tc>
                  <a:txBody>
                    <a:bodyPr/>
                    <a:lstStyle/>
                    <a:p>
                      <a:pPr algn="ctr">
                        <a:lnSpc>
                          <a:spcPct val="100000"/>
                        </a:lnSpc>
                        <a:defRPr sz="1800">
                          <a:solidFill>
                            <a:srgbClr val="000000"/>
                          </a:solidFill>
                        </a:defRPr>
                      </a:pPr>
                      <a:r>
                        <a:rPr sz="5200">
                          <a:solidFill>
                            <a:srgbClr val="222222"/>
                          </a:solidFill>
                          <a:sym typeface="Avenir Next Medium"/>
                        </a:rPr>
                        <a:t>table-header-group</a:t>
                      </a:r>
                    </a:p>
                  </a:txBody>
                  <a:tcPr marL="50800" marR="50800" marT="50800" marB="50800" anchor="ctr" anchorCtr="0" horzOverflow="overflow">
                    <a:lnL w="25400">
                      <a:solidFill>
                        <a:schemeClr val="accent2">
                          <a:hueOff val="58624"/>
                          <a:satOff val="8984"/>
                          <a:lumOff val="25490"/>
                        </a:schemeClr>
                      </a:solidFill>
                      <a:miter lim="400000"/>
                    </a:lnL>
                    <a:lnR w="25400">
                      <a:solidFill>
                        <a:schemeClr val="accent2">
                          <a:hueOff val="58624"/>
                          <a:satOff val="8984"/>
                          <a:lumOff val="25490"/>
                        </a:schemeClr>
                      </a:solidFill>
                      <a:miter lim="400000"/>
                    </a:lnR>
                  </a:tcPr>
                </a:tc>
                <a:tc>
                  <a:txBody>
                    <a:bodyPr/>
                    <a:lstStyle/>
                    <a:p>
                      <a:pPr algn="ctr">
                        <a:lnSpc>
                          <a:spcPct val="100000"/>
                        </a:lnSpc>
                        <a:defRPr sz="1800">
                          <a:solidFill>
                            <a:srgbClr val="000000"/>
                          </a:solidFill>
                        </a:defRPr>
                      </a:pPr>
                      <a:r>
                        <a:rPr sz="5200">
                          <a:solidFill>
                            <a:srgbClr val="838787"/>
                          </a:solidFill>
                          <a:sym typeface="Avenir Next Medium"/>
                        </a:rPr>
                        <a:t>对应于&lt;thead&gt;</a:t>
                      </a:r>
                    </a:p>
                  </a:txBody>
                  <a:tcPr marL="50800" marR="50800" marT="50800" marB="50800" anchor="ctr" anchorCtr="0" horzOverflow="overflow">
                    <a:lnL w="25400">
                      <a:solidFill>
                        <a:schemeClr val="accent2">
                          <a:hueOff val="58624"/>
                          <a:satOff val="8984"/>
                          <a:lumOff val="25490"/>
                        </a:schemeClr>
                      </a:solidFill>
                      <a:miter lim="400000"/>
                    </a:lnL>
                  </a:tcPr>
                </a:tc>
                <a:tc>
                  <a:txBody>
                    <a:bodyPr/>
                    <a:lstStyle/>
                    <a:p>
                      <a:pPr algn="ctr">
                        <a:lnSpc>
                          <a:spcPct val="100000"/>
                        </a:lnSpc>
                        <a:defRPr sz="1800">
                          <a:solidFill>
                            <a:srgbClr val="000000"/>
                          </a:solidFill>
                        </a:defRPr>
                      </a:pPr>
                      <a:r>
                        <a:rPr sz="5200">
                          <a:solidFill>
                            <a:srgbClr val="222222"/>
                          </a:solidFill>
                          <a:sym typeface="Avenir Next Medium"/>
                        </a:rPr>
                        <a:t>table-column-group</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rgbClr val="838787"/>
                          </a:solidFill>
                          <a:sym typeface="Avenir Next Medium"/>
                        </a:rPr>
                        <a:t>对应于&lt;colgroup&gt;</a:t>
                      </a:r>
                    </a:p>
                  </a:txBody>
                  <a:tcPr marL="50800" marR="50800" marT="50800" marB="50800" anchor="ctr" anchorCtr="0" horzOverflow="overflow">
                    <a:lnR w="12700">
                      <a:miter lim="400000"/>
                    </a:lnR>
                  </a:tcPr>
                </a:tc>
              </a:tr>
              <a:tr h="1397756">
                <a:tc>
                  <a:txBody>
                    <a:bodyPr/>
                    <a:lstStyle/>
                    <a:p>
                      <a:pPr algn="ctr">
                        <a:lnSpc>
                          <a:spcPct val="100000"/>
                        </a:lnSpc>
                        <a:defRPr sz="1800">
                          <a:solidFill>
                            <a:srgbClr val="000000"/>
                          </a:solidFill>
                        </a:defRPr>
                      </a:pPr>
                      <a:r>
                        <a:rPr sz="5200">
                          <a:solidFill>
                            <a:srgbClr val="222222"/>
                          </a:solidFill>
                          <a:sym typeface="Avenir Next Medium"/>
                        </a:rPr>
                        <a:t>table-row</a:t>
                      </a:r>
                    </a:p>
                  </a:txBody>
                  <a:tcPr marL="50800" marR="50800" marT="50800" marB="50800" anchor="ctr" anchorCtr="0" horzOverflow="overflow">
                    <a:lnL w="25400">
                      <a:solidFill>
                        <a:schemeClr val="accent2">
                          <a:hueOff val="58624"/>
                          <a:satOff val="8984"/>
                          <a:lumOff val="25490"/>
                        </a:schemeClr>
                      </a:solidFill>
                      <a:miter lim="400000"/>
                    </a:lnL>
                    <a:lnR w="25400">
                      <a:solidFill>
                        <a:schemeClr val="accent2">
                          <a:hueOff val="58624"/>
                          <a:satOff val="8984"/>
                          <a:lumOff val="25490"/>
                        </a:schemeClr>
                      </a:solidFill>
                      <a:miter lim="400000"/>
                    </a:lnR>
                  </a:tcPr>
                </a:tc>
                <a:tc>
                  <a:txBody>
                    <a:bodyPr/>
                    <a:lstStyle/>
                    <a:p>
                      <a:pPr algn="ctr">
                        <a:lnSpc>
                          <a:spcPct val="100000"/>
                        </a:lnSpc>
                        <a:defRPr sz="1800">
                          <a:solidFill>
                            <a:srgbClr val="000000"/>
                          </a:solidFill>
                        </a:defRPr>
                      </a:pPr>
                      <a:r>
                        <a:rPr sz="5200">
                          <a:solidFill>
                            <a:srgbClr val="838787"/>
                          </a:solidFill>
                          <a:sym typeface="Avenir Next Medium"/>
                        </a:rPr>
                        <a:t>对应于&lt;tr&gt;</a:t>
                      </a:r>
                    </a:p>
                  </a:txBody>
                  <a:tcPr marL="50800" marR="50800" marT="50800" marB="50800" anchor="ctr" anchorCtr="0" horzOverflow="overflow">
                    <a:lnL w="25400">
                      <a:solidFill>
                        <a:schemeClr val="accent2">
                          <a:hueOff val="58624"/>
                          <a:satOff val="8984"/>
                          <a:lumOff val="25490"/>
                        </a:schemeClr>
                      </a:solidFill>
                      <a:miter lim="400000"/>
                    </a:lnL>
                  </a:tcPr>
                </a:tc>
                <a:tc>
                  <a:txBody>
                    <a:bodyPr/>
                    <a:lstStyle/>
                    <a:p>
                      <a:pPr algn="ctr">
                        <a:lnSpc>
                          <a:spcPct val="100000"/>
                        </a:lnSpc>
                        <a:defRPr sz="1800">
                          <a:solidFill>
                            <a:srgbClr val="000000"/>
                          </a:solidFill>
                        </a:defRPr>
                      </a:pPr>
                      <a:r>
                        <a:rPr sz="5200">
                          <a:solidFill>
                            <a:srgbClr val="222222"/>
                          </a:solidFill>
                          <a:sym typeface="Avenir Next Medium"/>
                        </a:rPr>
                        <a:t>table-column</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rgbClr val="838787"/>
                          </a:solidFill>
                          <a:sym typeface="Avenir Next Medium"/>
                        </a:rPr>
                        <a:t>对应于&lt;col&gt;</a:t>
                      </a:r>
                    </a:p>
                  </a:txBody>
                  <a:tcPr marL="50800" marR="50800" marT="50800" marB="50800" anchor="ctr" anchorCtr="0" horzOverflow="overflow">
                    <a:lnR w="12700">
                      <a:miter lim="400000"/>
                    </a:lnR>
                  </a:tcPr>
                </a:tc>
              </a:tr>
              <a:tr h="1421622">
                <a:tc>
                  <a:txBody>
                    <a:bodyPr/>
                    <a:lstStyle/>
                    <a:p>
                      <a:pPr algn="ctr">
                        <a:lnSpc>
                          <a:spcPct val="100000"/>
                        </a:lnSpc>
                        <a:defRPr sz="1800">
                          <a:solidFill>
                            <a:srgbClr val="000000"/>
                          </a:solidFill>
                        </a:defRPr>
                      </a:pPr>
                      <a:r>
                        <a:rPr sz="5200">
                          <a:solidFill>
                            <a:srgbClr val="222222"/>
                          </a:solidFill>
                          <a:sym typeface="Avenir Next Medium"/>
                        </a:rPr>
                        <a:t>table-cell</a:t>
                      </a:r>
                    </a:p>
                  </a:txBody>
                  <a:tcPr marL="50800" marR="50800" marT="50800" marB="50800" anchor="ctr" anchorCtr="0" horzOverflow="overflow">
                    <a:lnL w="25400">
                      <a:solidFill>
                        <a:schemeClr val="accent2">
                          <a:hueOff val="58624"/>
                          <a:satOff val="8984"/>
                          <a:lumOff val="25490"/>
                        </a:schemeClr>
                      </a:solidFill>
                      <a:miter lim="400000"/>
                    </a:lnL>
                    <a:lnR w="25400">
                      <a:solidFill>
                        <a:schemeClr val="accent2">
                          <a:hueOff val="58624"/>
                          <a:satOff val="8984"/>
                          <a:lumOff val="25490"/>
                        </a:schemeClr>
                      </a:solidFill>
                      <a:miter lim="400000"/>
                    </a:lnR>
                    <a:lnB w="25400">
                      <a:solidFill>
                        <a:schemeClr val="accent2">
                          <a:hueOff val="58624"/>
                          <a:satOff val="8984"/>
                          <a:lumOff val="25490"/>
                        </a:schemeClr>
                      </a:solidFill>
                      <a:miter lim="400000"/>
                    </a:lnB>
                  </a:tcPr>
                </a:tc>
                <a:tc>
                  <a:txBody>
                    <a:bodyPr/>
                    <a:lstStyle/>
                    <a:p>
                      <a:pPr algn="ctr">
                        <a:lnSpc>
                          <a:spcPct val="100000"/>
                        </a:lnSpc>
                        <a:defRPr sz="1800">
                          <a:solidFill>
                            <a:srgbClr val="000000"/>
                          </a:solidFill>
                        </a:defRPr>
                      </a:pPr>
                      <a:r>
                        <a:rPr sz="5200">
                          <a:solidFill>
                            <a:srgbClr val="838787"/>
                          </a:solidFill>
                          <a:sym typeface="Avenir Next Medium"/>
                        </a:rPr>
                        <a:t>对应于&lt;td&gt;</a:t>
                      </a:r>
                    </a:p>
                  </a:txBody>
                  <a:tcPr marL="50800" marR="50800" marT="50800" marB="50800" anchor="ctr" anchorCtr="0" horzOverflow="overflow">
                    <a:lnL w="25400">
                      <a:solidFill>
                        <a:schemeClr val="accent2">
                          <a:hueOff val="58624"/>
                          <a:satOff val="8984"/>
                          <a:lumOff val="25490"/>
                        </a:schemeClr>
                      </a:solidFill>
                      <a:miter lim="400000"/>
                    </a:lnL>
                  </a:tcPr>
                </a:tc>
                <a:tc>
                  <a:txBody>
                    <a:bodyPr/>
                    <a:lstStyle/>
                    <a:p>
                      <a:pPr algn="ctr">
                        <a:lnSpc>
                          <a:spcPct val="100000"/>
                        </a:lnSpc>
                        <a:defRPr sz="1800">
                          <a:solidFill>
                            <a:srgbClr val="000000"/>
                          </a:solidFill>
                        </a:defRPr>
                      </a:pPr>
                      <a:r>
                        <a:rPr sz="5200">
                          <a:solidFill>
                            <a:srgbClr val="222222"/>
                          </a:solidFill>
                          <a:sym typeface="Avenir Next Medium"/>
                        </a:rPr>
                        <a:t>table-caption</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rgbClr val="838787"/>
                          </a:solidFill>
                          <a:sym typeface="Avenir Next Medium"/>
                        </a:rPr>
                        <a:t>对应于&lt;caption&gt;</a:t>
                      </a:r>
                    </a:p>
                  </a:txBody>
                  <a:tcPr marL="50800" marR="50800" marT="50800" marB="50800" anchor="ctr" anchorCtr="0" horzOverflow="overflow">
                    <a:lnR w="12700">
                      <a:miter lim="400000"/>
                    </a:lnR>
                  </a:tcPr>
                </a:tc>
              </a:tr>
              <a:tr h="3829007">
                <a:tc>
                  <a:txBody>
                    <a:bodyPr/>
                    <a:lstStyle/>
                    <a:p>
                      <a:pPr algn="ctr">
                        <a:lnSpc>
                          <a:spcPct val="100000"/>
                        </a:lnSpc>
                        <a:defRPr sz="1800">
                          <a:solidFill>
                            <a:srgbClr val="000000"/>
                          </a:solidFill>
                        </a:defRPr>
                      </a:pPr>
                      <a:r>
                        <a:rPr sz="5200">
                          <a:solidFill>
                            <a:srgbClr val="222222"/>
                          </a:solidFill>
                          <a:sym typeface="Avenir Next Medium"/>
                        </a:rPr>
                        <a:t>table-row-group</a:t>
                      </a:r>
                    </a:p>
                  </a:txBody>
                  <a:tcPr marL="50800" marR="50800" marT="50800" marB="50800" anchor="ctr" anchorCtr="0" horzOverflow="overflow">
                    <a:lnL w="12700">
                      <a:miter lim="400000"/>
                    </a:lnL>
                    <a:lnT w="25400">
                      <a:solidFill>
                        <a:schemeClr val="accent2">
                          <a:hueOff val="58624"/>
                          <a:satOff val="8984"/>
                          <a:lumOff val="25490"/>
                        </a:schemeClr>
                      </a:solidFill>
                      <a:miter lim="400000"/>
                    </a:lnT>
                    <a:lnB w="12700">
                      <a:miter lim="400000"/>
                    </a:lnB>
                  </a:tcPr>
                </a:tc>
                <a:tc>
                  <a:txBody>
                    <a:bodyPr/>
                    <a:lstStyle/>
                    <a:p>
                      <a:pPr algn="ctr">
                        <a:lnSpc>
                          <a:spcPct val="100000"/>
                        </a:lnSpc>
                        <a:defRPr sz="1800">
                          <a:solidFill>
                            <a:srgbClr val="000000"/>
                          </a:solidFill>
                        </a:defRPr>
                      </a:pPr>
                      <a:r>
                        <a:rPr sz="5200">
                          <a:solidFill>
                            <a:srgbClr val="838787"/>
                          </a:solidFill>
                          <a:sym typeface="Avenir Next Medium"/>
                        </a:rPr>
                        <a:t>对应于&lt;tbody&gt;</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rgbClr val="222222"/>
                          </a:solidFill>
                          <a:sym typeface="Avenir Next Medium"/>
                        </a:rPr>
                        <a:t>inline-table</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rgbClr val="838787"/>
                          </a:solidFill>
                          <a:sym typeface="Avenir Next Medium"/>
                        </a:rPr>
                        <a:t>这个元素的表现形式将为表格HTML元素，但是是一个内联块而不是块级元素。</a:t>
                      </a:r>
                    </a:p>
                  </a:txBody>
                  <a:tcPr marL="50800" marR="50800" marT="50800" marB="50800" anchor="ctr" anchorCtr="0" horzOverflow="overflow">
                    <a:lnR w="12700">
                      <a:miter lim="400000"/>
                    </a:lnR>
                    <a:lnB w="12700">
                      <a:miter lim="400000"/>
                    </a:lnB>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TIC"/>
          <p:cNvSpPr txBox="1"/>
          <p:nvPr>
            <p:ph type="body" idx="13"/>
          </p:nvPr>
        </p:nvSpPr>
        <p:spPr>
          <a:prstGeom prst="rect">
            <a:avLst/>
          </a:prstGeom>
        </p:spPr>
        <p:txBody>
          <a:bodyPr/>
          <a:lstStyle/>
          <a:p>
            <a:pPr/>
            <a:r>
              <a:t>TIC</a:t>
            </a:r>
          </a:p>
        </p:txBody>
      </p:sp>
      <p:sp>
        <p:nvSpPr>
          <p:cNvPr id="200" name="基于盒状模型的布局方式"/>
          <p:cNvSpPr txBox="1"/>
          <p:nvPr>
            <p:ph type="title"/>
          </p:nvPr>
        </p:nvSpPr>
        <p:spPr>
          <a:prstGeom prst="rect">
            <a:avLst/>
          </a:prstGeom>
        </p:spPr>
        <p:txBody>
          <a:bodyPr/>
          <a:lstStyle>
            <a:lvl1pPr defTabSz="487044">
              <a:spcBef>
                <a:spcPts val="2300"/>
              </a:spcBef>
              <a:defRPr sz="5133"/>
            </a:lvl1pPr>
          </a:lstStyle>
          <a:p>
            <a:pPr/>
            <a:r>
              <a:t>基于盒状模型的布局方式</a:t>
            </a:r>
          </a:p>
        </p:txBody>
      </p:sp>
      <p:sp>
        <p:nvSpPr>
          <p:cNvPr id="201" name="布局的传统解决方案，基于盒状模型，依赖 display 属性 + position属性 + float属性。…"/>
          <p:cNvSpPr txBox="1"/>
          <p:nvPr>
            <p:ph type="body" idx="1"/>
          </p:nvPr>
        </p:nvSpPr>
        <p:spPr>
          <a:prstGeom prst="rect">
            <a:avLst/>
          </a:prstGeom>
        </p:spPr>
        <p:txBody>
          <a:bodyPr/>
          <a:lstStyle/>
          <a:p>
            <a:pPr marL="603250" indent="-603250" defTabSz="784225">
              <a:spcBef>
                <a:spcPts val="3700"/>
              </a:spcBef>
              <a:defRPr sz="4560"/>
            </a:pPr>
            <a:r>
              <a:t>布局的传统解决方案，基于</a:t>
            </a:r>
            <a:r>
              <a:rPr>
                <a:hlinkClick r:id="rId2" invalidUrl="" action="" tgtFrame="" tooltip="" history="1" highlightClick="0" endSnd="0"/>
              </a:rPr>
              <a:t>盒状模型</a:t>
            </a:r>
            <a:r>
              <a:t>，依赖 </a:t>
            </a:r>
            <a:r>
              <a:rPr>
                <a:hlinkClick r:id="rId3" invalidUrl="" action="" tgtFrame="" tooltip="" history="1" highlightClick="0" endSnd="0"/>
              </a:rPr>
              <a:t>display</a:t>
            </a:r>
            <a:r>
              <a:t> 属性 + </a:t>
            </a:r>
            <a:r>
              <a:rPr>
                <a:hlinkClick r:id="rId4" invalidUrl="" action="" tgtFrame="" tooltip="" history="1" highlightClick="0" endSnd="0"/>
              </a:rPr>
              <a:t>position</a:t>
            </a:r>
            <a:r>
              <a:t>属性 + </a:t>
            </a:r>
            <a:r>
              <a:rPr>
                <a:hlinkClick r:id="rId5" invalidUrl="" action="" tgtFrame="" tooltip="" history="1" highlightClick="0" endSnd="0"/>
              </a:rPr>
              <a:t>float</a:t>
            </a:r>
            <a:r>
              <a:t>属性。</a:t>
            </a:r>
          </a:p>
          <a:p>
            <a:pPr marL="603250" indent="-603250" defTabSz="784225">
              <a:spcBef>
                <a:spcPts val="3700"/>
              </a:spcBef>
              <a:defRPr sz="4560"/>
            </a:pPr>
            <a:r>
              <a:t>优点:可以通过css样式给框架进行功能强大的属性设置以及给网页的局部进行任意的定位，制作出来的页面浏览速度较快，同时页面的风格可以通过修改单独的css文件进行随意的修改和更新；</a:t>
            </a:r>
          </a:p>
          <a:p>
            <a:pPr marL="603250" indent="-603250" defTabSz="784225">
              <a:spcBef>
                <a:spcPts val="3700"/>
              </a:spcBef>
              <a:defRPr sz="4560"/>
            </a:pPr>
            <a:r>
              <a:t>缺点：每个div容器都需要定义css样式来控制，制作过程相比table方式要复杂。</a:t>
            </a:r>
          </a:p>
          <a:p>
            <a:pPr marL="603250" indent="-603250" defTabSz="784225">
              <a:spcBef>
                <a:spcPts val="3700"/>
              </a:spcBef>
              <a:defRPr sz="4560"/>
            </a:pPr>
            <a:r>
              <a:t>现在的网页越来越倾向于使用DIV的方法来布局网页了。 </a:t>
            </a:r>
          </a:p>
          <a:p>
            <a:pPr marL="603250" indent="-603250" defTabSz="784225">
              <a:spcBef>
                <a:spcPts val="3700"/>
              </a:spcBef>
              <a:defRPr sz="4560"/>
            </a:pPr>
            <a:r>
              <a:t>它对于那些特殊布局非常不方便，比如，</a:t>
            </a:r>
            <a:r>
              <a:rPr>
                <a:hlinkClick r:id="rId6" invalidUrl="" action="" tgtFrame="" tooltip="" history="1" highlightClick="0" endSnd="0"/>
              </a:rPr>
              <a:t>垂直居中</a:t>
            </a:r>
            <a:r>
              <a:t>就不容易实现。</a:t>
            </a:r>
          </a:p>
        </p:txBody>
      </p:sp>
      <p:pic>
        <p:nvPicPr>
          <p:cNvPr id="202" name="bg2015071001.gif" descr="bg2015071001.gif"/>
          <p:cNvPicPr>
            <a:picLocks noChangeAspect="1"/>
          </p:cNvPicPr>
          <p:nvPr/>
        </p:nvPicPr>
        <p:blipFill>
          <a:blip r:embed="rId7">
            <a:extLst/>
          </a:blip>
          <a:stretch>
            <a:fillRect/>
          </a:stretch>
        </p:blipFill>
        <p:spPr>
          <a:xfrm>
            <a:off x="5802232" y="1523633"/>
            <a:ext cx="12779536" cy="1116227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202"/>
                                        </p:tgtEl>
                                        <p:attrNameLst>
                                          <p:attrName>style.visibility</p:attrName>
                                        </p:attrNameLst>
                                      </p:cBhvr>
                                      <p:to>
                                        <p:strVal val="visible"/>
                                      </p:to>
                                    </p:set>
                                    <p:anim calcmode="lin" valueType="num">
                                      <p:cBhvr>
                                        <p:cTn id="7" dur="1000" fill="hold"/>
                                        <p:tgtEl>
                                          <p:spTgt spid="202"/>
                                        </p:tgtEl>
                                        <p:attrNameLst>
                                          <p:attrName>ppt_x</p:attrName>
                                        </p:attrNameLst>
                                      </p:cBhvr>
                                      <p:tavLst>
                                        <p:tav tm="0">
                                          <p:val>
                                            <p:strVal val="#ppt_x"/>
                                          </p:val>
                                        </p:tav>
                                        <p:tav tm="100000">
                                          <p:val>
                                            <p:strVal val="#ppt_x"/>
                                          </p:val>
                                        </p:tav>
                                      </p:tavLst>
                                    </p:anim>
                                    <p:anim calcmode="lin" valueType="num">
                                      <p:cBhvr>
                                        <p:cTn id="8" dur="1000" fill="hold"/>
                                        <p:tgtEl>
                                          <p:spTgt spid="20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1"/>
    </p:bldLst>
  </p:timing>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