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9" r:id="rId11"/>
    <p:sldId id="268" r:id="rId12"/>
    <p:sldId id="267" r:id="rId13"/>
    <p:sldId id="264" r:id="rId14"/>
    <p:sldId id="265" r:id="rId15"/>
    <p:sldId id="270" r:id="rId16"/>
    <p:sldId id="276" r:id="rId17"/>
    <p:sldId id="277" r:id="rId18"/>
    <p:sldId id="271" r:id="rId19"/>
    <p:sldId id="272" r:id="rId20"/>
    <p:sldId id="273" r:id="rId21"/>
    <p:sldId id="274" r:id="rId22"/>
    <p:sldId id="275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8" autoAdjust="0"/>
    <p:restoredTop sz="70922" autoAdjust="0"/>
  </p:normalViewPr>
  <p:slideViewPr>
    <p:cSldViewPr snapToGrid="0">
      <p:cViewPr varScale="1">
        <p:scale>
          <a:sx n="59" d="100"/>
          <a:sy n="59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AE79E-11EC-44FA-80F8-169527C2FBA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1A2AE-9921-480A-B750-5894E49DF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：未初始化，还没有调用</a:t>
            </a:r>
            <a:r>
              <a:rPr lang="en-US" altLang="zh-CN" dirty="0"/>
              <a:t>open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：启动，已经调用</a:t>
            </a:r>
            <a:r>
              <a:rPr lang="en-US" altLang="zh-CN" dirty="0"/>
              <a:t>open</a:t>
            </a:r>
            <a:r>
              <a:rPr lang="zh-CN" altLang="en-US" dirty="0"/>
              <a:t>，还没有调用</a:t>
            </a:r>
            <a:r>
              <a:rPr lang="en-US" altLang="zh-CN" dirty="0"/>
              <a:t>send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：发送，已经调用</a:t>
            </a:r>
            <a:r>
              <a:rPr lang="en-US" altLang="zh-CN" dirty="0"/>
              <a:t>send</a:t>
            </a:r>
            <a:r>
              <a:rPr lang="zh-CN" altLang="en-US" dirty="0"/>
              <a:t>，还没有接收到响应。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：接收，已经接收到部分响应数据。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：完成，已经接收到全部响应数据。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7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04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28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3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：未初始化，还没有调用</a:t>
            </a:r>
            <a:r>
              <a:rPr lang="en-US" altLang="zh-CN" dirty="0"/>
              <a:t>open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：启动，已经调用</a:t>
            </a:r>
            <a:r>
              <a:rPr lang="en-US" altLang="zh-CN" dirty="0"/>
              <a:t>open</a:t>
            </a:r>
            <a:r>
              <a:rPr lang="zh-CN" altLang="en-US" dirty="0"/>
              <a:t>，还没有调用</a:t>
            </a:r>
            <a:r>
              <a:rPr lang="en-US" altLang="zh-CN" dirty="0"/>
              <a:t>send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：发送，已经调用</a:t>
            </a:r>
            <a:r>
              <a:rPr lang="en-US" altLang="zh-CN" dirty="0"/>
              <a:t>send</a:t>
            </a:r>
            <a:r>
              <a:rPr lang="zh-CN" altLang="en-US" dirty="0"/>
              <a:t>，还没有接收到响应。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：接收，已经接收到部分响应数据。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：完成，已经接收到全部响应数据。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2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1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http://www.ruanyifeng.com/blog/2016/04/cors.html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2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6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5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53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1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A2AE-9921-480A-B750-5894E49DF8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3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19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8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0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0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8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1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5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4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8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55B3-9C77-4ECC-8937-F2E57B8CAF58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62BB-C723-4C4E-9ED2-479926429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1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5843F-928A-4EC1-9BF4-8829EC160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第五次分享会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ADB52-F6FB-4E60-BEC7-162C17233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ALISURE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52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DA-FE23-460A-BC56-9D485CE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不跨域的请求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8CC2E6-F661-486A-B8E2-0E783776A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60" y="1465022"/>
            <a:ext cx="6145080" cy="53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7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DA-FE23-460A-BC56-9D485CE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简单请求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3172C5-44F6-4CEE-8C71-6BFAA461F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68" y="1474046"/>
            <a:ext cx="5788864" cy="5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DA-FE23-460A-BC56-9D485CE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简单请求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EC89A3-D5C0-4347-97A7-9C5EC7110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83" y="1485668"/>
            <a:ext cx="6016633" cy="52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5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DA-FE23-460A-BC56-9D485CE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非简单请求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3CF267-FD8E-4088-866A-6459A91E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83" y="1541466"/>
            <a:ext cx="5820633" cy="51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5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DA-FE23-460A-BC56-9D485CE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非简单请求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7CE2DB-4BFE-4339-B0B9-FF7CD833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29" y="1493849"/>
            <a:ext cx="5948942" cy="52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0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DA-FE23-460A-BC56-9D485CE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服务器方面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820116-14E1-401C-BCE8-55FA1FC3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65" y="1520063"/>
            <a:ext cx="6160670" cy="51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8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DA-FE23-460A-BC56-9D485CE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服务器方面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81F85E-984B-46BC-A5D9-CC135BFEE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2588795"/>
            <a:ext cx="5629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6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DA-FE23-460A-BC56-9D485CE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结果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612EC8-CB22-4323-A3C8-39AFB5EF6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68" y="1510994"/>
            <a:ext cx="7110663" cy="51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4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9C74B-6BD1-400B-A7A3-45F9119C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347A8-D223-4DED-8CBE-867D78B1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0637"/>
            <a:ext cx="7886700" cy="3227638"/>
          </a:xfrm>
        </p:spPr>
        <p:txBody>
          <a:bodyPr>
            <a:normAutofit/>
          </a:bodyPr>
          <a:lstStyle/>
          <a:p>
            <a:r>
              <a:rPr lang="en-US" altLang="zh-CN" dirty="0"/>
              <a:t>JSONP</a:t>
            </a:r>
            <a:r>
              <a:rPr lang="zh-CN" altLang="en-US" dirty="0"/>
              <a:t>时</a:t>
            </a:r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with padding(</a:t>
            </a:r>
            <a:r>
              <a:rPr lang="zh-CN" altLang="en-US" dirty="0"/>
              <a:t>填充式</a:t>
            </a:r>
            <a:r>
              <a:rPr lang="en-US" altLang="zh-CN" dirty="0"/>
              <a:t>JSON</a:t>
            </a:r>
            <a:r>
              <a:rPr lang="zh-CN" altLang="en-US" dirty="0"/>
              <a:t>或参数式</a:t>
            </a:r>
            <a:r>
              <a:rPr lang="en-US" altLang="zh-CN" dirty="0"/>
              <a:t>JSON)</a:t>
            </a:r>
            <a:r>
              <a:rPr lang="zh-CN" altLang="en-US" dirty="0"/>
              <a:t>的简写。</a:t>
            </a:r>
            <a:endParaRPr lang="en-US" altLang="zh-CN" dirty="0"/>
          </a:p>
          <a:p>
            <a:r>
              <a:rPr lang="en-US" altLang="zh-CN" dirty="0"/>
              <a:t>JSONP</a:t>
            </a:r>
            <a:r>
              <a:rPr lang="zh-CN" altLang="en-US" dirty="0"/>
              <a:t>由回掉函数和数据组成：</a:t>
            </a:r>
            <a:endParaRPr lang="en-US" altLang="zh-CN" dirty="0"/>
          </a:p>
          <a:p>
            <a:pPr lvl="1"/>
            <a:r>
              <a:rPr lang="zh-CN" altLang="en-US" dirty="0"/>
              <a:t>回掉函数：当响应到来时应该在页面中调用的函数。</a:t>
            </a:r>
            <a:endParaRPr lang="en-US" altLang="zh-CN" dirty="0"/>
          </a:p>
          <a:p>
            <a:pPr lvl="1"/>
            <a:r>
              <a:rPr lang="zh-CN" altLang="en-US" dirty="0"/>
              <a:t>数据：传入回掉函数中的</a:t>
            </a:r>
            <a:r>
              <a:rPr lang="en-US" altLang="zh-CN" dirty="0"/>
              <a:t>JSON</a:t>
            </a:r>
            <a:r>
              <a:rPr lang="zh-CN" altLang="en-US" dirty="0"/>
              <a:t>数据。</a:t>
            </a:r>
            <a:endParaRPr lang="en-US" altLang="zh-CN" dirty="0"/>
          </a:p>
          <a:p>
            <a:r>
              <a:rPr lang="zh-CN" altLang="en-US" dirty="0"/>
              <a:t>通过动态</a:t>
            </a:r>
            <a:r>
              <a:rPr lang="en-US" altLang="zh-CN" dirty="0"/>
              <a:t>&lt;script&gt;</a:t>
            </a:r>
            <a:r>
              <a:rPr lang="zh-CN" altLang="en-US" dirty="0"/>
              <a:t>元素使用，为</a:t>
            </a:r>
            <a:r>
              <a:rPr lang="en-US" altLang="zh-CN" dirty="0" err="1"/>
              <a:t>src</a:t>
            </a:r>
            <a:r>
              <a:rPr lang="zh-CN" altLang="en-US" dirty="0"/>
              <a:t>属性指定一个跨域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r>
              <a:rPr lang="en-US" altLang="zh-CN" dirty="0"/>
              <a:t>&lt;script&gt;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不受同源策略的限制。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151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9C74B-6BD1-400B-A7A3-45F9119C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023A84-7FB5-4CEA-83CF-0851A2BC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4" y="1594436"/>
            <a:ext cx="8355523" cy="21792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F562AD-E917-443D-A07A-782F4D3D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4" y="4629434"/>
            <a:ext cx="8588026" cy="18634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2EA15B-32BF-4A56-BD21-393081B0B504}"/>
              </a:ext>
            </a:extLst>
          </p:cNvPr>
          <p:cNvSpPr txBox="1"/>
          <p:nvPr/>
        </p:nvSpPr>
        <p:spPr>
          <a:xfrm>
            <a:off x="307214" y="40188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需要服务器配合：</a:t>
            </a:r>
          </a:p>
        </p:txBody>
      </p:sp>
    </p:spTree>
    <p:extLst>
      <p:ext uri="{BB962C8B-B14F-4D97-AF65-F5344CB8AC3E}">
        <p14:creationId xmlns:p14="http://schemas.microsoft.com/office/powerpoint/2010/main" val="108551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7342E-4C9E-496F-A678-FC3E3631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7FB1F-AE9C-4B2D-8F35-E9F48EC2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52" y="2252079"/>
            <a:ext cx="4320096" cy="23538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/>
              <a:t>Ajax</a:t>
            </a:r>
          </a:p>
          <a:p>
            <a:pPr marL="0" indent="0" algn="ctr">
              <a:buNone/>
            </a:pPr>
            <a:r>
              <a:rPr lang="en-US" altLang="zh-CN" sz="4800" dirty="0"/>
              <a:t>CORS</a:t>
            </a:r>
          </a:p>
          <a:p>
            <a:pPr marL="0" indent="0" algn="ctr">
              <a:buNone/>
            </a:pPr>
            <a:r>
              <a:rPr lang="en-US" altLang="zh-CN" sz="4800" dirty="0"/>
              <a:t>JSONP</a:t>
            </a:r>
          </a:p>
        </p:txBody>
      </p:sp>
    </p:spTree>
    <p:extLst>
      <p:ext uri="{BB962C8B-B14F-4D97-AF65-F5344CB8AC3E}">
        <p14:creationId xmlns:p14="http://schemas.microsoft.com/office/powerpoint/2010/main" val="11795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9C74B-6BD1-400B-A7A3-45F9119C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EC1655-A260-4D2A-B4EB-5F64B1A4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5133"/>
            <a:ext cx="8021351" cy="14452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208A7D-3A99-4B36-9EA0-A2DAB88F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83" y="4934034"/>
            <a:ext cx="6865939" cy="11419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0115A99-15D2-482A-97D4-E49958734751}"/>
              </a:ext>
            </a:extLst>
          </p:cNvPr>
          <p:cNvSpPr/>
          <p:nvPr/>
        </p:nvSpPr>
        <p:spPr>
          <a:xfrm>
            <a:off x="824163" y="3444708"/>
            <a:ext cx="74956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本质：运行一个脚本文件，内容是执行一个函数，函数中带有相关数据。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1411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3E170-4E94-46FC-B8B0-39E11FBF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AE468-5B3D-47F7-A69B-B374F325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传递一个</a:t>
            </a:r>
            <a:r>
              <a:rPr lang="en-US" altLang="zh-CN" dirty="0"/>
              <a:t>callback</a:t>
            </a:r>
            <a:r>
              <a:rPr lang="zh-CN" altLang="en-US" dirty="0"/>
              <a:t>参数给服务端，服务端返回数据时会将这个</a:t>
            </a:r>
            <a:r>
              <a:rPr lang="en-US" altLang="zh-CN" dirty="0"/>
              <a:t>callback</a:t>
            </a:r>
            <a:r>
              <a:rPr lang="zh-CN" altLang="en-US" dirty="0"/>
              <a:t>参数作为函数名来包裹住</a:t>
            </a:r>
            <a:r>
              <a:rPr lang="en-US" altLang="zh-CN" dirty="0"/>
              <a:t>JSON</a:t>
            </a:r>
            <a:r>
              <a:rPr lang="zh-CN" altLang="en-US" dirty="0"/>
              <a:t>数据。这样就可以随意写函数来处理返回的数据了。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JSONP</a:t>
            </a:r>
            <a:r>
              <a:rPr lang="zh-CN" altLang="en-US" dirty="0"/>
              <a:t>的缺点：</a:t>
            </a:r>
            <a:endParaRPr lang="en-US" altLang="zh-CN" dirty="0"/>
          </a:p>
          <a:p>
            <a:pPr lvl="1"/>
            <a:r>
              <a:rPr lang="en-US" altLang="zh-CN" dirty="0"/>
              <a:t>JSONP</a:t>
            </a:r>
            <a:r>
              <a:rPr lang="zh-CN" altLang="en-US" dirty="0"/>
              <a:t>可以从其他域中加载代码执行，有安全问题。</a:t>
            </a:r>
            <a:endParaRPr lang="en-US" altLang="zh-CN" dirty="0"/>
          </a:p>
          <a:p>
            <a:pPr lvl="1"/>
            <a:r>
              <a:rPr lang="zh-CN" altLang="en-US" dirty="0"/>
              <a:t>不容易判断</a:t>
            </a:r>
            <a:r>
              <a:rPr lang="en-US" altLang="zh-CN" dirty="0"/>
              <a:t>JSONP</a:t>
            </a:r>
            <a:r>
              <a:rPr lang="zh-CN" altLang="en-US" dirty="0"/>
              <a:t>请求是否失败。</a:t>
            </a:r>
            <a:endParaRPr lang="en-US" altLang="zh-CN" dirty="0"/>
          </a:p>
          <a:p>
            <a:pPr lvl="1"/>
            <a:r>
              <a:rPr lang="en-US" altLang="zh-CN" dirty="0"/>
              <a:t>JSONP</a:t>
            </a:r>
            <a:r>
              <a:rPr lang="zh-CN" altLang="en-US" dirty="0"/>
              <a:t>只支持</a:t>
            </a:r>
            <a:r>
              <a:rPr lang="en-US" altLang="zh-CN" dirty="0"/>
              <a:t>GET</a:t>
            </a:r>
            <a:r>
              <a:rPr lang="zh-CN" altLang="en-US" dirty="0"/>
              <a:t>请求。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263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86FB4-F43B-4182-A1FF-81E72997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97293-8085-486C-8242-2E34CC25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986" y="2752058"/>
            <a:ext cx="6373729" cy="167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dirty="0"/>
              <a:t>fetch() </a:t>
            </a:r>
          </a:p>
          <a:p>
            <a:pPr marL="0" indent="0" algn="ctr">
              <a:buNone/>
            </a:pPr>
            <a:r>
              <a:rPr lang="en-US" altLang="zh-CN" sz="4400" dirty="0"/>
              <a:t>Promise</a:t>
            </a:r>
            <a:r>
              <a:rPr lang="zh-CN" altLang="en-US" sz="4400" dirty="0"/>
              <a:t>对象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191668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9B98FB-A974-4558-A804-7E84B626B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34B2B32-7C8A-4D93-9C7B-77CEFE50A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6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28DEB-CD0B-4640-8BEF-E9A45C04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27879-FFA6-4165-819F-C517E93D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233" y="1987410"/>
            <a:ext cx="6045533" cy="30844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Ajax</a:t>
            </a:r>
            <a:r>
              <a:rPr lang="zh-CN" altLang="en-US" sz="2400" dirty="0"/>
              <a:t>的技术核心是</a:t>
            </a:r>
            <a:r>
              <a:rPr lang="en-US" altLang="zh-CN" sz="2400" dirty="0"/>
              <a:t>XMLHttpRequest</a:t>
            </a:r>
            <a:r>
              <a:rPr lang="zh-CN" altLang="en-US" sz="2400" dirty="0"/>
              <a:t>对象，简称</a:t>
            </a:r>
            <a:r>
              <a:rPr lang="en-US" altLang="zh-CN" sz="2400" dirty="0"/>
              <a:t>XHR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XHR</a:t>
            </a:r>
            <a:r>
              <a:rPr lang="zh-CN" altLang="en-US" sz="2400" dirty="0"/>
              <a:t>为向服务器发送请求和解析服务器响应提供了流畅的接口。</a:t>
            </a:r>
            <a:endParaRPr lang="en-US" altLang="zh-CN" sz="2400" dirty="0"/>
          </a:p>
          <a:p>
            <a:r>
              <a:rPr lang="zh-CN" altLang="en-US" sz="2400" dirty="0"/>
              <a:t>能够以异步的方式从服务器取得更多信息，意味着用户单击后，可以不必刷新页面也能取得数据：使用</a:t>
            </a:r>
            <a:r>
              <a:rPr lang="en-US" altLang="zh-CN" sz="2400" dirty="0"/>
              <a:t>XHR</a:t>
            </a:r>
            <a:r>
              <a:rPr lang="zh-CN" altLang="en-US" sz="2400" dirty="0"/>
              <a:t>对象取得新数据，然后再通过</a:t>
            </a:r>
            <a:r>
              <a:rPr lang="en-US" altLang="zh-CN" sz="2400" dirty="0"/>
              <a:t>DOM</a:t>
            </a:r>
            <a:r>
              <a:rPr lang="zh-CN" altLang="en-US" sz="2400" dirty="0"/>
              <a:t>将新数据插入到页面中。</a:t>
            </a:r>
            <a:endParaRPr lang="en-US" altLang="zh-CN" sz="24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324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DC4BC-6A71-4D9D-B0F1-6A4F368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XMLHttpRequest</a:t>
            </a:r>
            <a:r>
              <a:rPr lang="zh-CN" altLang="en-US" dirty="0"/>
              <a:t>对象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15DCB4-B51B-4E94-9576-1EF2288A2A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7002" y="1690689"/>
            <a:ext cx="85571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/*创建XHR对象*/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XMLHttpRequest();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/*启动一个请求：请求的类型、请求的地址、是否异步发送*/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"get"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"info"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/*发送请求: 发送的数据*/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/*当接收到响应后，检查status属性，以确定响应是否返回成功。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若status成功，responseText属性的内容已经就绪。*/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status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status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||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status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alert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responseText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alert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"Request was unsuccessful:"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/*由于内存的原因，不建议重用XHR*/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2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DC4BC-6A71-4D9D-B0F1-6A4F368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XMLHttpRequest</a:t>
            </a:r>
            <a:r>
              <a:rPr lang="zh-CN" altLang="en-US" dirty="0"/>
              <a:t>对象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7B8F5A-5222-4EFB-A41E-854AA84E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B3ED62-834C-4884-8C5E-5A2F2464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85248"/>
            <a:ext cx="825931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/*创建XHR对象*/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XMLHttpRequest();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/*检测XHR对象的readyState属性，该属性表示请求/响应过程的当前活动阶段。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只要readyState属性的值由一个值变成另一个值，都会触发一次readystatechange事件。*/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onreadystatechange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/*只对readyState=4感兴趣，4表示完成，已经接收到全部响应数据，并且可以使用了。*/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readyState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/*当接收到响应后，检查status属性，以确定响应是否返回成功。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若status成功，responseText属性的内容已经就绪。*/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||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alert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responseText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alert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"Request was unsuccessful:"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/*由于内存的原因，不建议重用XHR*/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/*启动一个请求：请求的类型、请求的地址、是否异步发送*/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"get"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"info"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/*发送请求: 发送的数据*/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xhr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0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DC4BC-6A71-4D9D-B0F1-6A4F368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XMLHttpRequest</a:t>
            </a:r>
            <a:r>
              <a:rPr lang="zh-CN" altLang="en-US" dirty="0"/>
              <a:t>对象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B3ED62-834C-4884-8C5E-5A2F2464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41" y="1690691"/>
            <a:ext cx="849712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在发送</a:t>
            </a:r>
            <a:r>
              <a:rPr lang="en-US" altLang="zh-CN" sz="2400" dirty="0"/>
              <a:t>XHR</a:t>
            </a:r>
            <a:r>
              <a:rPr lang="zh-CN" altLang="en-US" sz="2400" dirty="0"/>
              <a:t>请求的同时，还会发送下列头部信息：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Accept:</a:t>
            </a:r>
            <a:r>
              <a:rPr lang="zh-CN" altLang="en-US" sz="2400" dirty="0"/>
              <a:t>浏览器能够处理的内容类型。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Accept-Charset:</a:t>
            </a:r>
            <a:r>
              <a:rPr lang="zh-CN" altLang="en-US" sz="2400" dirty="0"/>
              <a:t>浏览器能够显示的字符集。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Accept-Encoding:</a:t>
            </a:r>
            <a:r>
              <a:rPr lang="zh-CN" altLang="en-US" sz="2400" dirty="0"/>
              <a:t>浏览器能够处理的压缩编码。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Accept-Language:</a:t>
            </a:r>
            <a:r>
              <a:rPr lang="zh-CN" altLang="en-US" sz="2400" dirty="0"/>
              <a:t>浏览器当前设置的语言。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Connection:</a:t>
            </a:r>
            <a:r>
              <a:rPr lang="zh-CN" altLang="en-US" sz="2400" dirty="0"/>
              <a:t>浏览器与服务器之间连接的类型。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Cookie:</a:t>
            </a:r>
            <a:r>
              <a:rPr lang="zh-CN" altLang="en-US" sz="2400" dirty="0"/>
              <a:t>当前页面设置的任何</a:t>
            </a:r>
            <a:r>
              <a:rPr lang="en-US" altLang="zh-CN" sz="2400" dirty="0"/>
              <a:t>Cookie</a:t>
            </a:r>
            <a:r>
              <a:rPr lang="zh-CN" altLang="en-US" sz="2400" dirty="0"/>
              <a:t>。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Host:</a:t>
            </a:r>
            <a:r>
              <a:rPr lang="zh-CN" altLang="en-US" sz="2400" dirty="0"/>
              <a:t>发出请求的页面所在的域。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/>
              <a:t>Referer</a:t>
            </a:r>
            <a:r>
              <a:rPr lang="en-US" altLang="zh-CN" sz="2400" dirty="0"/>
              <a:t>:</a:t>
            </a:r>
            <a:r>
              <a:rPr lang="zh-CN" altLang="en-US" sz="2400" dirty="0"/>
              <a:t>发出请求的页面的</a:t>
            </a:r>
            <a:r>
              <a:rPr lang="en-US" altLang="zh-CN" sz="2400" dirty="0"/>
              <a:t>URI</a:t>
            </a:r>
            <a:r>
              <a:rPr lang="zh-CN" altLang="en-US" sz="2400" dirty="0"/>
              <a:t>。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User-Agent:</a:t>
            </a:r>
            <a:r>
              <a:rPr lang="zh-CN" altLang="en-US" sz="2400" dirty="0"/>
              <a:t>浏览器的用户代理字符串。</a:t>
            </a:r>
            <a:endParaRPr lang="en-US" altLang="zh-CN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可以通过</a:t>
            </a:r>
            <a:r>
              <a:rPr lang="en-US" altLang="zh-CN" sz="2400" dirty="0" err="1"/>
              <a:t>setRequestHeader</a:t>
            </a:r>
            <a:r>
              <a:rPr lang="en-US" altLang="zh-CN" sz="2400" dirty="0"/>
              <a:t>()</a:t>
            </a:r>
            <a:r>
              <a:rPr lang="zh-CN" altLang="en-US" sz="2400" dirty="0"/>
              <a:t>方法设置自定义的请求头部信息：</a:t>
            </a:r>
            <a:endParaRPr lang="en-US" altLang="zh-CN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xhr.setRequestHeader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my_name</a:t>
            </a:r>
            <a:r>
              <a:rPr lang="en-US" altLang="zh-CN" sz="2400" dirty="0"/>
              <a:t>", "ALISURE");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5123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DA-FE23-460A-BC56-9D485CE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BC589-374E-4302-A42B-DFE2782B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XHR</a:t>
            </a:r>
            <a:r>
              <a:rPr lang="zh-CN" altLang="en-US" dirty="0"/>
              <a:t>实现</a:t>
            </a:r>
            <a:r>
              <a:rPr lang="en-US" altLang="zh-CN" dirty="0"/>
              <a:t>Ajax</a:t>
            </a:r>
            <a:r>
              <a:rPr lang="zh-CN" altLang="en-US" dirty="0"/>
              <a:t>通信受到跨域安全策略的限制，默认情况下，</a:t>
            </a:r>
            <a:r>
              <a:rPr lang="en-US" altLang="zh-CN" dirty="0"/>
              <a:t>XHR</a:t>
            </a:r>
            <a:r>
              <a:rPr lang="zh-CN" altLang="en-US" dirty="0"/>
              <a:t>对象只能访问与包含它的页面位于同一个域中的资源。</a:t>
            </a:r>
            <a:endParaRPr lang="en-US" altLang="zh-CN" dirty="0"/>
          </a:p>
          <a:p>
            <a:r>
              <a:rPr lang="zh-CN" altLang="en-US" dirty="0"/>
              <a:t>这种安全策略可以预防某些恶意行为，但是有时候合理的跨域请求也非常有用。</a:t>
            </a:r>
            <a:endParaRPr lang="en-US" altLang="zh-CN" dirty="0"/>
          </a:p>
          <a:p>
            <a:r>
              <a:rPr lang="en-US" altLang="zh-CN" dirty="0"/>
              <a:t>Cross-Origin Resource Sharing</a:t>
            </a:r>
            <a:r>
              <a:rPr lang="zh-CN" altLang="en-US" dirty="0"/>
              <a:t>，跨域资源共享，定义了在必须访问跨域资源时，</a:t>
            </a:r>
            <a:r>
              <a:rPr lang="zh-CN" altLang="en-US" dirty="0">
                <a:solidFill>
                  <a:srgbClr val="FF0000"/>
                </a:solidFill>
              </a:rPr>
              <a:t>浏览器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应如何沟通。</a:t>
            </a:r>
            <a:endParaRPr lang="en-US" altLang="zh-CN" dirty="0"/>
          </a:p>
          <a:p>
            <a:r>
              <a:rPr lang="zh-CN" altLang="en-US" dirty="0"/>
              <a:t>思想：使用自定义的</a:t>
            </a:r>
            <a:r>
              <a:rPr lang="en-US" altLang="zh-CN" dirty="0"/>
              <a:t>HTTP</a:t>
            </a:r>
            <a:r>
              <a:rPr lang="zh-CN" altLang="en-US" dirty="0"/>
              <a:t>头部让浏览器与服务器进行沟通，从而决定请求或响应是否成功。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466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DA-FE23-460A-BC56-9D485CEF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CORS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FC683C-11F6-4F69-B948-64881EDBD9B9}"/>
              </a:ext>
            </a:extLst>
          </p:cNvPr>
          <p:cNvSpPr/>
          <p:nvPr/>
        </p:nvSpPr>
        <p:spPr>
          <a:xfrm>
            <a:off x="1422734" y="2598003"/>
            <a:ext cx="6298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11111"/>
                </a:solidFill>
                <a:latin typeface="Georgia" panose="02040502050405020303" pitchFamily="18" charset="0"/>
              </a:rPr>
              <a:t>浏览器将</a:t>
            </a:r>
            <a:r>
              <a:rPr lang="en-US" altLang="zh-CN" sz="2400" dirty="0">
                <a:solidFill>
                  <a:srgbClr val="111111"/>
                </a:solidFill>
                <a:latin typeface="Georgia" panose="02040502050405020303" pitchFamily="18" charset="0"/>
              </a:rPr>
              <a:t>CORS</a:t>
            </a:r>
            <a:r>
              <a:rPr lang="zh-CN" altLang="en-US" sz="2400" dirty="0">
                <a:solidFill>
                  <a:srgbClr val="111111"/>
                </a:solidFill>
                <a:latin typeface="Georgia" panose="02040502050405020303" pitchFamily="18" charset="0"/>
              </a:rPr>
              <a:t>请求分成两类：</a:t>
            </a:r>
            <a:endParaRPr lang="en-US" altLang="zh-CN" sz="2400" dirty="0">
              <a:solidFill>
                <a:srgbClr val="111111"/>
              </a:solidFill>
              <a:latin typeface="Georgia" panose="02040502050405020303" pitchFamily="18" charset="0"/>
            </a:endParaRPr>
          </a:p>
          <a:p>
            <a:r>
              <a:rPr lang="en-US" altLang="zh-CN" sz="2400" dirty="0">
                <a:solidFill>
                  <a:srgbClr val="111111"/>
                </a:solidFill>
                <a:latin typeface="Georgia" panose="02040502050405020303" pitchFamily="18" charset="0"/>
              </a:rPr>
              <a:t>	1.</a:t>
            </a:r>
            <a:r>
              <a:rPr lang="zh-CN" altLang="en-US" sz="2400" dirty="0">
                <a:solidFill>
                  <a:srgbClr val="111111"/>
                </a:solidFill>
                <a:latin typeface="Georgia" panose="02040502050405020303" pitchFamily="18" charset="0"/>
              </a:rPr>
              <a:t>简单请求（</a:t>
            </a:r>
            <a:r>
              <a:rPr lang="en-US" altLang="zh-CN" sz="2400" dirty="0">
                <a:solidFill>
                  <a:srgbClr val="111111"/>
                </a:solidFill>
                <a:latin typeface="Georgia" panose="02040502050405020303" pitchFamily="18" charset="0"/>
              </a:rPr>
              <a:t>simple request</a:t>
            </a:r>
            <a:r>
              <a:rPr lang="zh-CN" altLang="en-US" sz="2400" dirty="0">
                <a:solidFill>
                  <a:srgbClr val="111111"/>
                </a:solidFill>
                <a:latin typeface="Georgia" panose="02040502050405020303" pitchFamily="18" charset="0"/>
              </a:rPr>
              <a:t>）</a:t>
            </a:r>
            <a:endParaRPr lang="en-US" altLang="zh-CN" sz="2400" dirty="0">
              <a:solidFill>
                <a:srgbClr val="111111"/>
              </a:solidFill>
              <a:latin typeface="Georgia" panose="02040502050405020303" pitchFamily="18" charset="0"/>
            </a:endParaRPr>
          </a:p>
          <a:p>
            <a:r>
              <a:rPr lang="en-US" altLang="zh-CN" sz="2400" dirty="0">
                <a:solidFill>
                  <a:srgbClr val="111111"/>
                </a:solidFill>
                <a:latin typeface="Georgia" panose="02040502050405020303" pitchFamily="18" charset="0"/>
              </a:rPr>
              <a:t>	2.</a:t>
            </a:r>
            <a:r>
              <a:rPr lang="zh-CN" altLang="en-US" sz="2400" dirty="0">
                <a:solidFill>
                  <a:srgbClr val="111111"/>
                </a:solidFill>
                <a:latin typeface="Georgia" panose="02040502050405020303" pitchFamily="18" charset="0"/>
              </a:rPr>
              <a:t>非简单请求（</a:t>
            </a:r>
            <a:r>
              <a:rPr lang="en-US" altLang="zh-CN" sz="2400" dirty="0">
                <a:solidFill>
                  <a:srgbClr val="111111"/>
                </a:solidFill>
                <a:latin typeface="Georgia" panose="02040502050405020303" pitchFamily="18" charset="0"/>
              </a:rPr>
              <a:t>not-so-simple request</a:t>
            </a:r>
            <a:r>
              <a:rPr lang="zh-CN" altLang="en-US" sz="2400" dirty="0">
                <a:solidFill>
                  <a:srgbClr val="111111"/>
                </a:solidFill>
                <a:latin typeface="Georgia" panose="02040502050405020303" pitchFamily="18" charset="0"/>
              </a:rPr>
              <a:t>）。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985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DA-FE23-460A-BC56-9D485CE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不跨域的请求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F37DE2-C2A8-475D-B897-1D435C60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438" y="1378169"/>
            <a:ext cx="6137124" cy="53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705</Words>
  <Application>Microsoft Office PowerPoint</Application>
  <PresentationFormat>全屏显示(4:3)</PresentationFormat>
  <Paragraphs>92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Calibri</vt:lpstr>
      <vt:lpstr>Calibri Light</vt:lpstr>
      <vt:lpstr>Georgia</vt:lpstr>
      <vt:lpstr>Office 主题​​</vt:lpstr>
      <vt:lpstr>第五次分享会</vt:lpstr>
      <vt:lpstr>主要内容</vt:lpstr>
      <vt:lpstr>Ajax</vt:lpstr>
      <vt:lpstr>XMLHttpRequest对象</vt:lpstr>
      <vt:lpstr>XMLHttpRequest对象</vt:lpstr>
      <vt:lpstr>XMLHttpRequest对象</vt:lpstr>
      <vt:lpstr>CORS</vt:lpstr>
      <vt:lpstr>CORS</vt:lpstr>
      <vt:lpstr>CORS：不跨域的请求</vt:lpstr>
      <vt:lpstr>CORS：不跨域的请求</vt:lpstr>
      <vt:lpstr>CORS：简单请求</vt:lpstr>
      <vt:lpstr>CORS：简单请求</vt:lpstr>
      <vt:lpstr>CORS：非简单请求</vt:lpstr>
      <vt:lpstr>CORS：非简单请求</vt:lpstr>
      <vt:lpstr>CORS：服务器方面</vt:lpstr>
      <vt:lpstr>CORS：服务器方面</vt:lpstr>
      <vt:lpstr>CORS：结果</vt:lpstr>
      <vt:lpstr>JSONP</vt:lpstr>
      <vt:lpstr>JSONP</vt:lpstr>
      <vt:lpstr>JSONP</vt:lpstr>
      <vt:lpstr>JSONP</vt:lpstr>
      <vt:lpstr>Fetch API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第五次分享会</dc:title>
  <dc:creator>李硕</dc:creator>
  <cp:lastModifiedBy>李硕</cp:lastModifiedBy>
  <cp:revision>18</cp:revision>
  <dcterms:created xsi:type="dcterms:W3CDTF">2017-12-09T12:46:53Z</dcterms:created>
  <dcterms:modified xsi:type="dcterms:W3CDTF">2017-12-10T09:04:06Z</dcterms:modified>
</cp:coreProperties>
</file>