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7" r:id="rId11"/>
    <p:sldId id="268" r:id="rId12"/>
    <p:sldId id="271" r:id="rId13"/>
    <p:sldId id="259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02" autoAdjust="0"/>
  </p:normalViewPr>
  <p:slideViewPr>
    <p:cSldViewPr snapToGrid="0">
      <p:cViewPr varScale="1">
        <p:scale>
          <a:sx n="76" d="100"/>
          <a:sy n="76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2BBE-27D2-41F7-A223-501FA50064CA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3A821-6C0A-49B2-9809-6D4B1E4B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8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2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默认</a:t>
            </a:r>
            <a:r>
              <a:rPr lang="en-US" altLang="zh-CN"/>
              <a:t>HTML</a:t>
            </a:r>
            <a:r>
              <a:rPr lang="zh-CN" altLang="en-US"/>
              <a:t>模板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8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dl</a:t>
            </a:r>
            <a:r>
              <a:rPr lang="zh-CN" altLang="en-US"/>
              <a:t>：自定义列表</a:t>
            </a:r>
            <a:endParaRPr lang="en-US" altLang="zh-CN"/>
          </a:p>
          <a:p>
            <a:r>
              <a:rPr lang="en-US" altLang="zh-CN"/>
              <a:t>dt</a:t>
            </a:r>
            <a:r>
              <a:rPr lang="zh-CN" altLang="en-US"/>
              <a:t>：列表项</a:t>
            </a:r>
            <a:endParaRPr lang="en-US" altLang="zh-CN"/>
          </a:p>
          <a:p>
            <a:r>
              <a:rPr lang="en-US" altLang="zh-CN"/>
              <a:t>dd</a:t>
            </a:r>
            <a:r>
              <a:rPr lang="zh-CN" altLang="en-US"/>
              <a:t>：列表项的定义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0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4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2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4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1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5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0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6C99-B7DF-48DB-B0C0-CD11E4605BE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7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DC195-1024-435A-A04D-10E257DE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第一次分享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C6248-88F1-42AB-BD9C-8D9643078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ALISURE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4206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</a:t>
            </a:r>
            <a:r>
              <a:rPr lang="en-US" altLang="zh-CN"/>
              <a:t>/</a:t>
            </a:r>
            <a:r>
              <a:rPr lang="zh-CN" altLang="en-US"/>
              <a:t>字体样式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C0FD4-D383-42A5-B492-4DA2C534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4238625" cy="45370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color:</a:t>
            </a:r>
            <a:r>
              <a:rPr lang="zh-CN" altLang="en-US"/>
              <a:t>颜色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direction:</a:t>
            </a:r>
            <a:r>
              <a:rPr lang="zh-CN" altLang="en-US"/>
              <a:t>文本方向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line-height:</a:t>
            </a:r>
            <a:r>
              <a:rPr lang="zh-CN" altLang="en-US"/>
              <a:t>行高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letter-spacing:</a:t>
            </a:r>
            <a:r>
              <a:rPr lang="zh-CN" altLang="en-US"/>
              <a:t>字符间隔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word-spacing:</a:t>
            </a:r>
            <a:r>
              <a:rPr lang="zh-CN" altLang="en-US"/>
              <a:t>字间隔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white-space:</a:t>
            </a:r>
            <a:r>
              <a:rPr lang="zh-CN" altLang="en-US"/>
              <a:t>空白处理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text-transform:</a:t>
            </a:r>
            <a:r>
              <a:rPr lang="zh-CN" altLang="en-US"/>
              <a:t>字母转换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text-index:</a:t>
            </a:r>
            <a:r>
              <a:rPr lang="zh-CN" altLang="en-US"/>
              <a:t>首行缩进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text-align:</a:t>
            </a:r>
            <a:r>
              <a:rPr lang="zh-CN" altLang="en-US"/>
              <a:t>对齐方式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text-decoration:</a:t>
            </a:r>
            <a:r>
              <a:rPr lang="zh-CN" altLang="en-US"/>
              <a:t>文本修饰</a:t>
            </a:r>
            <a:endParaRPr lang="en-US" altLang="zh-CN"/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BF8B1E6B-21CA-4C7E-979F-46FBD3883440}"/>
              </a:ext>
            </a:extLst>
          </p:cNvPr>
          <p:cNvSpPr txBox="1">
            <a:spLocks/>
          </p:cNvSpPr>
          <p:nvPr/>
        </p:nvSpPr>
        <p:spPr>
          <a:xfrm>
            <a:off x="5248275" y="2875760"/>
            <a:ext cx="3540125" cy="2170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font:</a:t>
            </a:r>
            <a:r>
              <a:rPr lang="zh-CN" altLang="en-US"/>
              <a:t>简写属性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font-family:</a:t>
            </a:r>
            <a:r>
              <a:rPr lang="zh-CN" altLang="en-US"/>
              <a:t>字体系列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font-size:</a:t>
            </a:r>
            <a:r>
              <a:rPr lang="zh-CN" altLang="en-US"/>
              <a:t>字体尺寸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font-style:</a:t>
            </a:r>
            <a:r>
              <a:rPr lang="zh-CN" altLang="en-US"/>
              <a:t>字体风格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font-weight:</a:t>
            </a:r>
            <a:r>
              <a:rPr lang="zh-CN" altLang="en-US"/>
              <a:t>字体粗细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75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例子：列表 </a:t>
            </a:r>
            <a:r>
              <a:rPr lang="en-US" altLang="zh-CN"/>
              <a:t>+ </a:t>
            </a:r>
            <a:r>
              <a:rPr lang="zh-CN" altLang="en-US"/>
              <a:t>样式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558F4A-D1AF-4A06-A187-34A69EA7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82" y="2511609"/>
            <a:ext cx="7575436" cy="24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9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下次分享内容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46511AF-ADCD-45A9-84D2-2050EC565940}"/>
              </a:ext>
            </a:extLst>
          </p:cNvPr>
          <p:cNvSpPr txBox="1">
            <a:spLocks/>
          </p:cNvSpPr>
          <p:nvPr/>
        </p:nvSpPr>
        <p:spPr>
          <a:xfrm>
            <a:off x="2039937" y="2095500"/>
            <a:ext cx="5064125" cy="3441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US" altLang="zh-CN" sz="3600"/>
              <a:t>CSS</a:t>
            </a:r>
            <a:r>
              <a:rPr lang="zh-CN" altLang="en-US" sz="3600"/>
              <a:t>盒子模型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3600"/>
              <a:t>显示控制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3600"/>
              <a:t>位置控制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sz="3600"/>
              <a:t>Flex</a:t>
            </a:r>
            <a:r>
              <a:rPr lang="zh-CN" altLang="en-US" sz="3600"/>
              <a:t>布局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941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D0591-867E-4EA9-8ED1-ECC00A16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GitHub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95316-5823-4BAC-82D8-AA0DEB23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429000"/>
            <a:ext cx="7143750" cy="498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https://github.com/alisure-web/xdtic-web-2017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6CF7D-8A0F-4A63-BCD9-955D30315976}"/>
              </a:ext>
            </a:extLst>
          </p:cNvPr>
          <p:cNvSpPr txBox="1"/>
          <p:nvPr/>
        </p:nvSpPr>
        <p:spPr>
          <a:xfrm>
            <a:off x="7384648" y="8432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下次讲</a:t>
            </a:r>
          </a:p>
        </p:txBody>
      </p:sp>
    </p:spTree>
    <p:extLst>
      <p:ext uri="{BB962C8B-B14F-4D97-AF65-F5344CB8AC3E}">
        <p14:creationId xmlns:p14="http://schemas.microsoft.com/office/powerpoint/2010/main" val="308623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9581-BAE7-4783-8F86-823B78A9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88468"/>
            <a:ext cx="7772400" cy="88106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唯一的限制是想象力</a:t>
            </a:r>
          </a:p>
        </p:txBody>
      </p:sp>
    </p:spTree>
    <p:extLst>
      <p:ext uri="{BB962C8B-B14F-4D97-AF65-F5344CB8AC3E}">
        <p14:creationId xmlns:p14="http://schemas.microsoft.com/office/powerpoint/2010/main" val="246007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BB0BF-21D6-42A4-93E7-494CD05A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0593F-2007-4206-B620-DCB83A7F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075" y="2082800"/>
            <a:ext cx="4641850" cy="3073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CN" sz="3600"/>
              <a:t>ALISURE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zh-CN" altLang="en-US" sz="3600"/>
              <a:t>主攻深度学习</a:t>
            </a:r>
            <a:endParaRPr lang="en-US" altLang="zh-CN" sz="3600"/>
          </a:p>
          <a:p>
            <a:pPr marL="0" indent="0" algn="ctr">
              <a:lnSpc>
                <a:spcPct val="200000"/>
              </a:lnSpc>
              <a:buNone/>
            </a:pPr>
            <a:r>
              <a:rPr lang="zh-CN" altLang="en-US" sz="3600"/>
              <a:t>前端作为兴趣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94856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03A02-A572-42CE-882D-9E8DE50E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7C962-BF3F-4098-AFA6-F0E81FDFC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654" y="1624320"/>
            <a:ext cx="4040886" cy="66899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200"/>
              <a:t>WebStrom(IntelliJ IDEA 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75530-D45C-4F8C-AB85-7E222CB7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535" y="1615439"/>
            <a:ext cx="3886200" cy="66899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600"/>
              <a:t>VS Code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1341AA-7411-4F9F-82E4-E1F634D5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35" y="3022179"/>
            <a:ext cx="3895238" cy="2636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F93A99-6042-48BE-8681-EDDE6F9D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8" y="2624561"/>
            <a:ext cx="4636759" cy="34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简单结构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1B9D70-FC52-4A6E-BC79-15D23D13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4" y="1970795"/>
            <a:ext cx="4258919" cy="421041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B2B5FCC-9421-4C8C-9A41-0B6648B9CA76}"/>
              </a:ext>
            </a:extLst>
          </p:cNvPr>
          <p:cNvGrpSpPr/>
          <p:nvPr/>
        </p:nvGrpSpPr>
        <p:grpSpPr>
          <a:xfrm>
            <a:off x="628650" y="1921398"/>
            <a:ext cx="2801074" cy="3712704"/>
            <a:chOff x="628650" y="1921398"/>
            <a:chExt cx="2801074" cy="371270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4FFEEFC-9099-49A7-9406-B784A9351BCE}"/>
                </a:ext>
              </a:extLst>
            </p:cNvPr>
            <p:cNvSpPr txBox="1"/>
            <p:nvPr/>
          </p:nvSpPr>
          <p:spPr>
            <a:xfrm>
              <a:off x="628650" y="1921398"/>
              <a:ext cx="2801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DOCTYPE</a:t>
              </a:r>
            </a:p>
            <a:p>
              <a:endParaRPr lang="en-US" altLang="zh-CN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html	</a:t>
              </a:r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2B3C12-D0FB-464D-9DBE-6FBC4A8D30C9}"/>
                </a:ext>
              </a:extLst>
            </p:cNvPr>
            <p:cNvSpPr txBox="1"/>
            <p:nvPr/>
          </p:nvSpPr>
          <p:spPr>
            <a:xfrm>
              <a:off x="1145894" y="2943522"/>
              <a:ext cx="122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head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543571-1DF9-487D-96F3-0E13FE4AC038}"/>
                </a:ext>
              </a:extLst>
            </p:cNvPr>
            <p:cNvSpPr txBox="1"/>
            <p:nvPr/>
          </p:nvSpPr>
          <p:spPr>
            <a:xfrm>
              <a:off x="1145894" y="5264770"/>
              <a:ext cx="122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>
                  <a:solidFill>
                    <a:srgbClr val="FF0000"/>
                  </a:solidFill>
                </a:rPr>
                <a:t>body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0BA8E6-BEC5-412D-B7B8-B0BE37F37A4F}"/>
                </a:ext>
              </a:extLst>
            </p:cNvPr>
            <p:cNvSpPr txBox="1"/>
            <p:nvPr/>
          </p:nvSpPr>
          <p:spPr>
            <a:xfrm>
              <a:off x="1552992" y="3411649"/>
              <a:ext cx="12269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base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link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meta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script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style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title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07287EF-CCF9-4029-B94A-C3D34A9D4AA7}"/>
              </a:ext>
            </a:extLst>
          </p:cNvPr>
          <p:cNvSpPr txBox="1"/>
          <p:nvPr/>
        </p:nvSpPr>
        <p:spPr>
          <a:xfrm>
            <a:off x="6894906" y="843241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Chrome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97807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常见标签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C0FD4-D383-42A5-B492-4DA2C534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939" y="765889"/>
            <a:ext cx="4244292" cy="52403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可以体验一下所有的标签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333D32-A521-42AF-B78C-FD234E91E833}"/>
              </a:ext>
            </a:extLst>
          </p:cNvPr>
          <p:cNvSpPr txBox="1"/>
          <p:nvPr/>
        </p:nvSpPr>
        <p:spPr>
          <a:xfrm>
            <a:off x="810228" y="1539433"/>
            <a:ext cx="83337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标题</a:t>
            </a:r>
            <a:r>
              <a:rPr lang="en-US" altLang="zh-CN"/>
              <a:t>/</a:t>
            </a:r>
            <a:r>
              <a:rPr lang="zh-CN" altLang="en-US"/>
              <a:t>段落标签</a:t>
            </a:r>
            <a:endParaRPr lang="en-US" altLang="zh-CN"/>
          </a:p>
          <a:p>
            <a:r>
              <a:rPr lang="en-US" altLang="zh-CN"/>
              <a:t>		&lt;h1&gt; – &lt;h5&gt;,&lt;p&gt;,&lt;br&gt;,&lt;hr&gt;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表单标签</a:t>
            </a:r>
            <a:endParaRPr lang="en-US" altLang="zh-CN"/>
          </a:p>
          <a:p>
            <a:pPr lvl="1"/>
            <a:r>
              <a:rPr lang="en-US" altLang="zh-CN"/>
              <a:t>	&lt;form&gt;,&lt;input&gt;,&lt;textarea&gt;,&lt;button&gt;,&lt;select&gt;,&lt;option&gt;,&lt;label&gt;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图像标签</a:t>
            </a:r>
            <a:endParaRPr lang="en-US" altLang="zh-CN"/>
          </a:p>
          <a:p>
            <a:r>
              <a:rPr lang="en-US" altLang="zh-CN"/>
              <a:t>		&lt;img&gt;,&lt;canvas&gt;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音频</a:t>
            </a:r>
            <a:r>
              <a:rPr lang="en-US" altLang="zh-CN"/>
              <a:t>/</a:t>
            </a:r>
            <a:r>
              <a:rPr lang="zh-CN" altLang="en-US"/>
              <a:t>视频标签</a:t>
            </a:r>
            <a:endParaRPr lang="en-US" altLang="zh-CN"/>
          </a:p>
          <a:p>
            <a:r>
              <a:rPr lang="en-US" altLang="zh-CN"/>
              <a:t>		&lt;audio&gt;,&lt;video&gt;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链接标签</a:t>
            </a:r>
            <a:endParaRPr lang="en-US" altLang="zh-CN"/>
          </a:p>
          <a:p>
            <a:r>
              <a:rPr lang="en-US" altLang="zh-CN"/>
              <a:t>		&lt;a&gt;,&lt;link&gt;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列表标签</a:t>
            </a:r>
            <a:endParaRPr lang="en-US" altLang="zh-CN"/>
          </a:p>
          <a:p>
            <a:r>
              <a:rPr lang="en-US" altLang="zh-CN"/>
              <a:t>		&lt;ul&gt;,&lt;ol&gt;,&lt;li&gt;,&lt;dl&gt;,&lt;dt&gt;,&lt;dd&gt;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表格标签</a:t>
            </a:r>
            <a:endParaRPr lang="en-US" altLang="zh-CN"/>
          </a:p>
          <a:p>
            <a:pPr lvl="1"/>
            <a:r>
              <a:rPr lang="en-US" altLang="zh-CN"/>
              <a:t>	&lt;table&gt;,&lt;caption&gt;,&lt;th&gt;,&lt;tr&gt;,&lt;td&gt;,&lt;thead&gt;,&lt;tbody&gt;,&lt;tfoot&gt;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样式</a:t>
            </a:r>
            <a:r>
              <a:rPr lang="en-US" altLang="zh-CN"/>
              <a:t>/</a:t>
            </a:r>
            <a:r>
              <a:rPr lang="zh-CN" altLang="en-US"/>
              <a:t>节标签</a:t>
            </a:r>
            <a:endParaRPr lang="en-US" altLang="zh-CN"/>
          </a:p>
          <a:p>
            <a:r>
              <a:rPr lang="en-US" altLang="zh-CN"/>
              <a:t>		&lt;style&gt;,</a:t>
            </a:r>
            <a:r>
              <a:rPr lang="en-US" altLang="zh-CN">
                <a:solidFill>
                  <a:srgbClr val="FF0000"/>
                </a:solidFill>
              </a:rPr>
              <a:t>&lt;div&gt;</a:t>
            </a:r>
            <a:r>
              <a:rPr lang="en-US" altLang="zh-CN"/>
              <a:t>,&lt;span&gt;,&lt;section&gt;,&lt;header&gt;,&lt;footer&gt;,&lt;article&gt;,&lt;aside&gt;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元信息标签</a:t>
            </a:r>
            <a:endParaRPr lang="en-US" altLang="zh-CN"/>
          </a:p>
          <a:p>
            <a:r>
              <a:rPr lang="en-US" altLang="zh-CN"/>
              <a:t>		&lt;head&gt;,&lt;meta&gt;,&lt;base&gt;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9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元素级别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C0FD4-D383-42A5-B492-4DA2C534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/>
              <a:t>块级元素：</a:t>
            </a:r>
            <a:r>
              <a:rPr lang="en-US" altLang="zh-CN" sz="2400"/>
              <a:t>display:</a:t>
            </a:r>
            <a:r>
              <a:rPr lang="en-US" altLang="zh-CN" sz="2400">
                <a:solidFill>
                  <a:srgbClr val="FF0000"/>
                </a:solidFill>
              </a:rPr>
              <a:t>block</a:t>
            </a:r>
            <a:r>
              <a:rPr lang="en-US" altLang="zh-CN" sz="2400"/>
              <a:t>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在浏览器显示时，以新行开始和结束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&lt;h1&gt; - &lt;h5&gt;,&lt;p&gt;,&lt;ul&gt;,&lt;table&gt;,&lt;</a:t>
            </a:r>
            <a:r>
              <a:rPr lang="en-US" altLang="zh-CN" sz="2000">
                <a:solidFill>
                  <a:srgbClr val="FF0000"/>
                </a:solidFill>
              </a:rPr>
              <a:t>div</a:t>
            </a:r>
            <a:r>
              <a:rPr lang="en-US" altLang="zh-CN" sz="2000"/>
              <a:t>&gt;</a:t>
            </a:r>
            <a:r>
              <a:rPr lang="zh-CN" altLang="en-US" sz="2000"/>
              <a:t>等</a:t>
            </a:r>
            <a:endParaRPr lang="en-US" altLang="zh-CN" sz="20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/>
              <a:t>内联元素：</a:t>
            </a:r>
            <a:r>
              <a:rPr lang="en-US" altLang="zh-CN" sz="2400"/>
              <a:t>display:</a:t>
            </a:r>
            <a:r>
              <a:rPr lang="en-US" altLang="zh-CN" sz="2400">
                <a:solidFill>
                  <a:srgbClr val="FF0000"/>
                </a:solidFill>
              </a:rPr>
              <a:t>inline</a:t>
            </a:r>
            <a:r>
              <a:rPr lang="en-US" altLang="zh-CN" sz="2400"/>
              <a:t>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在显示时不会以新行开始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&lt;b&gt;,&lt;td&gt;,&lt;a&gt;,&lt;img&gt;,&lt;</a:t>
            </a:r>
            <a:r>
              <a:rPr lang="en-US" altLang="zh-CN" sz="2000">
                <a:solidFill>
                  <a:srgbClr val="FF0000"/>
                </a:solidFill>
              </a:rPr>
              <a:t>span</a:t>
            </a:r>
            <a:r>
              <a:rPr lang="en-US" altLang="zh-CN" sz="2000"/>
              <a:t>&gt;</a:t>
            </a:r>
            <a:r>
              <a:rPr lang="zh-CN" altLang="en-US" sz="2000"/>
              <a:t>等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&lt;div&gt;</a:t>
            </a:r>
            <a:r>
              <a:rPr lang="zh-CN" altLang="en-US" sz="2000"/>
              <a:t>：无特定含义，用于组合其他元素的容器，常用于布局。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&lt;span&gt;</a:t>
            </a:r>
            <a:r>
              <a:rPr lang="zh-CN" altLang="en-US" sz="2000"/>
              <a:t>：无特定含义，用作文本的容器。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元素的级别可以通过设置</a:t>
            </a:r>
            <a:r>
              <a:rPr lang="en-US" altLang="zh-CN" sz="2000">
                <a:solidFill>
                  <a:srgbClr val="FF0000"/>
                </a:solidFill>
              </a:rPr>
              <a:t>display</a:t>
            </a:r>
            <a:r>
              <a:rPr lang="zh-CN" altLang="en-US" sz="2000"/>
              <a:t>属性改变。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5F55B3-C046-445D-BF36-E193E4936D41}"/>
              </a:ext>
            </a:extLst>
          </p:cNvPr>
          <p:cNvSpPr txBox="1"/>
          <p:nvPr/>
        </p:nvSpPr>
        <p:spPr>
          <a:xfrm>
            <a:off x="7384648" y="8432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下次讲</a:t>
            </a:r>
          </a:p>
        </p:txBody>
      </p:sp>
    </p:spTree>
    <p:extLst>
      <p:ext uri="{BB962C8B-B14F-4D97-AF65-F5344CB8AC3E}">
        <p14:creationId xmlns:p14="http://schemas.microsoft.com/office/powerpoint/2010/main" val="348903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HTML5</a:t>
            </a:r>
            <a:r>
              <a:rPr lang="zh-CN" altLang="en-US"/>
              <a:t>语义标签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C0FD4-D383-42A5-B492-4DA2C534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31" y="2053415"/>
            <a:ext cx="2623720" cy="3611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</a:rPr>
              <a:t>非语义元素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zh-CN" altLang="en-US" sz="2000"/>
              <a:t>不能提供关于内容的信息，如</a:t>
            </a:r>
            <a:r>
              <a:rPr lang="en-US" altLang="zh-CN" sz="2000"/>
              <a:t>&lt;div&gt;</a:t>
            </a:r>
            <a:r>
              <a:rPr lang="zh-CN" altLang="en-US" sz="2000"/>
              <a:t>和</a:t>
            </a:r>
            <a:r>
              <a:rPr lang="en-US" altLang="zh-CN" sz="2000"/>
              <a:t>&lt;span&gt;</a:t>
            </a:r>
            <a:r>
              <a:rPr lang="zh-CN" altLang="en-US" sz="2000"/>
              <a:t>等。</a:t>
            </a:r>
            <a:endParaRPr lang="en-US" altLang="zh-CN" sz="20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</a:rPr>
              <a:t>语义元素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zh-CN" altLang="en-US" sz="2000"/>
              <a:t>提供关于内容的信息如</a:t>
            </a:r>
            <a:r>
              <a:rPr lang="en-US" altLang="zh-CN" sz="2000"/>
              <a:t>&lt;form&gt;,&lt;table&gt;,&lt;img&gt;</a:t>
            </a:r>
            <a:r>
              <a:rPr lang="zh-CN" altLang="en-US" sz="2000"/>
              <a:t>等。</a:t>
            </a:r>
            <a:endParaRPr lang="en-US" altLang="zh-CN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C8608B-B0E1-4289-AEE5-E9CBB7D1909E}"/>
              </a:ext>
            </a:extLst>
          </p:cNvPr>
          <p:cNvSpPr txBox="1"/>
          <p:nvPr/>
        </p:nvSpPr>
        <p:spPr>
          <a:xfrm>
            <a:off x="3425990" y="1562581"/>
            <a:ext cx="52629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 header &gt;&lt; footer &gt;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文档的页眉和页脚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&lt;nav&gt;</a:t>
            </a:r>
            <a:r>
              <a:rPr lang="zh-CN" altLang="en-US" sz="2400"/>
              <a:t>：定义导航链接集合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&lt;main&gt;</a:t>
            </a:r>
            <a:r>
              <a:rPr lang="zh-CN" altLang="en-US" sz="2400"/>
              <a:t>：文档的主要内容</a:t>
            </a:r>
            <a:endParaRPr lang="en-US" altLang="zh-CN" sz="28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&lt;article&gt;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独立的自包含内容，比如一篇文章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&lt;section&gt;</a:t>
            </a:r>
            <a:r>
              <a:rPr lang="zh-CN" altLang="en-US" sz="2400"/>
              <a:t>：文档中的节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&lt;aside&gt;: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定义主内容之外的内容，侧边栏等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&lt;details&gt;</a:t>
            </a:r>
            <a:r>
              <a:rPr lang="zh-CN" altLang="en-US" sz="2400"/>
              <a:t>：额外的细节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&lt;mark&gt;</a:t>
            </a:r>
            <a:r>
              <a:rPr lang="zh-CN" altLang="en-US" sz="2400"/>
              <a:t>：重要的</a:t>
            </a:r>
            <a:r>
              <a:rPr lang="en-US" altLang="zh-CN" sz="2400"/>
              <a:t>/</a:t>
            </a:r>
            <a:r>
              <a:rPr lang="zh-CN" altLang="en-US" sz="2400"/>
              <a:t>强调的文本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/>
              <a:t>&lt;time&gt;</a:t>
            </a:r>
            <a:r>
              <a:rPr lang="zh-CN" altLang="en-US" sz="2400"/>
              <a:t>：定义日期</a:t>
            </a:r>
            <a:r>
              <a:rPr lang="en-US" altLang="zh-CN" sz="2400"/>
              <a:t>/</a:t>
            </a:r>
            <a:r>
              <a:rPr lang="zh-CN" altLang="en-US" sz="2400"/>
              <a:t>时间</a:t>
            </a:r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3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列表、表格和表单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C0FD4-D383-42A5-B492-4DA2C534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列表</a:t>
            </a:r>
            <a:endParaRPr lang="en-US" altLang="zh-CN"/>
          </a:p>
          <a:p>
            <a:pPr lvl="1"/>
            <a:r>
              <a:rPr lang="zh-CN" altLang="en-US"/>
              <a:t>有序列表</a:t>
            </a:r>
            <a:endParaRPr lang="en-US" altLang="zh-CN"/>
          </a:p>
          <a:p>
            <a:pPr lvl="1"/>
            <a:r>
              <a:rPr lang="zh-CN" altLang="en-US"/>
              <a:t>无序列表</a:t>
            </a:r>
            <a:endParaRPr lang="en-US" altLang="zh-CN"/>
          </a:p>
          <a:p>
            <a:pPr lvl="1"/>
            <a:r>
              <a:rPr lang="zh-CN" altLang="en-US"/>
              <a:t>定义列表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表格</a:t>
            </a:r>
            <a:endParaRPr lang="en-US" altLang="zh-CN"/>
          </a:p>
          <a:p>
            <a:pPr lvl="1"/>
            <a:r>
              <a:rPr lang="en-US" altLang="zh-CN"/>
              <a:t>body</a:t>
            </a:r>
            <a:r>
              <a:rPr lang="zh-CN" altLang="en-US"/>
              <a:t>、</a:t>
            </a:r>
            <a:r>
              <a:rPr lang="en-US" altLang="zh-CN"/>
              <a:t>thead</a:t>
            </a:r>
            <a:r>
              <a:rPr lang="zh-CN" altLang="en-US"/>
              <a:t>、</a:t>
            </a:r>
            <a:r>
              <a:rPr lang="en-US" altLang="zh-CN"/>
              <a:t>tbody</a:t>
            </a:r>
            <a:r>
              <a:rPr lang="zh-CN" altLang="en-US"/>
              <a:t>、</a:t>
            </a:r>
            <a:r>
              <a:rPr lang="en-US" altLang="zh-CN"/>
              <a:t>tfoot</a:t>
            </a:r>
            <a:r>
              <a:rPr lang="zh-CN" altLang="en-US"/>
              <a:t>、</a:t>
            </a:r>
            <a:r>
              <a:rPr lang="en-US" altLang="zh-CN"/>
              <a:t>caption</a:t>
            </a:r>
          </a:p>
          <a:p>
            <a:pPr lvl="1"/>
            <a:r>
              <a:rPr lang="en-US" altLang="zh-CN"/>
              <a:t>tr</a:t>
            </a:r>
            <a:r>
              <a:rPr lang="zh-CN" altLang="en-US"/>
              <a:t>、</a:t>
            </a:r>
            <a:r>
              <a:rPr lang="en-US" altLang="zh-CN"/>
              <a:t>th</a:t>
            </a:r>
            <a:r>
              <a:rPr lang="zh-CN" altLang="en-US"/>
              <a:t>、</a:t>
            </a:r>
            <a:r>
              <a:rPr lang="en-US" altLang="zh-CN"/>
              <a:t>td</a:t>
            </a:r>
            <a:r>
              <a:rPr lang="zh-CN" altLang="en-US"/>
              <a:t>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表单</a:t>
            </a:r>
            <a:endParaRPr lang="en-US" altLang="zh-CN"/>
          </a:p>
          <a:p>
            <a:pPr lvl="1"/>
            <a:r>
              <a:rPr lang="en-US" altLang="zh-CN"/>
              <a:t>form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、</a:t>
            </a:r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option</a:t>
            </a:r>
            <a:r>
              <a:rPr lang="zh-CN" altLang="en-US"/>
              <a:t>、</a:t>
            </a:r>
            <a:r>
              <a:rPr lang="en-US" altLang="zh-CN"/>
              <a:t>textarea</a:t>
            </a:r>
            <a:r>
              <a:rPr lang="zh-CN" altLang="en-US"/>
              <a:t>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A348E-FA9A-4F8C-83C9-0DF2B54A6CDC}"/>
              </a:ext>
            </a:extLst>
          </p:cNvPr>
          <p:cNvSpPr txBox="1"/>
          <p:nvPr/>
        </p:nvSpPr>
        <p:spPr>
          <a:xfrm>
            <a:off x="7384648" y="8432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下次讲</a:t>
            </a:r>
          </a:p>
        </p:txBody>
      </p:sp>
    </p:spTree>
    <p:extLst>
      <p:ext uri="{BB962C8B-B14F-4D97-AF65-F5344CB8AC3E}">
        <p14:creationId xmlns:p14="http://schemas.microsoft.com/office/powerpoint/2010/main" val="367683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A322A-8EFD-4743-ABF7-B2DD3D54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4256"/>
            <a:ext cx="8078622" cy="52558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通配选择器：可匹配任何元素</a:t>
            </a:r>
          </a:p>
          <a:p>
            <a:pPr lvl="1"/>
            <a:r>
              <a:rPr lang="zh-CN" altLang="en-US"/>
              <a:t>*</a:t>
            </a:r>
            <a:r>
              <a:rPr lang="en-US" altLang="zh-CN"/>
              <a:t>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元素选择器：最基本的选择器</a:t>
            </a:r>
          </a:p>
          <a:p>
            <a:pPr lvl="1"/>
            <a:r>
              <a:rPr lang="en-US" altLang="zh-CN"/>
              <a:t>p{}    span{}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Class</a:t>
            </a:r>
            <a:r>
              <a:rPr lang="zh-CN" altLang="en-US"/>
              <a:t>选择器</a:t>
            </a:r>
          </a:p>
          <a:p>
            <a:pPr lvl="1"/>
            <a:r>
              <a:rPr lang="en-US" altLang="zh-CN"/>
              <a:t>.classname{}    div&gt;p .classname{}    div&gt;p.classname{}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Id</a:t>
            </a:r>
            <a:r>
              <a:rPr lang="zh-CN" altLang="en-US"/>
              <a:t>选择器：原则上一个网页中唯一</a:t>
            </a:r>
          </a:p>
          <a:p>
            <a:pPr lvl="1"/>
            <a:r>
              <a:rPr lang="en-US" altLang="zh-CN"/>
              <a:t>#idname{}    #idname p&gt;span{}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属性选择器</a:t>
            </a:r>
            <a:r>
              <a:rPr lang="en-US" altLang="zh-CN"/>
              <a:t>:</a:t>
            </a:r>
            <a:r>
              <a:rPr lang="zh-CN" altLang="en-US"/>
              <a:t>根据元素的属性和属性值来选择元素</a:t>
            </a:r>
          </a:p>
          <a:p>
            <a:pPr lvl="1"/>
            <a:r>
              <a:rPr lang="en-US" altLang="zh-CN"/>
              <a:t>[name]{}    [name=“alisure”]{}    [name*=“alisure”]{}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派生选择器</a:t>
            </a:r>
            <a:r>
              <a:rPr lang="en-US" altLang="zh-CN"/>
              <a:t>:</a:t>
            </a:r>
            <a:r>
              <a:rPr lang="zh-CN" altLang="en-US"/>
              <a:t>依据元素的上下文关系确定样式</a:t>
            </a:r>
            <a:r>
              <a:rPr lang="en-US" altLang="zh-CN"/>
              <a:t>(</a:t>
            </a:r>
            <a:r>
              <a:rPr lang="zh-CN" altLang="en-US"/>
              <a:t>选择器组合</a:t>
            </a:r>
            <a:r>
              <a:rPr lang="en-US" altLang="zh-CN"/>
              <a:t>)</a:t>
            </a:r>
            <a:endParaRPr lang="zh-CN" alt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后代选择器：（没有层级限制）</a:t>
            </a:r>
          </a:p>
          <a:p>
            <a:pPr lvl="2"/>
            <a:r>
              <a:rPr lang="en-US" altLang="zh-CN"/>
              <a:t>div p{}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子元素选择器：（直接子元素）</a:t>
            </a:r>
          </a:p>
          <a:p>
            <a:pPr lvl="2"/>
            <a:r>
              <a:rPr lang="en-US" altLang="zh-CN"/>
              <a:t>div&gt;span{}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相邻兄弟选择器：（元素后的同级元素</a:t>
            </a:r>
            <a:r>
              <a:rPr lang="en-US" altLang="zh-CN"/>
              <a:t>,</a:t>
            </a:r>
            <a:r>
              <a:rPr lang="zh-CN" altLang="en-US"/>
              <a:t>第一个）</a:t>
            </a:r>
          </a:p>
          <a:p>
            <a:pPr lvl="2"/>
            <a:r>
              <a:rPr lang="en-US" altLang="zh-CN"/>
              <a:t>p+span{}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4282</TotalTime>
  <Words>423</Words>
  <Application>Microsoft Office PowerPoint</Application>
  <PresentationFormat>全屏显示(4:3)</PresentationFormat>
  <Paragraphs>140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第一次分享</vt:lpstr>
      <vt:lpstr>自我介绍</vt:lpstr>
      <vt:lpstr>IDE</vt:lpstr>
      <vt:lpstr>HTML简单结构</vt:lpstr>
      <vt:lpstr>常见标签</vt:lpstr>
      <vt:lpstr>元素级别</vt:lpstr>
      <vt:lpstr>HTML5语义标签</vt:lpstr>
      <vt:lpstr>列表、表格和表单</vt:lpstr>
      <vt:lpstr>CSS选择器</vt:lpstr>
      <vt:lpstr>文本/字体样式</vt:lpstr>
      <vt:lpstr>例子：列表 + 样式</vt:lpstr>
      <vt:lpstr>下次分享内容</vt:lpstr>
      <vt:lpstr>GitHub</vt:lpstr>
      <vt:lpstr>唯一的限制是想象力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第一次交流</dc:title>
  <dc:creator>ALISURE</dc:creator>
  <cp:lastModifiedBy>ALISURE</cp:lastModifiedBy>
  <cp:revision>62</cp:revision>
  <dcterms:created xsi:type="dcterms:W3CDTF">2017-10-18T18:11:10Z</dcterms:created>
  <dcterms:modified xsi:type="dcterms:W3CDTF">2017-10-22T04:47:43Z</dcterms:modified>
</cp:coreProperties>
</file>