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Roboto"/>
      <p:regular r:id="rId29"/>
      <p:bold r:id="rId30"/>
      <p:italic r:id="rId31"/>
      <p:boldItalic r:id="rId32"/>
    </p:embeddedFont>
    <p:embeddedFont>
      <p:font typeface="Proxima Nova Extrabold"/>
      <p:bold r:id="rId33"/>
    </p:embeddedFont>
    <p:embeddedFont>
      <p:font typeface="Proxima Nova Semibold"/>
      <p:regular r:id="rId34"/>
      <p:bold r:id="rId35"/>
      <p:boldItalic r:id="rId36"/>
    </p:embeddedFont>
    <p:embeddedFont>
      <p:font typeface="Alfa Slab On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ProximaNovaExtrabold-bold.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ProximaNovaSemibold-bold.fntdata"/><Relationship Id="rId12" Type="http://schemas.openxmlformats.org/officeDocument/2006/relationships/slide" Target="slides/slide7.xml"/><Relationship Id="rId34" Type="http://schemas.openxmlformats.org/officeDocument/2006/relationships/font" Target="fonts/ProximaNovaSemibold-regular.fntdata"/><Relationship Id="rId15" Type="http://schemas.openxmlformats.org/officeDocument/2006/relationships/slide" Target="slides/slide10.xml"/><Relationship Id="rId37" Type="http://schemas.openxmlformats.org/officeDocument/2006/relationships/font" Target="fonts/AlfaSlabOne-regular.fntdata"/><Relationship Id="rId14" Type="http://schemas.openxmlformats.org/officeDocument/2006/relationships/slide" Target="slides/slide9.xml"/><Relationship Id="rId36" Type="http://schemas.openxmlformats.org/officeDocument/2006/relationships/font" Target="fonts/ProximaNova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14693eb47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14693eb47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4693eb47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4693eb47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4693eb4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4693eb4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5acbe74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5acbe74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5acbe74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5acbe74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4693eb47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4693eb47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5df512c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5df512c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4693eb47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4693eb47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4693eb47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4693eb47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4693eb47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4693eb47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4693eb47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4693eb47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4693eb47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4693eb47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4693eb47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4693eb4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4693eb47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4693eb47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7d969d9d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7d969d9d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7d969d9d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7d969d9d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4693eb47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4693eb47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4693eb4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4693eb4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4693eb4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4693eb4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19.png"/><Relationship Id="rId9"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3.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217475"/>
            <a:ext cx="8520600" cy="164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2500"/>
              <a:t>Architectures For Big Data</a:t>
            </a:r>
            <a:endParaRPr sz="2500"/>
          </a:p>
          <a:p>
            <a:pPr indent="0" lvl="0" marL="0" rtl="0" algn="ctr">
              <a:lnSpc>
                <a:spcPct val="115000"/>
              </a:lnSpc>
              <a:spcBef>
                <a:spcPts val="0"/>
              </a:spcBef>
              <a:spcAft>
                <a:spcPts val="0"/>
              </a:spcAft>
              <a:buNone/>
            </a:pPr>
            <a:r>
              <a:rPr lang="it" sz="1800">
                <a:solidFill>
                  <a:schemeClr val="dk2"/>
                </a:solidFill>
                <a:latin typeface="Proxima Nova"/>
                <a:ea typeface="Proxima Nova"/>
                <a:cs typeface="Proxima Nova"/>
                <a:sym typeface="Proxima Nova"/>
              </a:rPr>
              <a:t> </a:t>
            </a:r>
            <a:r>
              <a:rPr lang="it" sz="1700">
                <a:solidFill>
                  <a:schemeClr val="dk2"/>
                </a:solidFill>
                <a:latin typeface="Proxima Nova"/>
                <a:ea typeface="Proxima Nova"/>
                <a:cs typeface="Proxima Nova"/>
                <a:sym typeface="Proxima Nova"/>
              </a:rPr>
              <a:t>Prof. Andrea Condorelli</a:t>
            </a:r>
            <a:endParaRPr sz="1700">
              <a:solidFill>
                <a:schemeClr val="dk2"/>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it" sz="1700">
                <a:solidFill>
                  <a:schemeClr val="dk2"/>
                </a:solidFill>
                <a:latin typeface="Proxima Nova"/>
                <a:ea typeface="Proxima Nova"/>
                <a:cs typeface="Proxima Nova"/>
                <a:sym typeface="Proxima Nova"/>
              </a:rPr>
              <a:t>2021-2022</a:t>
            </a:r>
            <a:endParaRPr sz="1700">
              <a:solidFill>
                <a:schemeClr val="dk2"/>
              </a:solidFill>
              <a:latin typeface="Proxima Nova"/>
              <a:ea typeface="Proxima Nova"/>
              <a:cs typeface="Proxima Nova"/>
              <a:sym typeface="Proxima Nova"/>
            </a:endParaRPr>
          </a:p>
        </p:txBody>
      </p:sp>
      <p:sp>
        <p:nvSpPr>
          <p:cNvPr id="57" name="Google Shape;57;p13"/>
          <p:cNvSpPr txBox="1"/>
          <p:nvPr>
            <p:ph idx="1" type="subTitle"/>
          </p:nvPr>
        </p:nvSpPr>
        <p:spPr>
          <a:xfrm>
            <a:off x="311700" y="3170701"/>
            <a:ext cx="8520600" cy="1100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it" sz="1800"/>
              <a:t>Davide D’Ascenzo, Alice Schiavone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pic>
        <p:nvPicPr>
          <p:cNvPr id="162" name="Google Shape;162;p22"/>
          <p:cNvPicPr preferRelativeResize="0"/>
          <p:nvPr/>
        </p:nvPicPr>
        <p:blipFill>
          <a:blip r:embed="rId4">
            <a:alphaModFix/>
          </a:blip>
          <a:stretch>
            <a:fillRect/>
          </a:stretch>
        </p:blipFill>
        <p:spPr>
          <a:xfrm>
            <a:off x="2560700" y="397700"/>
            <a:ext cx="5481600" cy="1807800"/>
          </a:xfrm>
          <a:prstGeom prst="rect">
            <a:avLst/>
          </a:prstGeom>
          <a:noFill/>
          <a:ln cap="flat" cmpd="sng" w="76200">
            <a:solidFill>
              <a:schemeClr val="lt2"/>
            </a:solidFill>
            <a:prstDash val="solid"/>
            <a:round/>
            <a:headEnd len="sm" w="sm" type="none"/>
            <a:tailEnd len="sm" w="sm" type="none"/>
          </a:ln>
          <a:effectLst>
            <a:outerShdw blurRad="57150" rotWithShape="0" algn="bl" dir="5400000" dist="19050">
              <a:srgbClr val="000000">
                <a:alpha val="50000"/>
              </a:srgbClr>
            </a:outerShdw>
          </a:effectLst>
        </p:spPr>
      </p:pic>
      <p:pic>
        <p:nvPicPr>
          <p:cNvPr id="163" name="Google Shape;163;p22"/>
          <p:cNvPicPr preferRelativeResize="0"/>
          <p:nvPr/>
        </p:nvPicPr>
        <p:blipFill>
          <a:blip r:embed="rId5">
            <a:alphaModFix/>
          </a:blip>
          <a:stretch>
            <a:fillRect/>
          </a:stretch>
        </p:blipFill>
        <p:spPr>
          <a:xfrm>
            <a:off x="679050" y="2571750"/>
            <a:ext cx="7868925" cy="1757650"/>
          </a:xfrm>
          <a:prstGeom prst="rect">
            <a:avLst/>
          </a:prstGeom>
          <a:noFill/>
          <a:ln cap="flat" cmpd="sng" w="76200">
            <a:solidFill>
              <a:schemeClr val="lt2"/>
            </a:solidFill>
            <a:prstDash val="solid"/>
            <a:round/>
            <a:headEnd len="sm" w="sm" type="none"/>
            <a:tailEnd len="sm" w="sm" type="none"/>
          </a:ln>
          <a:effectLst>
            <a:outerShdw blurRad="57150" rotWithShape="0" algn="bl" dir="5400000" dist="19050">
              <a:srgbClr val="000000">
                <a:alpha val="50000"/>
              </a:srgbClr>
            </a:outerShdw>
          </a:effectLst>
        </p:spPr>
      </p:pic>
      <p:pic>
        <p:nvPicPr>
          <p:cNvPr id="164" name="Google Shape;164;p22"/>
          <p:cNvPicPr preferRelativeResize="0"/>
          <p:nvPr/>
        </p:nvPicPr>
        <p:blipFill>
          <a:blip r:embed="rId6">
            <a:alphaModFix/>
          </a:blip>
          <a:stretch>
            <a:fillRect/>
          </a:stretch>
        </p:blipFill>
        <p:spPr>
          <a:xfrm>
            <a:off x="2483625" y="152375"/>
            <a:ext cx="5634975" cy="209550"/>
          </a:xfrm>
          <a:prstGeom prst="rect">
            <a:avLst/>
          </a:prstGeom>
          <a:noFill/>
          <a:ln>
            <a:noFill/>
          </a:ln>
        </p:spPr>
      </p:pic>
      <p:pic>
        <p:nvPicPr>
          <p:cNvPr id="165" name="Google Shape;165;p22"/>
          <p:cNvPicPr preferRelativeResize="0"/>
          <p:nvPr/>
        </p:nvPicPr>
        <p:blipFill>
          <a:blip r:embed="rId6">
            <a:alphaModFix/>
          </a:blip>
          <a:stretch>
            <a:fillRect/>
          </a:stretch>
        </p:blipFill>
        <p:spPr>
          <a:xfrm>
            <a:off x="608225" y="2362200"/>
            <a:ext cx="8013625" cy="20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455400" y="346675"/>
            <a:ext cx="8233200" cy="212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sz="4200"/>
              <a:t>Problem</a:t>
            </a:r>
            <a:r>
              <a:rPr lang="it" sz="4200">
                <a:solidFill>
                  <a:schemeClr val="accent4"/>
                </a:solidFill>
              </a:rPr>
              <a:t>(s and their) </a:t>
            </a:r>
            <a:r>
              <a:rPr lang="it" sz="4200"/>
              <a:t>solving</a:t>
            </a:r>
            <a:endParaRPr sz="4200"/>
          </a:p>
        </p:txBody>
      </p:sp>
      <p:pic>
        <p:nvPicPr>
          <p:cNvPr id="171" name="Google Shape;171;p23"/>
          <p:cNvPicPr preferRelativeResize="0"/>
          <p:nvPr/>
        </p:nvPicPr>
        <p:blipFill>
          <a:blip r:embed="rId3">
            <a:alphaModFix/>
          </a:blip>
          <a:stretch>
            <a:fillRect/>
          </a:stretch>
        </p:blipFill>
        <p:spPr>
          <a:xfrm>
            <a:off x="1429475" y="2571750"/>
            <a:ext cx="6285049" cy="2216750"/>
          </a:xfrm>
          <a:prstGeom prst="rect">
            <a:avLst/>
          </a:prstGeom>
          <a:noFill/>
          <a:ln cap="flat" cmpd="sng" w="76200">
            <a:solidFill>
              <a:schemeClr val="lt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pic>
        <p:nvPicPr>
          <p:cNvPr id="176" name="Google Shape;176;p24"/>
          <p:cNvPicPr preferRelativeResize="0"/>
          <p:nvPr/>
        </p:nvPicPr>
        <p:blipFill>
          <a:blip r:embed="rId3">
            <a:alphaModFix/>
          </a:blip>
          <a:stretch>
            <a:fillRect/>
          </a:stretch>
        </p:blipFill>
        <p:spPr>
          <a:xfrm>
            <a:off x="152400" y="699950"/>
            <a:ext cx="8839199" cy="2357879"/>
          </a:xfrm>
          <a:prstGeom prst="rect">
            <a:avLst/>
          </a:prstGeom>
          <a:noFill/>
          <a:ln cap="flat" cmpd="sng" w="9525">
            <a:solidFill>
              <a:schemeClr val="dk2"/>
            </a:solidFill>
            <a:prstDash val="solid"/>
            <a:round/>
            <a:headEnd len="sm" w="sm" type="none"/>
            <a:tailEnd len="sm" w="sm" type="none"/>
          </a:ln>
        </p:spPr>
      </p:pic>
      <p:pic>
        <p:nvPicPr>
          <p:cNvPr id="177" name="Google Shape;177;p24"/>
          <p:cNvPicPr preferRelativeResize="0"/>
          <p:nvPr/>
        </p:nvPicPr>
        <p:blipFill>
          <a:blip r:embed="rId4">
            <a:alphaModFix/>
          </a:blip>
          <a:stretch>
            <a:fillRect/>
          </a:stretch>
        </p:blipFill>
        <p:spPr>
          <a:xfrm>
            <a:off x="152400" y="3585650"/>
            <a:ext cx="2557300" cy="543575"/>
          </a:xfrm>
          <a:prstGeom prst="rect">
            <a:avLst/>
          </a:prstGeom>
          <a:noFill/>
          <a:ln cap="flat" cmpd="sng" w="9525">
            <a:solidFill>
              <a:schemeClr val="dk2"/>
            </a:solidFill>
            <a:prstDash val="solid"/>
            <a:round/>
            <a:headEnd len="sm" w="sm" type="none"/>
            <a:tailEnd len="sm" w="sm" type="none"/>
          </a:ln>
        </p:spPr>
      </p:pic>
      <p:pic>
        <p:nvPicPr>
          <p:cNvPr id="178" name="Google Shape;178;p24"/>
          <p:cNvPicPr preferRelativeResize="0"/>
          <p:nvPr/>
        </p:nvPicPr>
        <p:blipFill>
          <a:blip r:embed="rId5">
            <a:alphaModFix/>
          </a:blip>
          <a:stretch>
            <a:fillRect/>
          </a:stretch>
        </p:blipFill>
        <p:spPr>
          <a:xfrm>
            <a:off x="152400" y="3146025"/>
            <a:ext cx="8833096" cy="346675"/>
          </a:xfrm>
          <a:prstGeom prst="rect">
            <a:avLst/>
          </a:prstGeom>
          <a:noFill/>
          <a:ln cap="flat" cmpd="sng" w="9525">
            <a:solidFill>
              <a:schemeClr val="dk2"/>
            </a:solidFill>
            <a:prstDash val="solid"/>
            <a:round/>
            <a:headEnd len="sm" w="sm" type="none"/>
            <a:tailEnd len="sm" w="sm" type="none"/>
          </a:ln>
        </p:spPr>
      </p:pic>
      <p:pic>
        <p:nvPicPr>
          <p:cNvPr id="179" name="Google Shape;179;p24"/>
          <p:cNvPicPr preferRelativeResize="0"/>
          <p:nvPr/>
        </p:nvPicPr>
        <p:blipFill>
          <a:blip r:embed="rId6">
            <a:alphaModFix/>
          </a:blip>
          <a:stretch>
            <a:fillRect/>
          </a:stretch>
        </p:blipFill>
        <p:spPr>
          <a:xfrm>
            <a:off x="5303750" y="3581375"/>
            <a:ext cx="3687846" cy="1319375"/>
          </a:xfrm>
          <a:prstGeom prst="rect">
            <a:avLst/>
          </a:prstGeom>
          <a:noFill/>
          <a:ln cap="flat" cmpd="sng" w="9525">
            <a:solidFill>
              <a:schemeClr val="dk2"/>
            </a:solidFill>
            <a:prstDash val="solid"/>
            <a:round/>
            <a:headEnd len="sm" w="sm" type="none"/>
            <a:tailEnd len="sm" w="sm" type="none"/>
          </a:ln>
        </p:spPr>
      </p:pic>
      <p:sp>
        <p:nvSpPr>
          <p:cNvPr id="180" name="Google Shape;180;p24"/>
          <p:cNvSpPr txBox="1"/>
          <p:nvPr/>
        </p:nvSpPr>
        <p:spPr>
          <a:xfrm>
            <a:off x="67500" y="4222175"/>
            <a:ext cx="171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2"/>
                </a:solidFill>
                <a:latin typeface="Proxima Nova"/>
                <a:ea typeface="Proxima Nova"/>
                <a:cs typeface="Proxima Nova"/>
                <a:sym typeface="Proxima Nova"/>
              </a:rPr>
              <a:t>Run on 16 Feb at 19.50</a:t>
            </a:r>
            <a:endParaRPr sz="1000">
              <a:solidFill>
                <a:schemeClr val="dk2"/>
              </a:solidFill>
              <a:latin typeface="Proxima Nova"/>
              <a:ea typeface="Proxima Nova"/>
              <a:cs typeface="Proxima Nova"/>
              <a:sym typeface="Proxima Nova"/>
            </a:endParaRPr>
          </a:p>
        </p:txBody>
      </p:sp>
      <p:sp>
        <p:nvSpPr>
          <p:cNvPr id="181" name="Google Shape;181;p24"/>
          <p:cNvSpPr txBox="1"/>
          <p:nvPr/>
        </p:nvSpPr>
        <p:spPr>
          <a:xfrm>
            <a:off x="148575" y="120275"/>
            <a:ext cx="883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1"/>
                </a:solidFill>
                <a:latin typeface="Alfa Slab One"/>
                <a:ea typeface="Alfa Slab One"/>
                <a:cs typeface="Alfa Slab One"/>
                <a:sym typeface="Alfa Slab One"/>
              </a:rPr>
              <a:t>MISSING TRACKS!</a:t>
            </a:r>
            <a:endParaRPr sz="1800">
              <a:solidFill>
                <a:schemeClr val="dk1"/>
              </a:solidFill>
              <a:latin typeface="Alfa Slab One"/>
              <a:ea typeface="Alfa Slab One"/>
              <a:cs typeface="Alfa Slab One"/>
              <a:sym typeface="Alfa Slab O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89500" y="364425"/>
            <a:ext cx="2367900" cy="535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t>HOW?</a:t>
            </a:r>
            <a:endParaRPr/>
          </a:p>
        </p:txBody>
      </p:sp>
      <p:pic>
        <p:nvPicPr>
          <p:cNvPr id="187" name="Google Shape;187;p25"/>
          <p:cNvPicPr preferRelativeResize="0"/>
          <p:nvPr/>
        </p:nvPicPr>
        <p:blipFill>
          <a:blip r:embed="rId3">
            <a:alphaModFix/>
          </a:blip>
          <a:stretch>
            <a:fillRect/>
          </a:stretch>
        </p:blipFill>
        <p:spPr>
          <a:xfrm>
            <a:off x="389525" y="1034050"/>
            <a:ext cx="2367739" cy="2676575"/>
          </a:xfrm>
          <a:prstGeom prst="rect">
            <a:avLst/>
          </a:prstGeom>
          <a:noFill/>
          <a:ln cap="flat" cmpd="sng" w="19050">
            <a:solidFill>
              <a:schemeClr val="dk2"/>
            </a:solidFill>
            <a:prstDash val="solid"/>
            <a:round/>
            <a:headEnd len="sm" w="sm" type="none"/>
            <a:tailEnd len="sm" w="sm" type="none"/>
          </a:ln>
        </p:spPr>
      </p:pic>
      <p:pic>
        <p:nvPicPr>
          <p:cNvPr id="188" name="Google Shape;188;p25"/>
          <p:cNvPicPr preferRelativeResize="0"/>
          <p:nvPr/>
        </p:nvPicPr>
        <p:blipFill>
          <a:blip r:embed="rId4">
            <a:alphaModFix/>
          </a:blip>
          <a:stretch>
            <a:fillRect/>
          </a:stretch>
        </p:blipFill>
        <p:spPr>
          <a:xfrm>
            <a:off x="1503549" y="2508131"/>
            <a:ext cx="4045199" cy="2407119"/>
          </a:xfrm>
          <a:prstGeom prst="rect">
            <a:avLst/>
          </a:prstGeom>
          <a:noFill/>
          <a:ln cap="flat" cmpd="sng" w="19050">
            <a:solidFill>
              <a:schemeClr val="dk2"/>
            </a:solidFill>
            <a:prstDash val="solid"/>
            <a:round/>
            <a:headEnd len="sm" w="sm" type="none"/>
            <a:tailEnd len="sm" w="sm" type="none"/>
          </a:ln>
        </p:spPr>
      </p:pic>
      <p:sp>
        <p:nvSpPr>
          <p:cNvPr id="189" name="Google Shape;189;p25"/>
          <p:cNvSpPr txBox="1"/>
          <p:nvPr>
            <p:ph idx="2" type="body"/>
          </p:nvPr>
        </p:nvSpPr>
        <p:spPr>
          <a:xfrm>
            <a:off x="4863300" y="292050"/>
            <a:ext cx="3837000" cy="5352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it"/>
              <a:t>Solution</a:t>
            </a:r>
            <a:endParaRPr b="1"/>
          </a:p>
        </p:txBody>
      </p:sp>
      <p:pic>
        <p:nvPicPr>
          <p:cNvPr id="190" name="Google Shape;190;p25"/>
          <p:cNvPicPr preferRelativeResize="0"/>
          <p:nvPr/>
        </p:nvPicPr>
        <p:blipFill>
          <a:blip r:embed="rId5">
            <a:alphaModFix/>
          </a:blip>
          <a:stretch>
            <a:fillRect/>
          </a:stretch>
        </p:blipFill>
        <p:spPr>
          <a:xfrm>
            <a:off x="4939500" y="825700"/>
            <a:ext cx="3911274" cy="1389825"/>
          </a:xfrm>
          <a:prstGeom prst="rect">
            <a:avLst/>
          </a:prstGeom>
          <a:noFill/>
          <a:ln cap="flat" cmpd="sng" w="28575">
            <a:solidFill>
              <a:schemeClr val="dk2"/>
            </a:solidFill>
            <a:prstDash val="solid"/>
            <a:round/>
            <a:headEnd len="sm" w="sm" type="none"/>
            <a:tailEnd len="sm" w="sm" type="none"/>
          </a:ln>
        </p:spPr>
      </p:pic>
      <p:sp>
        <p:nvSpPr>
          <p:cNvPr id="191" name="Google Shape;191;p25"/>
          <p:cNvSpPr txBox="1"/>
          <p:nvPr/>
        </p:nvSpPr>
        <p:spPr>
          <a:xfrm>
            <a:off x="6346375" y="4336650"/>
            <a:ext cx="25044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it">
                <a:solidFill>
                  <a:schemeClr val="lt1"/>
                </a:solidFill>
                <a:latin typeface="Proxima Nova"/>
                <a:ea typeface="Proxima Nova"/>
                <a:cs typeface="Proxima Nova"/>
                <a:sym typeface="Proxima Nova"/>
              </a:rPr>
              <a:t>Easy! </a:t>
            </a:r>
            <a:endParaRPr>
              <a:solidFill>
                <a:schemeClr val="lt1"/>
              </a:solidFill>
              <a:latin typeface="Proxima Nova"/>
              <a:ea typeface="Proxima Nova"/>
              <a:cs typeface="Proxima Nova"/>
              <a:sym typeface="Proxima Nova"/>
            </a:endParaRPr>
          </a:p>
          <a:p>
            <a:pPr indent="0" lvl="0" marL="0" rtl="0" algn="r">
              <a:spcBef>
                <a:spcPts val="0"/>
              </a:spcBef>
              <a:spcAft>
                <a:spcPts val="0"/>
              </a:spcAft>
              <a:buNone/>
            </a:pPr>
            <a:r>
              <a:rPr lang="it">
                <a:solidFill>
                  <a:schemeClr val="lt1"/>
                </a:solidFill>
                <a:latin typeface="Proxima Nova"/>
                <a:ea typeface="Proxima Nova"/>
                <a:cs typeface="Proxima Nova"/>
                <a:sym typeface="Proxima Nova"/>
              </a:rPr>
              <a:t>Now let’s get to the fun part.</a:t>
            </a:r>
            <a:endParaRPr>
              <a:solidFill>
                <a:schemeClr val="lt1"/>
              </a:solidFill>
              <a:latin typeface="Proxima Nova"/>
              <a:ea typeface="Proxima Nova"/>
              <a:cs typeface="Proxima Nova"/>
              <a:sym typeface="Proxima Nova"/>
            </a:endParaRPr>
          </a:p>
        </p:txBody>
      </p:sp>
      <p:cxnSp>
        <p:nvCxnSpPr>
          <p:cNvPr id="192" name="Google Shape;192;p25"/>
          <p:cNvCxnSpPr>
            <a:stCxn id="188" idx="3"/>
            <a:endCxn id="190" idx="2"/>
          </p:cNvCxnSpPr>
          <p:nvPr/>
        </p:nvCxnSpPr>
        <p:spPr>
          <a:xfrm flipH="1" rot="10800000">
            <a:off x="5548748" y="2215591"/>
            <a:ext cx="1346400" cy="1496100"/>
          </a:xfrm>
          <a:prstGeom prst="curvedConnector2">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Missing durations!</a:t>
            </a:r>
            <a:endParaRPr/>
          </a:p>
        </p:txBody>
      </p:sp>
      <p:pic>
        <p:nvPicPr>
          <p:cNvPr id="198" name="Google Shape;198;p26"/>
          <p:cNvPicPr preferRelativeResize="0"/>
          <p:nvPr/>
        </p:nvPicPr>
        <p:blipFill>
          <a:blip r:embed="rId3">
            <a:alphaModFix amt="90000"/>
          </a:blip>
          <a:stretch>
            <a:fillRect/>
          </a:stretch>
        </p:blipFill>
        <p:spPr>
          <a:xfrm>
            <a:off x="5065975" y="1853537"/>
            <a:ext cx="3667275" cy="1998675"/>
          </a:xfrm>
          <a:prstGeom prst="rect">
            <a:avLst/>
          </a:prstGeom>
          <a:noFill/>
          <a:ln cap="flat" cmpd="sng" w="1905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99" name="Google Shape;199;p26"/>
          <p:cNvSpPr txBox="1"/>
          <p:nvPr/>
        </p:nvSpPr>
        <p:spPr>
          <a:xfrm>
            <a:off x="311700" y="1832425"/>
            <a:ext cx="4506300" cy="204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it">
                <a:solidFill>
                  <a:schemeClr val="dk1"/>
                </a:solidFill>
                <a:latin typeface="Proxima Nova"/>
                <a:ea typeface="Proxima Nova"/>
                <a:cs typeface="Proxima Nova"/>
                <a:sym typeface="Proxima Nova"/>
              </a:rPr>
              <a:t>Problem</a:t>
            </a:r>
            <a:r>
              <a:rPr lang="it">
                <a:solidFill>
                  <a:schemeClr val="dk1"/>
                </a:solidFill>
                <a:latin typeface="Proxima Nova"/>
                <a:ea typeface="Proxima Nova"/>
                <a:cs typeface="Proxima Nova"/>
                <a:sym typeface="Proxima Nova"/>
              </a:rPr>
              <a:t>:</a:t>
            </a:r>
            <a:r>
              <a:rPr lang="it">
                <a:solidFill>
                  <a:srgbClr val="212121"/>
                </a:solidFill>
                <a:latin typeface="Proxima Nova"/>
                <a:ea typeface="Proxima Nova"/>
                <a:cs typeface="Proxima Nova"/>
                <a:sym typeface="Proxima Nova"/>
              </a:rPr>
              <a:t> missing duration for some tracks</a:t>
            </a:r>
            <a:endParaRPr>
              <a:solidFill>
                <a:srgbClr val="212121"/>
              </a:solidFill>
              <a:latin typeface="Proxima Nova"/>
              <a:ea typeface="Proxima Nova"/>
              <a:cs typeface="Proxima Nova"/>
              <a:sym typeface="Proxima Nova"/>
            </a:endParaRPr>
          </a:p>
          <a:p>
            <a:pPr indent="0" lvl="0" marL="0" rtl="0" algn="l">
              <a:lnSpc>
                <a:spcPct val="115000"/>
              </a:lnSpc>
              <a:spcBef>
                <a:spcPts val="600"/>
              </a:spcBef>
              <a:spcAft>
                <a:spcPts val="0"/>
              </a:spcAft>
              <a:buNone/>
            </a:pPr>
            <a:r>
              <a:rPr b="1" lang="it">
                <a:solidFill>
                  <a:schemeClr val="dk1"/>
                </a:solidFill>
                <a:latin typeface="Proxima Nova"/>
                <a:ea typeface="Proxima Nova"/>
                <a:cs typeface="Proxima Nova"/>
                <a:sym typeface="Proxima Nova"/>
              </a:rPr>
              <a:t>Fix</a:t>
            </a:r>
            <a:r>
              <a:rPr lang="it">
                <a:solidFill>
                  <a:schemeClr val="dk1"/>
                </a:solidFill>
                <a:latin typeface="Proxima Nova"/>
                <a:ea typeface="Proxima Nova"/>
                <a:cs typeface="Proxima Nova"/>
                <a:sym typeface="Proxima Nova"/>
              </a:rPr>
              <a:t>: </a:t>
            </a:r>
            <a:endParaRPr>
              <a:solidFill>
                <a:schemeClr val="dk1"/>
              </a:solidFill>
              <a:latin typeface="Proxima Nova"/>
              <a:ea typeface="Proxima Nova"/>
              <a:cs typeface="Proxima Nova"/>
              <a:sym typeface="Proxima Nova"/>
            </a:endParaRPr>
          </a:p>
          <a:p>
            <a:pPr indent="-317500" lvl="0" marL="457200" marR="0" rtl="0" algn="l">
              <a:lnSpc>
                <a:spcPct val="115000"/>
              </a:lnSpc>
              <a:spcBef>
                <a:spcPts val="600"/>
              </a:spcBef>
              <a:spcAft>
                <a:spcPts val="0"/>
              </a:spcAft>
              <a:buClr>
                <a:srgbClr val="212121"/>
              </a:buClr>
              <a:buSzPts val="1400"/>
              <a:buFont typeface="Proxima Nova"/>
              <a:buAutoNum type="arabicPeriod"/>
            </a:pPr>
            <a:r>
              <a:rPr lang="it">
                <a:solidFill>
                  <a:srgbClr val="212121"/>
                </a:solidFill>
                <a:latin typeface="Proxima Nova"/>
                <a:ea typeface="Proxima Nova"/>
                <a:cs typeface="Proxima Nova"/>
                <a:sym typeface="Proxima Nova"/>
              </a:rPr>
              <a:t>Take max duration from the tracks by that artist in the listening session to fill missing values.</a:t>
            </a:r>
            <a:endParaRPr>
              <a:solidFill>
                <a:srgbClr val="212121"/>
              </a:solidFill>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212121"/>
              </a:buClr>
              <a:buSzPts val="1400"/>
              <a:buFont typeface="Proxima Nova"/>
              <a:buAutoNum type="arabicPeriod"/>
            </a:pPr>
            <a:r>
              <a:rPr lang="it">
                <a:solidFill>
                  <a:srgbClr val="212121"/>
                </a:solidFill>
                <a:latin typeface="Proxima Nova"/>
                <a:ea typeface="Proxima Nova"/>
                <a:cs typeface="Proxima Nova"/>
                <a:sym typeface="Proxima Nova"/>
              </a:rPr>
              <a:t>Duration from top tracks</a:t>
            </a:r>
            <a:endParaRPr>
              <a:solidFill>
                <a:srgbClr val="212121"/>
              </a:solidFill>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212121"/>
              </a:buClr>
              <a:buSzPts val="1400"/>
              <a:buFont typeface="Proxima Nova"/>
              <a:buAutoNum type="arabicPeriod"/>
            </a:pPr>
            <a:r>
              <a:rPr lang="it">
                <a:solidFill>
                  <a:srgbClr val="212121"/>
                </a:solidFill>
                <a:latin typeface="Proxima Nova"/>
                <a:ea typeface="Proxima Nova"/>
                <a:cs typeface="Proxima Nova"/>
                <a:sym typeface="Proxima Nova"/>
              </a:rPr>
              <a:t>Default value: average of all values for the tracks listened by that user in the recent tracks</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7"/>
          <p:cNvPicPr preferRelativeResize="0"/>
          <p:nvPr/>
        </p:nvPicPr>
        <p:blipFill>
          <a:blip r:embed="rId3">
            <a:alphaModFix/>
          </a:blip>
          <a:stretch>
            <a:fillRect/>
          </a:stretch>
        </p:blipFill>
        <p:spPr>
          <a:xfrm>
            <a:off x="549663" y="713975"/>
            <a:ext cx="3338425" cy="1669200"/>
          </a:xfrm>
          <a:prstGeom prst="rect">
            <a:avLst/>
          </a:prstGeom>
          <a:noFill/>
          <a:ln cap="flat" cmpd="sng" w="19050">
            <a:solidFill>
              <a:schemeClr val="dk2"/>
            </a:solidFill>
            <a:prstDash val="solid"/>
            <a:round/>
            <a:headEnd len="sm" w="sm" type="none"/>
            <a:tailEnd len="sm" w="sm" type="none"/>
          </a:ln>
        </p:spPr>
      </p:pic>
      <p:pic>
        <p:nvPicPr>
          <p:cNvPr id="205" name="Google Shape;205;p27"/>
          <p:cNvPicPr preferRelativeResize="0"/>
          <p:nvPr/>
        </p:nvPicPr>
        <p:blipFill>
          <a:blip r:embed="rId4">
            <a:alphaModFix/>
          </a:blip>
          <a:stretch>
            <a:fillRect/>
          </a:stretch>
        </p:blipFill>
        <p:spPr>
          <a:xfrm>
            <a:off x="5229313" y="721713"/>
            <a:ext cx="2190750" cy="1743075"/>
          </a:xfrm>
          <a:prstGeom prst="rect">
            <a:avLst/>
          </a:prstGeom>
          <a:noFill/>
          <a:ln cap="flat" cmpd="sng" w="19050">
            <a:solidFill>
              <a:schemeClr val="dk2"/>
            </a:solidFill>
            <a:prstDash val="solid"/>
            <a:round/>
            <a:headEnd len="sm" w="sm" type="none"/>
            <a:tailEnd len="sm" w="sm" type="none"/>
          </a:ln>
        </p:spPr>
      </p:pic>
      <p:pic>
        <p:nvPicPr>
          <p:cNvPr id="206" name="Google Shape;206;p27"/>
          <p:cNvPicPr preferRelativeResize="0"/>
          <p:nvPr/>
        </p:nvPicPr>
        <p:blipFill>
          <a:blip r:embed="rId5">
            <a:alphaModFix/>
          </a:blip>
          <a:stretch>
            <a:fillRect/>
          </a:stretch>
        </p:blipFill>
        <p:spPr>
          <a:xfrm>
            <a:off x="7542750" y="721725"/>
            <a:ext cx="885825" cy="609600"/>
          </a:xfrm>
          <a:prstGeom prst="rect">
            <a:avLst/>
          </a:prstGeom>
          <a:noFill/>
          <a:ln cap="flat" cmpd="sng" w="19050">
            <a:solidFill>
              <a:schemeClr val="dk2"/>
            </a:solidFill>
            <a:prstDash val="solid"/>
            <a:round/>
            <a:headEnd len="sm" w="sm" type="none"/>
            <a:tailEnd len="sm" w="sm" type="none"/>
          </a:ln>
        </p:spPr>
      </p:pic>
      <p:sp>
        <p:nvSpPr>
          <p:cNvPr id="207" name="Google Shape;207;p27"/>
          <p:cNvSpPr/>
          <p:nvPr/>
        </p:nvSpPr>
        <p:spPr>
          <a:xfrm>
            <a:off x="6258438" y="727138"/>
            <a:ext cx="459900" cy="169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27"/>
          <p:cNvCxnSpPr>
            <a:stCxn id="206" idx="2"/>
            <a:endCxn id="207" idx="2"/>
          </p:cNvCxnSpPr>
          <p:nvPr/>
        </p:nvCxnSpPr>
        <p:spPr>
          <a:xfrm flipH="1" rot="5400000">
            <a:off x="7019813" y="365475"/>
            <a:ext cx="434400" cy="1497300"/>
          </a:xfrm>
          <a:prstGeom prst="curvedConnector3">
            <a:avLst>
              <a:gd fmla="val -54817" name="adj1"/>
            </a:avLst>
          </a:prstGeom>
          <a:noFill/>
          <a:ln cap="flat" cmpd="sng" w="9525">
            <a:solidFill>
              <a:schemeClr val="dk2"/>
            </a:solidFill>
            <a:prstDash val="solid"/>
            <a:round/>
            <a:headEnd len="med" w="med" type="none"/>
            <a:tailEnd len="med" w="med" type="triangle"/>
          </a:ln>
        </p:spPr>
      </p:cxnSp>
      <p:pic>
        <p:nvPicPr>
          <p:cNvPr id="209" name="Google Shape;209;p27"/>
          <p:cNvPicPr preferRelativeResize="0"/>
          <p:nvPr/>
        </p:nvPicPr>
        <p:blipFill>
          <a:blip r:embed="rId6">
            <a:alphaModFix/>
          </a:blip>
          <a:stretch>
            <a:fillRect/>
          </a:stretch>
        </p:blipFill>
        <p:spPr>
          <a:xfrm>
            <a:off x="4241999" y="3804999"/>
            <a:ext cx="4371175" cy="368662"/>
          </a:xfrm>
          <a:prstGeom prst="rect">
            <a:avLst/>
          </a:prstGeom>
          <a:noFill/>
          <a:ln cap="flat" cmpd="sng" w="9525">
            <a:solidFill>
              <a:schemeClr val="lt2"/>
            </a:solidFill>
            <a:prstDash val="solid"/>
            <a:round/>
            <a:headEnd len="sm" w="sm" type="none"/>
            <a:tailEnd len="sm" w="sm" type="none"/>
          </a:ln>
        </p:spPr>
      </p:pic>
      <p:pic>
        <p:nvPicPr>
          <p:cNvPr id="210" name="Google Shape;210;p27"/>
          <p:cNvPicPr preferRelativeResize="0"/>
          <p:nvPr/>
        </p:nvPicPr>
        <p:blipFill>
          <a:blip r:embed="rId7">
            <a:alphaModFix/>
          </a:blip>
          <a:stretch>
            <a:fillRect/>
          </a:stretch>
        </p:blipFill>
        <p:spPr>
          <a:xfrm>
            <a:off x="4391216" y="4418318"/>
            <a:ext cx="4072741" cy="351106"/>
          </a:xfrm>
          <a:prstGeom prst="rect">
            <a:avLst/>
          </a:prstGeom>
          <a:noFill/>
          <a:ln cap="flat" cmpd="sng" w="9525">
            <a:solidFill>
              <a:schemeClr val="lt2"/>
            </a:solidFill>
            <a:prstDash val="solid"/>
            <a:round/>
            <a:headEnd len="sm" w="sm" type="none"/>
            <a:tailEnd len="sm" w="sm" type="none"/>
          </a:ln>
        </p:spPr>
      </p:pic>
      <p:cxnSp>
        <p:nvCxnSpPr>
          <p:cNvPr id="211" name="Google Shape;211;p27"/>
          <p:cNvCxnSpPr>
            <a:stCxn id="209" idx="2"/>
            <a:endCxn id="210" idx="0"/>
          </p:cNvCxnSpPr>
          <p:nvPr/>
        </p:nvCxnSpPr>
        <p:spPr>
          <a:xfrm>
            <a:off x="6427587" y="4173661"/>
            <a:ext cx="0" cy="244800"/>
          </a:xfrm>
          <a:prstGeom prst="straightConnector1">
            <a:avLst/>
          </a:prstGeom>
          <a:noFill/>
          <a:ln cap="flat" cmpd="sng" w="9525">
            <a:solidFill>
              <a:schemeClr val="lt2"/>
            </a:solidFill>
            <a:prstDash val="solid"/>
            <a:round/>
            <a:headEnd len="med" w="med" type="none"/>
            <a:tailEnd len="med" w="med" type="triangle"/>
          </a:ln>
        </p:spPr>
      </p:cxnSp>
      <p:cxnSp>
        <p:nvCxnSpPr>
          <p:cNvPr id="212" name="Google Shape;212;p27"/>
          <p:cNvCxnSpPr>
            <a:stCxn id="213" idx="2"/>
            <a:endCxn id="214" idx="0"/>
          </p:cNvCxnSpPr>
          <p:nvPr/>
        </p:nvCxnSpPr>
        <p:spPr>
          <a:xfrm flipH="1">
            <a:off x="2217532" y="3321565"/>
            <a:ext cx="2700" cy="159600"/>
          </a:xfrm>
          <a:prstGeom prst="straightConnector1">
            <a:avLst/>
          </a:prstGeom>
          <a:noFill/>
          <a:ln cap="flat" cmpd="sng" w="9525">
            <a:solidFill>
              <a:schemeClr val="accent3"/>
            </a:solidFill>
            <a:prstDash val="solid"/>
            <a:round/>
            <a:headEnd len="med" w="med" type="none"/>
            <a:tailEnd len="med" w="med" type="triangle"/>
          </a:ln>
        </p:spPr>
      </p:cxnSp>
      <p:sp>
        <p:nvSpPr>
          <p:cNvPr id="213" name="Google Shape;213;p27"/>
          <p:cNvSpPr/>
          <p:nvPr/>
        </p:nvSpPr>
        <p:spPr>
          <a:xfrm>
            <a:off x="1736875" y="2571750"/>
            <a:ext cx="1122876" cy="779328"/>
          </a:xfrm>
          <a:prstGeom prst="flowChartMultidocumen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solidFill>
                  <a:schemeClr val="accent3"/>
                </a:solidFill>
                <a:latin typeface="Courier New"/>
                <a:ea typeface="Courier New"/>
                <a:cs typeface="Courier New"/>
                <a:sym typeface="Courier New"/>
              </a:rPr>
              <a:t>Artist’s top tracks</a:t>
            </a:r>
            <a:endParaRPr b="1" sz="1000">
              <a:solidFill>
                <a:schemeClr val="accent3"/>
              </a:solidFill>
              <a:latin typeface="Courier New"/>
              <a:ea typeface="Courier New"/>
              <a:cs typeface="Courier New"/>
              <a:sym typeface="Courier New"/>
            </a:endParaRPr>
          </a:p>
        </p:txBody>
      </p:sp>
      <p:sp>
        <p:nvSpPr>
          <p:cNvPr id="215" name="Google Shape;215;p27"/>
          <p:cNvSpPr/>
          <p:nvPr/>
        </p:nvSpPr>
        <p:spPr>
          <a:xfrm>
            <a:off x="776053" y="1368275"/>
            <a:ext cx="566100" cy="1698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5502775" y="727138"/>
            <a:ext cx="601500" cy="1698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27"/>
          <p:cNvPicPr preferRelativeResize="0"/>
          <p:nvPr/>
        </p:nvPicPr>
        <p:blipFill>
          <a:blip r:embed="rId8">
            <a:alphaModFix/>
          </a:blip>
          <a:stretch>
            <a:fillRect/>
          </a:stretch>
        </p:blipFill>
        <p:spPr>
          <a:xfrm>
            <a:off x="530813" y="3481208"/>
            <a:ext cx="3373200" cy="1398292"/>
          </a:xfrm>
          <a:prstGeom prst="rect">
            <a:avLst/>
          </a:prstGeom>
          <a:noFill/>
          <a:ln cap="flat" cmpd="sng" w="19050">
            <a:solidFill>
              <a:schemeClr val="accent3"/>
            </a:solidFill>
            <a:prstDash val="solid"/>
            <a:round/>
            <a:headEnd len="sm" w="sm" type="none"/>
            <a:tailEnd len="sm" w="sm" type="none"/>
          </a:ln>
        </p:spPr>
      </p:pic>
      <p:cxnSp>
        <p:nvCxnSpPr>
          <p:cNvPr id="217" name="Google Shape;217;p27"/>
          <p:cNvCxnSpPr/>
          <p:nvPr/>
        </p:nvCxnSpPr>
        <p:spPr>
          <a:xfrm>
            <a:off x="3904013" y="3984279"/>
            <a:ext cx="240300" cy="0"/>
          </a:xfrm>
          <a:prstGeom prst="straightConnector1">
            <a:avLst/>
          </a:prstGeom>
          <a:noFill/>
          <a:ln cap="flat" cmpd="sng" w="9525">
            <a:solidFill>
              <a:schemeClr val="accent3"/>
            </a:solidFill>
            <a:prstDash val="solid"/>
            <a:round/>
            <a:headEnd len="med" w="med" type="none"/>
            <a:tailEnd len="med" w="med" type="triangle"/>
          </a:ln>
        </p:spPr>
      </p:cxnSp>
      <p:sp>
        <p:nvSpPr>
          <p:cNvPr id="218" name="Google Shape;218;p27"/>
          <p:cNvSpPr/>
          <p:nvPr/>
        </p:nvSpPr>
        <p:spPr>
          <a:xfrm>
            <a:off x="549675" y="391975"/>
            <a:ext cx="396300" cy="2448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chemeClr val="dk2"/>
                </a:solidFill>
                <a:latin typeface="Proxima Nova"/>
                <a:ea typeface="Proxima Nova"/>
                <a:cs typeface="Proxima Nova"/>
                <a:sym typeface="Proxima Nova"/>
              </a:rPr>
              <a:t>1</a:t>
            </a:r>
            <a:endParaRPr>
              <a:solidFill>
                <a:schemeClr val="dk2"/>
              </a:solidFill>
              <a:latin typeface="Proxima Nova"/>
              <a:ea typeface="Proxima Nova"/>
              <a:cs typeface="Proxima Nova"/>
              <a:sym typeface="Proxima Nova"/>
            </a:endParaRPr>
          </a:p>
        </p:txBody>
      </p:sp>
      <p:sp>
        <p:nvSpPr>
          <p:cNvPr id="219" name="Google Shape;219;p27"/>
          <p:cNvSpPr/>
          <p:nvPr/>
        </p:nvSpPr>
        <p:spPr>
          <a:xfrm>
            <a:off x="530825" y="3184125"/>
            <a:ext cx="396300" cy="2448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chemeClr val="dk2"/>
                </a:solidFill>
                <a:latin typeface="Proxima Nova"/>
                <a:ea typeface="Proxima Nova"/>
                <a:cs typeface="Proxima Nova"/>
                <a:sym typeface="Proxima Nova"/>
              </a:rPr>
              <a:t>2</a:t>
            </a:r>
            <a:endParaRPr>
              <a:solidFill>
                <a:schemeClr val="dk2"/>
              </a:solidFill>
              <a:latin typeface="Proxima Nova"/>
              <a:ea typeface="Proxima Nova"/>
              <a:cs typeface="Proxima Nova"/>
              <a:sym typeface="Proxima Nova"/>
            </a:endParaRPr>
          </a:p>
        </p:txBody>
      </p:sp>
      <p:sp>
        <p:nvSpPr>
          <p:cNvPr id="220" name="Google Shape;220;p27"/>
          <p:cNvSpPr/>
          <p:nvPr/>
        </p:nvSpPr>
        <p:spPr>
          <a:xfrm>
            <a:off x="5229325" y="391975"/>
            <a:ext cx="396300" cy="2448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chemeClr val="dk2"/>
                </a:solidFill>
                <a:latin typeface="Proxima Nova"/>
                <a:ea typeface="Proxima Nova"/>
                <a:cs typeface="Proxima Nova"/>
                <a:sym typeface="Proxima Nova"/>
              </a:rPr>
              <a:t>3</a:t>
            </a:r>
            <a:endParaRPr>
              <a:solidFill>
                <a:schemeClr val="dk2"/>
              </a:solidFill>
              <a:latin typeface="Proxima Nova"/>
              <a:ea typeface="Proxima Nova"/>
              <a:cs typeface="Proxima Nova"/>
              <a:sym typeface="Proxima Nova"/>
            </a:endParaRPr>
          </a:p>
        </p:txBody>
      </p:sp>
      <p:pic>
        <p:nvPicPr>
          <p:cNvPr id="221" name="Google Shape;221;p27"/>
          <p:cNvPicPr preferRelativeResize="0"/>
          <p:nvPr/>
        </p:nvPicPr>
        <p:blipFill>
          <a:blip r:embed="rId9">
            <a:alphaModFix/>
          </a:blip>
          <a:stretch>
            <a:fillRect/>
          </a:stretch>
        </p:blipFill>
        <p:spPr>
          <a:xfrm>
            <a:off x="5229322" y="2701850"/>
            <a:ext cx="2883518" cy="779325"/>
          </a:xfrm>
          <a:prstGeom prst="rect">
            <a:avLst/>
          </a:prstGeom>
          <a:noFill/>
          <a:ln cap="flat" cmpd="sng" w="19050">
            <a:solidFill>
              <a:schemeClr val="dk2"/>
            </a:solidFill>
            <a:prstDash val="solid"/>
            <a:round/>
            <a:headEnd len="sm" w="sm" type="none"/>
            <a:tailEnd len="sm" w="sm" type="none"/>
          </a:ln>
        </p:spPr>
      </p:pic>
      <p:cxnSp>
        <p:nvCxnSpPr>
          <p:cNvPr id="222" name="Google Shape;222;p27"/>
          <p:cNvCxnSpPr>
            <a:endCxn id="221" idx="1"/>
          </p:cNvCxnSpPr>
          <p:nvPr/>
        </p:nvCxnSpPr>
        <p:spPr>
          <a:xfrm flipH="1" rot="10800000">
            <a:off x="3926422" y="3091512"/>
            <a:ext cx="1302900" cy="693300"/>
          </a:xfrm>
          <a:prstGeom prst="curvedConnector3">
            <a:avLst>
              <a:gd fmla="val 50000" name="adj1"/>
            </a:avLst>
          </a:prstGeom>
          <a:noFill/>
          <a:ln cap="flat" cmpd="sng" w="9525">
            <a:solidFill>
              <a:schemeClr val="accent3"/>
            </a:solidFill>
            <a:prstDash val="solid"/>
            <a:round/>
            <a:headEnd len="med" w="med" type="none"/>
            <a:tailEnd len="med" w="med" type="triangle"/>
          </a:ln>
        </p:spPr>
      </p:cxnSp>
      <p:cxnSp>
        <p:nvCxnSpPr>
          <p:cNvPr id="223" name="Google Shape;223;p27"/>
          <p:cNvCxnSpPr>
            <a:stCxn id="221" idx="1"/>
            <a:endCxn id="205" idx="1"/>
          </p:cNvCxnSpPr>
          <p:nvPr/>
        </p:nvCxnSpPr>
        <p:spPr>
          <a:xfrm flipH="1" rot="10800000">
            <a:off x="5229322" y="1593312"/>
            <a:ext cx="600" cy="1498200"/>
          </a:xfrm>
          <a:prstGeom prst="curvedConnector3">
            <a:avLst>
              <a:gd fmla="val -39689017" name="adj1"/>
            </a:avLst>
          </a:prstGeom>
          <a:noFill/>
          <a:ln cap="flat" cmpd="sng" w="9525">
            <a:solidFill>
              <a:schemeClr val="dk2"/>
            </a:solidFill>
            <a:prstDash val="solid"/>
            <a:round/>
            <a:headEnd len="med" w="med" type="none"/>
            <a:tailEnd len="med" w="med" type="triangle"/>
          </a:ln>
        </p:spPr>
      </p:cxnSp>
      <p:sp>
        <p:nvSpPr>
          <p:cNvPr id="224" name="Google Shape;224;p27"/>
          <p:cNvSpPr/>
          <p:nvPr/>
        </p:nvSpPr>
        <p:spPr>
          <a:xfrm>
            <a:off x="6028474" y="3316475"/>
            <a:ext cx="197400" cy="169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1736875" y="214900"/>
            <a:ext cx="1122875" cy="310500"/>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latin typeface="Courier New"/>
                <a:ea typeface="Courier New"/>
                <a:cs typeface="Courier New"/>
                <a:sym typeface="Courier New"/>
              </a:rPr>
              <a:t>recent_tracks</a:t>
            </a:r>
            <a:endParaRPr sz="900">
              <a:latin typeface="Courier New"/>
              <a:ea typeface="Courier New"/>
              <a:cs typeface="Courier New"/>
              <a:sym typeface="Courier New"/>
            </a:endParaRPr>
          </a:p>
        </p:txBody>
      </p:sp>
      <p:cxnSp>
        <p:nvCxnSpPr>
          <p:cNvPr id="226" name="Google Shape;226;p27"/>
          <p:cNvCxnSpPr/>
          <p:nvPr/>
        </p:nvCxnSpPr>
        <p:spPr>
          <a:xfrm flipH="1">
            <a:off x="2296969" y="525390"/>
            <a:ext cx="2700" cy="15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8"/>
          <p:cNvPicPr preferRelativeResize="0"/>
          <p:nvPr/>
        </p:nvPicPr>
        <p:blipFill>
          <a:blip r:embed="rId3">
            <a:alphaModFix amt="89000"/>
          </a:blip>
          <a:stretch>
            <a:fillRect/>
          </a:stretch>
        </p:blipFill>
        <p:spPr>
          <a:xfrm>
            <a:off x="519550" y="0"/>
            <a:ext cx="3429001" cy="5143501"/>
          </a:xfrm>
          <a:prstGeom prst="rect">
            <a:avLst/>
          </a:prstGeom>
          <a:noFill/>
          <a:ln>
            <a:noFill/>
          </a:ln>
        </p:spPr>
      </p:pic>
      <p:sp>
        <p:nvSpPr>
          <p:cNvPr id="232" name="Google Shape;232;p28"/>
          <p:cNvSpPr/>
          <p:nvPr/>
        </p:nvSpPr>
        <p:spPr>
          <a:xfrm>
            <a:off x="4572000" y="721650"/>
            <a:ext cx="4174200" cy="3686100"/>
          </a:xfrm>
          <a:prstGeom prst="wedgeRoundRectCallout">
            <a:avLst>
              <a:gd fmla="val -75292" name="adj1"/>
              <a:gd fmla="val -26200" name="adj2"/>
              <a:gd fmla="val 0" name="adj3"/>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825">
                <a:solidFill>
                  <a:schemeClr val="accent3"/>
                </a:solidFill>
                <a:latin typeface="Proxima Nova Extrabold"/>
                <a:ea typeface="Proxima Nova Extrabold"/>
                <a:cs typeface="Proxima Nova Extrabold"/>
                <a:sym typeface="Proxima Nova Extrabold"/>
              </a:rPr>
              <a:t>These features will make me rich!</a:t>
            </a:r>
            <a:endParaRPr sz="2825">
              <a:solidFill>
                <a:schemeClr val="accent3"/>
              </a:solidFill>
              <a:latin typeface="Proxima Nova Extrabold"/>
              <a:ea typeface="Proxima Nova Extrabold"/>
              <a:cs typeface="Proxima Nova Extrabold"/>
              <a:sym typeface="Proxima Nova Extrabold"/>
            </a:endParaRPr>
          </a:p>
          <a:p>
            <a:pPr indent="0" lvl="0" marL="0" rtl="0" algn="l">
              <a:spcBef>
                <a:spcPts val="0"/>
              </a:spcBef>
              <a:spcAft>
                <a:spcPts val="0"/>
              </a:spcAft>
              <a:buClr>
                <a:srgbClr val="000000"/>
              </a:buClr>
              <a:buSzPts val="852"/>
              <a:buFont typeface="Arial"/>
              <a:buNone/>
            </a:pPr>
            <a:r>
              <a:t/>
            </a:r>
            <a:endParaRPr sz="2825">
              <a:solidFill>
                <a:schemeClr val="accent3"/>
              </a:solidFill>
              <a:latin typeface="Proxima Nova Extrabold"/>
              <a:ea typeface="Proxima Nova Extrabold"/>
              <a:cs typeface="Proxima Nova Extrabold"/>
              <a:sym typeface="Proxima Nova Extrabold"/>
            </a:endParaRPr>
          </a:p>
          <a:p>
            <a:pPr indent="0" lvl="0" marL="0" rtl="0" algn="ctr">
              <a:spcBef>
                <a:spcPts val="0"/>
              </a:spcBef>
              <a:spcAft>
                <a:spcPts val="1200"/>
              </a:spcAft>
              <a:buClr>
                <a:srgbClr val="000000"/>
              </a:buClr>
              <a:buSzPts val="852"/>
              <a:buFont typeface="Arial"/>
              <a:buNone/>
            </a:pPr>
            <a:r>
              <a:rPr lang="it" sz="2825">
                <a:solidFill>
                  <a:schemeClr val="accent3"/>
                </a:solidFill>
                <a:latin typeface="Proxima Nova"/>
                <a:ea typeface="Proxima Nova"/>
                <a:cs typeface="Proxima Nova"/>
                <a:sym typeface="Proxima Nova"/>
              </a:rPr>
              <a:t>Take all the company money to make it happen!</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Price to pay!</a:t>
            </a:r>
            <a:endParaRPr/>
          </a:p>
        </p:txBody>
      </p:sp>
      <p:sp>
        <p:nvSpPr>
          <p:cNvPr id="238" name="Google Shape;238;p29"/>
          <p:cNvSpPr txBox="1"/>
          <p:nvPr/>
        </p:nvSpPr>
        <p:spPr>
          <a:xfrm>
            <a:off x="243800" y="779300"/>
            <a:ext cx="4175700" cy="437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it" sz="1000">
                <a:solidFill>
                  <a:schemeClr val="dk1"/>
                </a:solidFill>
                <a:latin typeface="Proxima Nova"/>
                <a:ea typeface="Proxima Nova"/>
                <a:cs typeface="Proxima Nova"/>
                <a:sym typeface="Proxima Nova"/>
              </a:rPr>
              <a:t>Standard Storage</a:t>
            </a:r>
            <a:endParaRPr b="1" sz="1000">
              <a:solidFill>
                <a:schemeClr val="dk1"/>
              </a:solidFill>
              <a:latin typeface="Proxima Nova"/>
              <a:ea typeface="Proxima Nova"/>
              <a:cs typeface="Proxima Nova"/>
              <a:sym typeface="Proxima Nova"/>
            </a:endParaRPr>
          </a:p>
          <a:p>
            <a:pPr indent="-292100" lvl="0" marL="457200" marR="0" rtl="0" algn="l">
              <a:lnSpc>
                <a:spcPct val="100000"/>
              </a:lnSpc>
              <a:spcBef>
                <a:spcPts val="120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Standard Storage is best for data that is frequently accessed and/or stored for only brief periods of time.</a:t>
            </a:r>
            <a:endParaRPr sz="1000">
              <a:solidFill>
                <a:schemeClr val="dk2"/>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Standard Storage is priced at $0.020 per GB per Month.</a:t>
            </a:r>
            <a:endParaRPr sz="1000">
              <a:solidFill>
                <a:schemeClr val="dk2"/>
              </a:solidFill>
              <a:latin typeface="Proxima Nova"/>
              <a:ea typeface="Proxima Nova"/>
              <a:cs typeface="Proxima Nova"/>
              <a:sym typeface="Proxima Nova"/>
            </a:endParaRPr>
          </a:p>
          <a:p>
            <a:pPr indent="0" lvl="0" marL="0" rtl="0" algn="l">
              <a:lnSpc>
                <a:spcPct val="100000"/>
              </a:lnSpc>
              <a:spcBef>
                <a:spcPts val="1200"/>
              </a:spcBef>
              <a:spcAft>
                <a:spcPts val="0"/>
              </a:spcAft>
              <a:buNone/>
            </a:pPr>
            <a:r>
              <a:rPr b="1" lang="it" sz="1000">
                <a:solidFill>
                  <a:schemeClr val="dk1"/>
                </a:solidFill>
                <a:latin typeface="Proxima Nova"/>
                <a:ea typeface="Proxima Nova"/>
                <a:cs typeface="Proxima Nova"/>
                <a:sym typeface="Proxima Nova"/>
              </a:rPr>
              <a:t>Operations</a:t>
            </a:r>
            <a:endParaRPr b="1" sz="250">
              <a:highlight>
                <a:srgbClr val="FFFFFF"/>
              </a:highlight>
            </a:endParaRPr>
          </a:p>
          <a:p>
            <a:pPr indent="-292100" lvl="0" marL="457200" marR="0" rtl="0" algn="l">
              <a:lnSpc>
                <a:spcPct val="100000"/>
              </a:lnSpc>
              <a:spcBef>
                <a:spcPts val="150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Operation charges apply when you perform operations within Cloud Storage. An operation is an action that makes changes to or retrieves information about resources such as buckets and objects in Cloud Storage.</a:t>
            </a:r>
            <a:endParaRPr sz="1000">
              <a:solidFill>
                <a:schemeClr val="dk2"/>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Operations are divided into three categories: Class A, Class B, and free. Billing rates are per 10,000 operations.</a:t>
            </a:r>
            <a:endParaRPr sz="1000">
              <a:solidFill>
                <a:schemeClr val="dk2"/>
              </a:solidFill>
              <a:latin typeface="Proxima Nova"/>
              <a:ea typeface="Proxima Nova"/>
              <a:cs typeface="Proxima Nova"/>
              <a:sym typeface="Proxima Nova"/>
            </a:endParaRPr>
          </a:p>
          <a:p>
            <a:pPr indent="0" lvl="0" marL="0" rtl="0" algn="l">
              <a:lnSpc>
                <a:spcPct val="100000"/>
              </a:lnSpc>
              <a:spcBef>
                <a:spcPts val="1500"/>
              </a:spcBef>
              <a:spcAft>
                <a:spcPts val="0"/>
              </a:spcAft>
              <a:buNone/>
            </a:pPr>
            <a:r>
              <a:rPr b="1" lang="it" sz="1000">
                <a:solidFill>
                  <a:schemeClr val="dk1"/>
                </a:solidFill>
                <a:latin typeface="Proxima Nova"/>
                <a:ea typeface="Proxima Nova"/>
                <a:cs typeface="Proxima Nova"/>
                <a:sym typeface="Proxima Nova"/>
              </a:rPr>
              <a:t>Network</a:t>
            </a:r>
            <a:endParaRPr b="1" sz="1650">
              <a:highlight>
                <a:srgbClr val="FFFFFF"/>
              </a:highlight>
            </a:endParaRPr>
          </a:p>
          <a:p>
            <a:pPr indent="-292100" lvl="0" marL="457200" marR="0" rtl="0" algn="l">
              <a:lnSpc>
                <a:spcPct val="100000"/>
              </a:lnSpc>
              <a:spcBef>
                <a:spcPts val="110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Egress represents data sent from Cloud Storage in HTTP responses. Data or metadata read from a Cloud Storage bucket is an example of egress.</a:t>
            </a:r>
            <a:endParaRPr sz="1000">
              <a:solidFill>
                <a:schemeClr val="dk2"/>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chemeClr val="dk2"/>
              </a:buClr>
              <a:buSzPts val="1000"/>
              <a:buFont typeface="Proxima Nova"/>
              <a:buChar char="●"/>
            </a:pPr>
            <a:r>
              <a:rPr lang="it" sz="1000">
                <a:solidFill>
                  <a:schemeClr val="dk2"/>
                </a:solidFill>
                <a:latin typeface="Proxima Nova"/>
                <a:ea typeface="Proxima Nova"/>
                <a:cs typeface="Proxima Nova"/>
                <a:sym typeface="Proxima Nova"/>
              </a:rPr>
              <a:t>Ingress represents data sent to Cloud Storage in HTTP requests. Data or metadata written to a Cloud Storage bucket is an example of ingress.</a:t>
            </a:r>
            <a:endParaRPr sz="1000">
              <a:solidFill>
                <a:schemeClr val="dk2"/>
              </a:solidFill>
              <a:latin typeface="Proxima Nova"/>
              <a:ea typeface="Proxima Nova"/>
              <a:cs typeface="Proxima Nova"/>
              <a:sym typeface="Proxima Nova"/>
            </a:endParaRPr>
          </a:p>
          <a:p>
            <a:pPr indent="0" lvl="0" marL="457200" marR="0" rtl="0" algn="l">
              <a:lnSpc>
                <a:spcPct val="100000"/>
              </a:lnSpc>
              <a:spcBef>
                <a:spcPts val="1200"/>
              </a:spcBef>
              <a:spcAft>
                <a:spcPts val="0"/>
              </a:spcAft>
              <a:buNone/>
            </a:pPr>
            <a:r>
              <a:t/>
            </a:r>
            <a:endParaRPr sz="1000">
              <a:solidFill>
                <a:schemeClr val="dk2"/>
              </a:solidFill>
              <a:latin typeface="Proxima Nova"/>
              <a:ea typeface="Proxima Nova"/>
              <a:cs typeface="Proxima Nova"/>
              <a:sym typeface="Proxima Nova"/>
            </a:endParaRPr>
          </a:p>
          <a:p>
            <a:pPr indent="0" lvl="0" marL="0" marR="0" rtl="0" algn="l">
              <a:lnSpc>
                <a:spcPct val="100000"/>
              </a:lnSpc>
              <a:spcBef>
                <a:spcPts val="1200"/>
              </a:spcBef>
              <a:spcAft>
                <a:spcPts val="1200"/>
              </a:spcAft>
              <a:buNone/>
            </a:pPr>
            <a:r>
              <a:rPr lang="it" sz="800">
                <a:solidFill>
                  <a:schemeClr val="dk2"/>
                </a:solidFill>
                <a:latin typeface="Proxima Nova"/>
                <a:ea typeface="Proxima Nova"/>
                <a:cs typeface="Proxima Nova"/>
                <a:sym typeface="Proxima Nova"/>
              </a:rPr>
              <a:t>Source: https://www.easydeploy.io/blog/google-cloud-storage-price/</a:t>
            </a:r>
            <a:endParaRPr sz="800">
              <a:solidFill>
                <a:schemeClr val="dk2"/>
              </a:solidFill>
              <a:latin typeface="Proxima Nova"/>
              <a:ea typeface="Proxima Nova"/>
              <a:cs typeface="Proxima Nova"/>
              <a:sym typeface="Proxima Nova"/>
            </a:endParaRPr>
          </a:p>
        </p:txBody>
      </p:sp>
      <p:pic>
        <p:nvPicPr>
          <p:cNvPr id="239" name="Google Shape;239;p29"/>
          <p:cNvPicPr preferRelativeResize="0"/>
          <p:nvPr/>
        </p:nvPicPr>
        <p:blipFill>
          <a:blip r:embed="rId3">
            <a:alphaModFix/>
          </a:blip>
          <a:stretch>
            <a:fillRect/>
          </a:stretch>
        </p:blipFill>
        <p:spPr>
          <a:xfrm>
            <a:off x="4737775" y="2231200"/>
            <a:ext cx="3405393" cy="997675"/>
          </a:xfrm>
          <a:prstGeom prst="rect">
            <a:avLst/>
          </a:prstGeom>
          <a:noFill/>
          <a:ln>
            <a:noFill/>
          </a:ln>
        </p:spPr>
      </p:pic>
      <p:pic>
        <p:nvPicPr>
          <p:cNvPr id="240" name="Google Shape;240;p29"/>
          <p:cNvPicPr preferRelativeResize="0"/>
          <p:nvPr/>
        </p:nvPicPr>
        <p:blipFill>
          <a:blip r:embed="rId4">
            <a:alphaModFix/>
          </a:blip>
          <a:stretch>
            <a:fillRect/>
          </a:stretch>
        </p:blipFill>
        <p:spPr>
          <a:xfrm>
            <a:off x="4737775" y="3679950"/>
            <a:ext cx="3674875" cy="997675"/>
          </a:xfrm>
          <a:prstGeom prst="rect">
            <a:avLst/>
          </a:prstGeom>
          <a:noFill/>
          <a:ln>
            <a:noFill/>
          </a:ln>
        </p:spPr>
      </p:pic>
      <p:pic>
        <p:nvPicPr>
          <p:cNvPr id="241" name="Google Shape;241;p29"/>
          <p:cNvPicPr preferRelativeResize="0"/>
          <p:nvPr/>
        </p:nvPicPr>
        <p:blipFill>
          <a:blip r:embed="rId5">
            <a:alphaModFix/>
          </a:blip>
          <a:stretch>
            <a:fillRect/>
          </a:stretch>
        </p:blipFill>
        <p:spPr>
          <a:xfrm>
            <a:off x="4740925" y="728725"/>
            <a:ext cx="1802874" cy="1150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311700" y="427257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it"/>
              <a:t>Total </a:t>
            </a:r>
            <a:r>
              <a:rPr lang="it">
                <a:solidFill>
                  <a:schemeClr val="lt2"/>
                </a:solidFill>
              </a:rPr>
              <a:t>for Simple Pricing Example:</a:t>
            </a:r>
            <a:r>
              <a:rPr lang="it"/>
              <a:t> $2.61</a:t>
            </a:r>
            <a:endParaRPr/>
          </a:p>
        </p:txBody>
      </p:sp>
      <p:sp>
        <p:nvSpPr>
          <p:cNvPr id="247" name="Google Shape;247;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it" sz="1000">
                <a:solidFill>
                  <a:schemeClr val="dk1"/>
                </a:solidFill>
              </a:rPr>
              <a:t>Storage usage pattern</a:t>
            </a:r>
            <a:r>
              <a:rPr lang="it" sz="1000"/>
              <a:t> in a given month:</a:t>
            </a:r>
            <a:endParaRPr sz="1000"/>
          </a:p>
          <a:p>
            <a:pPr indent="-292100" lvl="0" marL="457200" marR="0" rtl="0" algn="l">
              <a:lnSpc>
                <a:spcPct val="100000"/>
              </a:lnSpc>
              <a:spcBef>
                <a:spcPts val="1200"/>
              </a:spcBef>
              <a:spcAft>
                <a:spcPts val="0"/>
              </a:spcAft>
              <a:buSzPts val="1000"/>
              <a:buChar char="●"/>
            </a:pPr>
            <a:r>
              <a:rPr lang="it" sz="1000"/>
              <a:t>50 GB of standard data storage, from the first day to the end of the billing month.</a:t>
            </a:r>
            <a:endParaRPr sz="1000"/>
          </a:p>
          <a:p>
            <a:pPr indent="-292100" lvl="0" marL="457200" marR="0" rtl="0" algn="l">
              <a:lnSpc>
                <a:spcPct val="100000"/>
              </a:lnSpc>
              <a:spcBef>
                <a:spcPts val="0"/>
              </a:spcBef>
              <a:spcAft>
                <a:spcPts val="0"/>
              </a:spcAft>
              <a:buSzPts val="1000"/>
              <a:buChar char="●"/>
            </a:pPr>
            <a:r>
              <a:rPr lang="it" sz="1000"/>
              <a:t>10 GB of network egress (Americas and EMEA). (Ingress is free.)</a:t>
            </a:r>
            <a:endParaRPr sz="1000"/>
          </a:p>
          <a:p>
            <a:pPr indent="-292100" lvl="0" marL="457200" marR="0" rtl="0" algn="l">
              <a:lnSpc>
                <a:spcPct val="100000"/>
              </a:lnSpc>
              <a:spcBef>
                <a:spcPts val="0"/>
              </a:spcBef>
              <a:spcAft>
                <a:spcPts val="0"/>
              </a:spcAft>
              <a:buSzPts val="1000"/>
              <a:buChar char="●"/>
            </a:pPr>
            <a:r>
              <a:rPr lang="it" sz="1000"/>
              <a:t>10,000 total PUT/POST, GET bucket (list), GET service requests, Class A operations.</a:t>
            </a:r>
            <a:endParaRPr sz="1000"/>
          </a:p>
          <a:p>
            <a:pPr indent="-292100" lvl="0" marL="457200" marR="0" rtl="0" algn="l">
              <a:lnSpc>
                <a:spcPct val="100000"/>
              </a:lnSpc>
              <a:spcBef>
                <a:spcPts val="0"/>
              </a:spcBef>
              <a:spcAft>
                <a:spcPts val="0"/>
              </a:spcAft>
              <a:buSzPts val="1000"/>
              <a:buChar char="●"/>
            </a:pPr>
            <a:r>
              <a:rPr lang="it" sz="1000"/>
              <a:t>10,000 total GET object and HEAD requests, Class B operations.</a:t>
            </a:r>
            <a:endParaRPr sz="1050">
              <a:solidFill>
                <a:srgbClr val="565656"/>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
        <p:nvSpPr>
          <p:cNvPr id="248" name="Google Shape;248;p30"/>
          <p:cNvSpPr txBox="1"/>
          <p:nvPr>
            <p:ph idx="2" type="body"/>
          </p:nvPr>
        </p:nvSpPr>
        <p:spPr>
          <a:xfrm>
            <a:off x="4867575" y="1152475"/>
            <a:ext cx="3964800" cy="3416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it" sz="1000">
                <a:solidFill>
                  <a:schemeClr val="dk1"/>
                </a:solidFill>
              </a:rPr>
              <a:t>Bill for the month</a:t>
            </a:r>
            <a:r>
              <a:rPr lang="it" sz="1000"/>
              <a:t>:</a:t>
            </a:r>
            <a:endParaRPr sz="1000"/>
          </a:p>
          <a:p>
            <a:pPr indent="-292100" lvl="0" marL="457200" marR="0" rtl="0" algn="l">
              <a:lnSpc>
                <a:spcPct val="100000"/>
              </a:lnSpc>
              <a:spcBef>
                <a:spcPts val="1200"/>
              </a:spcBef>
              <a:spcAft>
                <a:spcPts val="0"/>
              </a:spcAft>
              <a:buSzPts val="1000"/>
              <a:buChar char="●"/>
            </a:pPr>
            <a:r>
              <a:rPr lang="it" sz="1000"/>
              <a:t>50 GB standard storage at $0.026/per GB: </a:t>
            </a:r>
            <a:endParaRPr sz="1000"/>
          </a:p>
          <a:p>
            <a:pPr indent="-292100" lvl="1" marL="914400" marR="0" rtl="0" algn="l">
              <a:lnSpc>
                <a:spcPct val="100000"/>
              </a:lnSpc>
              <a:spcBef>
                <a:spcPts val="0"/>
              </a:spcBef>
              <a:spcAft>
                <a:spcPts val="0"/>
              </a:spcAft>
              <a:buSzPts val="1000"/>
              <a:buChar char="○"/>
            </a:pPr>
            <a:r>
              <a:rPr lang="it" sz="1000"/>
              <a:t>$1.30</a:t>
            </a:r>
            <a:endParaRPr sz="1000"/>
          </a:p>
          <a:p>
            <a:pPr indent="-292100" lvl="0" marL="457200" marR="0" rtl="0" algn="l">
              <a:lnSpc>
                <a:spcPct val="100000"/>
              </a:lnSpc>
              <a:spcBef>
                <a:spcPts val="0"/>
              </a:spcBef>
              <a:spcAft>
                <a:spcPts val="0"/>
              </a:spcAft>
              <a:buSzPts val="1000"/>
              <a:buChar char="●"/>
            </a:pPr>
            <a:r>
              <a:rPr lang="it" sz="1000"/>
              <a:t>10 GB of network egress at $0.12/per GB: </a:t>
            </a:r>
            <a:endParaRPr sz="1000"/>
          </a:p>
          <a:p>
            <a:pPr indent="-292100" lvl="1" marL="914400" marR="0" rtl="0" algn="l">
              <a:lnSpc>
                <a:spcPct val="100000"/>
              </a:lnSpc>
              <a:spcBef>
                <a:spcPts val="0"/>
              </a:spcBef>
              <a:spcAft>
                <a:spcPts val="0"/>
              </a:spcAft>
              <a:buSzPts val="1000"/>
              <a:buChar char="○"/>
            </a:pPr>
            <a:r>
              <a:rPr lang="it" sz="1000"/>
              <a:t>$1.20</a:t>
            </a:r>
            <a:endParaRPr sz="1000"/>
          </a:p>
          <a:p>
            <a:pPr indent="-292100" lvl="0" marL="457200" marR="0" rtl="0" algn="l">
              <a:lnSpc>
                <a:spcPct val="100000"/>
              </a:lnSpc>
              <a:spcBef>
                <a:spcPts val="0"/>
              </a:spcBef>
              <a:spcAft>
                <a:spcPts val="0"/>
              </a:spcAft>
              <a:buSzPts val="1000"/>
              <a:buChar char="●"/>
            </a:pPr>
            <a:r>
              <a:rPr lang="it" sz="1000"/>
              <a:t>10,000 Class A operations at $0.01/per 1,000 operations:</a:t>
            </a:r>
            <a:endParaRPr sz="1000"/>
          </a:p>
          <a:p>
            <a:pPr indent="-292100" lvl="1" marL="914400" marR="0" rtl="0" algn="l">
              <a:lnSpc>
                <a:spcPct val="100000"/>
              </a:lnSpc>
              <a:spcBef>
                <a:spcPts val="0"/>
              </a:spcBef>
              <a:spcAft>
                <a:spcPts val="0"/>
              </a:spcAft>
              <a:buSzPts val="1000"/>
              <a:buChar char="○"/>
            </a:pPr>
            <a:r>
              <a:rPr lang="it" sz="1000"/>
              <a:t>$0.10</a:t>
            </a:r>
            <a:endParaRPr sz="1000"/>
          </a:p>
          <a:p>
            <a:pPr indent="-292100" lvl="0" marL="457200" marR="0" rtl="0" algn="l">
              <a:lnSpc>
                <a:spcPct val="100000"/>
              </a:lnSpc>
              <a:spcBef>
                <a:spcPts val="0"/>
              </a:spcBef>
              <a:spcAft>
                <a:spcPts val="0"/>
              </a:spcAft>
              <a:buSzPts val="1000"/>
              <a:buChar char="●"/>
            </a:pPr>
            <a:r>
              <a:rPr lang="it" sz="1000"/>
              <a:t>10,000 Class B operations at $0.01/per 10,000 operations: </a:t>
            </a:r>
            <a:endParaRPr sz="1000"/>
          </a:p>
          <a:p>
            <a:pPr indent="-292100" lvl="1" marL="914400" marR="0" rtl="0" algn="l">
              <a:lnSpc>
                <a:spcPct val="100000"/>
              </a:lnSpc>
              <a:spcBef>
                <a:spcPts val="0"/>
              </a:spcBef>
              <a:spcAft>
                <a:spcPts val="0"/>
              </a:spcAft>
              <a:buSzPts val="1000"/>
              <a:buChar char="○"/>
            </a:pPr>
            <a:r>
              <a:rPr lang="it" sz="1000"/>
              <a:t>$0.01</a:t>
            </a:r>
            <a:endParaRPr sz="1050">
              <a:solidFill>
                <a:srgbClr val="565656"/>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1"/>
          <p:cNvPicPr preferRelativeResize="0"/>
          <p:nvPr/>
        </p:nvPicPr>
        <p:blipFill>
          <a:blip r:embed="rId3">
            <a:alphaModFix/>
          </a:blip>
          <a:stretch>
            <a:fillRect/>
          </a:stretch>
        </p:blipFill>
        <p:spPr>
          <a:xfrm>
            <a:off x="5232225" y="1322525"/>
            <a:ext cx="3820976" cy="3820976"/>
          </a:xfrm>
          <a:prstGeom prst="rect">
            <a:avLst/>
          </a:prstGeom>
          <a:noFill/>
          <a:ln>
            <a:noFill/>
          </a:ln>
        </p:spPr>
      </p:pic>
      <p:sp>
        <p:nvSpPr>
          <p:cNvPr id="254" name="Google Shape;254;p31"/>
          <p:cNvSpPr/>
          <p:nvPr/>
        </p:nvSpPr>
        <p:spPr>
          <a:xfrm>
            <a:off x="1112325" y="300600"/>
            <a:ext cx="4392000" cy="1482300"/>
          </a:xfrm>
          <a:prstGeom prst="wedgeRoundRectCallout">
            <a:avLst>
              <a:gd fmla="val -70546" name="adj1"/>
              <a:gd fmla="val -30523" name="adj2"/>
              <a:gd fmla="val 0" name="adj3"/>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200"/>
              </a:spcAft>
              <a:buNone/>
            </a:pPr>
            <a:r>
              <a:rPr lang="it" sz="2825">
                <a:solidFill>
                  <a:schemeClr val="dk1"/>
                </a:solidFill>
                <a:latin typeface="Proxima Nova Extrabold"/>
                <a:ea typeface="Proxima Nova Extrabold"/>
                <a:cs typeface="Proxima Nova Extrabold"/>
                <a:sym typeface="Proxima Nova Extrabold"/>
              </a:rPr>
              <a:t>We don’t actually need all your money!</a:t>
            </a:r>
            <a:endParaRPr sz="1800">
              <a:solidFill>
                <a:schemeClr val="dk1"/>
              </a:solidFill>
            </a:endParaRPr>
          </a:p>
        </p:txBody>
      </p:sp>
      <p:sp>
        <p:nvSpPr>
          <p:cNvPr id="255" name="Google Shape;255;p31"/>
          <p:cNvSpPr/>
          <p:nvPr/>
        </p:nvSpPr>
        <p:spPr>
          <a:xfrm>
            <a:off x="1112325" y="2072975"/>
            <a:ext cx="4392000" cy="2398500"/>
          </a:xfrm>
          <a:prstGeom prst="wedgeRoundRectCallout">
            <a:avLst>
              <a:gd fmla="val 70136" name="adj1"/>
              <a:gd fmla="val -29647" name="adj2"/>
              <a:gd fmla="val 0" name="adj3"/>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825">
                <a:solidFill>
                  <a:schemeClr val="accent3"/>
                </a:solidFill>
                <a:latin typeface="Proxima Nova"/>
                <a:ea typeface="Proxima Nova"/>
                <a:cs typeface="Proxima Nova"/>
                <a:sym typeface="Proxima Nova"/>
              </a:rPr>
              <a:t>WOW!</a:t>
            </a:r>
            <a:endParaRPr sz="2825">
              <a:solidFill>
                <a:schemeClr val="accent3"/>
              </a:solidFill>
              <a:latin typeface="Proxima Nova"/>
              <a:ea typeface="Proxima Nova"/>
              <a:cs typeface="Proxima Nova"/>
              <a:sym typeface="Proxima Nova"/>
            </a:endParaRPr>
          </a:p>
          <a:p>
            <a:pPr indent="0" lvl="0" marL="0" rtl="0" algn="ctr">
              <a:spcBef>
                <a:spcPts val="0"/>
              </a:spcBef>
              <a:spcAft>
                <a:spcPts val="0"/>
              </a:spcAft>
              <a:buNone/>
            </a:pPr>
            <a:r>
              <a:rPr lang="it" sz="2825">
                <a:solidFill>
                  <a:schemeClr val="accent3"/>
                </a:solidFill>
                <a:latin typeface="Proxima Nova"/>
                <a:ea typeface="Proxima Nova"/>
                <a:cs typeface="Proxima Nova"/>
                <a:sym typeface="Proxima Nova"/>
              </a:rPr>
              <a:t>Then put it in production, I’ll see you later!</a:t>
            </a:r>
            <a:endParaRPr sz="2825">
              <a:solidFill>
                <a:schemeClr val="accent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898525" y="518225"/>
            <a:ext cx="3827550" cy="2009450"/>
          </a:xfrm>
          <a:prstGeom prst="rect">
            <a:avLst/>
          </a:prstGeom>
          <a:noFill/>
          <a:ln cap="flat" cmpd="sng" w="28575">
            <a:solidFill>
              <a:schemeClr val="dk2"/>
            </a:solidFill>
            <a:prstDash val="solid"/>
            <a:round/>
            <a:headEnd len="sm" w="sm" type="none"/>
            <a:tailEnd len="sm" w="sm" type="none"/>
          </a:ln>
        </p:spPr>
      </p:pic>
      <p:pic>
        <p:nvPicPr>
          <p:cNvPr id="63" name="Google Shape;63;p14"/>
          <p:cNvPicPr preferRelativeResize="0"/>
          <p:nvPr/>
        </p:nvPicPr>
        <p:blipFill>
          <a:blip r:embed="rId4">
            <a:alphaModFix/>
          </a:blip>
          <a:stretch>
            <a:fillRect/>
          </a:stretch>
        </p:blipFill>
        <p:spPr>
          <a:xfrm>
            <a:off x="1592477" y="2728000"/>
            <a:ext cx="3207496" cy="2415492"/>
          </a:xfrm>
          <a:prstGeom prst="rect">
            <a:avLst/>
          </a:prstGeom>
          <a:noFill/>
          <a:ln>
            <a:noFill/>
          </a:ln>
        </p:spPr>
      </p:pic>
      <p:sp>
        <p:nvSpPr>
          <p:cNvPr id="64" name="Google Shape;64;p14"/>
          <p:cNvSpPr/>
          <p:nvPr/>
        </p:nvSpPr>
        <p:spPr>
          <a:xfrm>
            <a:off x="5582150" y="442025"/>
            <a:ext cx="3164100" cy="3965700"/>
          </a:xfrm>
          <a:prstGeom prst="wedgeRoundRectCallout">
            <a:avLst>
              <a:gd fmla="val -77279" name="adj1"/>
              <a:gd fmla="val 30018" name="adj2"/>
              <a:gd fmla="val 0" name="adj3"/>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525">
                <a:solidFill>
                  <a:schemeClr val="accent3"/>
                </a:solidFill>
                <a:latin typeface="Proxima Nova Extrabold"/>
                <a:ea typeface="Proxima Nova Extrabold"/>
                <a:cs typeface="Proxima Nova Extrabold"/>
                <a:sym typeface="Proxima Nova Extrabold"/>
              </a:rPr>
              <a:t>I have this awesome idea using this tool!</a:t>
            </a:r>
            <a:endParaRPr sz="2525">
              <a:solidFill>
                <a:schemeClr val="accent3"/>
              </a:solidFill>
              <a:latin typeface="Proxima Nova Extrabold"/>
              <a:ea typeface="Proxima Nova Extrabold"/>
              <a:cs typeface="Proxima Nova Extrabold"/>
              <a:sym typeface="Proxima Nova Extrabold"/>
            </a:endParaRPr>
          </a:p>
          <a:p>
            <a:pPr indent="0" lvl="0" marL="0" rtl="0" algn="l">
              <a:spcBef>
                <a:spcPts val="0"/>
              </a:spcBef>
              <a:spcAft>
                <a:spcPts val="0"/>
              </a:spcAft>
              <a:buNone/>
            </a:pPr>
            <a:r>
              <a:t/>
            </a:r>
            <a:endParaRPr sz="2525">
              <a:solidFill>
                <a:schemeClr val="accent3"/>
              </a:solidFill>
              <a:latin typeface="Proxima Nova Extrabold"/>
              <a:ea typeface="Proxima Nova Extrabold"/>
              <a:cs typeface="Proxima Nova Extrabold"/>
              <a:sym typeface="Proxima Nova Extrabold"/>
            </a:endParaRPr>
          </a:p>
          <a:p>
            <a:pPr indent="0" lvl="0" marL="0" rtl="0" algn="ctr">
              <a:spcBef>
                <a:spcPts val="0"/>
              </a:spcBef>
              <a:spcAft>
                <a:spcPts val="1200"/>
              </a:spcAft>
              <a:buNone/>
            </a:pPr>
            <a:r>
              <a:rPr lang="it" sz="2525">
                <a:solidFill>
                  <a:schemeClr val="accent3"/>
                </a:solidFill>
                <a:latin typeface="Proxima Nova"/>
                <a:ea typeface="Proxima Nova"/>
                <a:cs typeface="Proxima Nova"/>
                <a:sym typeface="Proxima Nova"/>
              </a:rPr>
              <a:t>If you can make it real, I will give you a lot of money!</a:t>
            </a:r>
            <a:endParaRPr sz="15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7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Meet the team</a:t>
            </a:r>
            <a:endParaRPr/>
          </a:p>
        </p:txBody>
      </p:sp>
      <p:sp>
        <p:nvSpPr>
          <p:cNvPr id="70" name="Google Shape;70;p15"/>
          <p:cNvSpPr txBox="1"/>
          <p:nvPr>
            <p:ph idx="1" type="body"/>
          </p:nvPr>
        </p:nvSpPr>
        <p:spPr>
          <a:xfrm>
            <a:off x="311700" y="1457275"/>
            <a:ext cx="3999900" cy="3416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it" sz="1800"/>
              <a:t>Davide D’Ascenzo</a:t>
            </a:r>
            <a:endParaRPr sz="1800"/>
          </a:p>
          <a:p>
            <a:pPr indent="0" lvl="0" marL="0" rtl="0" algn="ctr">
              <a:lnSpc>
                <a:spcPct val="115000"/>
              </a:lnSpc>
              <a:spcBef>
                <a:spcPts val="0"/>
              </a:spcBef>
              <a:spcAft>
                <a:spcPts val="0"/>
              </a:spcAft>
              <a:buNone/>
            </a:pPr>
            <a:r>
              <a:rPr lang="it"/>
              <a:t>Solution Architect</a:t>
            </a:r>
            <a:endParaRPr/>
          </a:p>
        </p:txBody>
      </p:sp>
      <p:sp>
        <p:nvSpPr>
          <p:cNvPr id="71" name="Google Shape;71;p15"/>
          <p:cNvSpPr txBox="1"/>
          <p:nvPr>
            <p:ph idx="2" type="body"/>
          </p:nvPr>
        </p:nvSpPr>
        <p:spPr>
          <a:xfrm>
            <a:off x="4832400" y="1457275"/>
            <a:ext cx="3999900" cy="3416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it" sz="1800"/>
              <a:t>Alice Schiavone</a:t>
            </a:r>
            <a:endParaRPr sz="1800"/>
          </a:p>
          <a:p>
            <a:pPr indent="0" lvl="0" marL="0" rtl="0" algn="ctr">
              <a:lnSpc>
                <a:spcPct val="115000"/>
              </a:lnSpc>
              <a:spcBef>
                <a:spcPts val="0"/>
              </a:spcBef>
              <a:spcAft>
                <a:spcPts val="0"/>
              </a:spcAft>
              <a:buNone/>
            </a:pPr>
            <a:r>
              <a:rPr lang="it"/>
              <a:t>Developer</a:t>
            </a:r>
            <a:endParaRPr/>
          </a:p>
          <a:p>
            <a:pPr indent="0" lvl="0" marL="0" rtl="0" algn="l">
              <a:spcBef>
                <a:spcPts val="0"/>
              </a:spcBef>
              <a:spcAft>
                <a:spcPts val="0"/>
              </a:spcAft>
              <a:buNone/>
            </a:pPr>
            <a:r>
              <a:t/>
            </a:r>
            <a:endParaRPr/>
          </a:p>
          <a:p>
            <a:pPr indent="0" lvl="0" marL="0" rtl="0" algn="l">
              <a:spcBef>
                <a:spcPts val="1200"/>
              </a:spcBef>
              <a:spcAft>
                <a:spcPts val="1200"/>
              </a:spcAft>
              <a:buNone/>
            </a:pPr>
            <a:r>
              <a:rPr lang="it"/>
              <a:t> </a:t>
            </a:r>
            <a:endParaRPr/>
          </a:p>
        </p:txBody>
      </p:sp>
      <p:pic>
        <p:nvPicPr>
          <p:cNvPr id="72" name="Google Shape;72;p15"/>
          <p:cNvPicPr preferRelativeResize="0"/>
          <p:nvPr/>
        </p:nvPicPr>
        <p:blipFill>
          <a:blip r:embed="rId3">
            <a:alphaModFix/>
          </a:blip>
          <a:stretch>
            <a:fillRect/>
          </a:stretch>
        </p:blipFill>
        <p:spPr>
          <a:xfrm>
            <a:off x="5960489" y="2290649"/>
            <a:ext cx="1743725" cy="2009650"/>
          </a:xfrm>
          <a:prstGeom prst="rect">
            <a:avLst/>
          </a:prstGeom>
          <a:noFill/>
          <a:ln cap="flat" cmpd="sng" w="28575">
            <a:solidFill>
              <a:schemeClr val="accent4"/>
            </a:solidFill>
            <a:prstDash val="solid"/>
            <a:round/>
            <a:headEnd len="sm" w="sm" type="none"/>
            <a:tailEnd len="sm" w="sm" type="none"/>
          </a:ln>
        </p:spPr>
      </p:pic>
      <p:pic>
        <p:nvPicPr>
          <p:cNvPr id="73" name="Google Shape;73;p15"/>
          <p:cNvPicPr preferRelativeResize="0"/>
          <p:nvPr/>
        </p:nvPicPr>
        <p:blipFill rotWithShape="1">
          <a:blip r:embed="rId4">
            <a:alphaModFix/>
          </a:blip>
          <a:srcRect b="0" l="2018" r="0" t="0"/>
          <a:stretch/>
        </p:blipFill>
        <p:spPr>
          <a:xfrm>
            <a:off x="1457437" y="2290650"/>
            <a:ext cx="1708425" cy="2009650"/>
          </a:xfrm>
          <a:prstGeom prst="rect">
            <a:avLst/>
          </a:prstGeom>
          <a:noFill/>
          <a:ln cap="flat" cmpd="sng" w="28575">
            <a:solidFill>
              <a:schemeClr val="accent4"/>
            </a:solidFill>
            <a:prstDash val="solid"/>
            <a:round/>
            <a:headEnd len="sm" w="sm" type="none"/>
            <a:tailEnd len="sm" w="sm" type="none"/>
          </a:ln>
        </p:spPr>
      </p:pic>
      <p:sp>
        <p:nvSpPr>
          <p:cNvPr id="74" name="Google Shape;74;p15"/>
          <p:cNvSpPr txBox="1"/>
          <p:nvPr/>
        </p:nvSpPr>
        <p:spPr>
          <a:xfrm>
            <a:off x="1851600" y="859300"/>
            <a:ext cx="544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dk2"/>
                </a:solidFill>
                <a:latin typeface="Courier New"/>
                <a:ea typeface="Courier New"/>
                <a:cs typeface="Courier New"/>
                <a:sym typeface="Courier New"/>
              </a:rPr>
              <a:t>github.com/aliswh/lastfm</a:t>
            </a:r>
            <a:endParaRPr>
              <a:solidFill>
                <a:schemeClr val="dk2"/>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About the Architecture</a:t>
            </a:r>
            <a:endParaRPr/>
          </a:p>
          <a:p>
            <a:pPr indent="0" lvl="0" marL="0" rtl="0" algn="l">
              <a:spcBef>
                <a:spcPts val="0"/>
              </a:spcBef>
              <a:spcAft>
                <a:spcPts val="0"/>
              </a:spcAft>
              <a:buNone/>
            </a:pPr>
            <a:r>
              <a:rPr lang="it" sz="1888">
                <a:solidFill>
                  <a:schemeClr val="dk2"/>
                </a:solidFill>
                <a:latin typeface="Proxima Nova Semibold"/>
                <a:ea typeface="Proxima Nova Semibold"/>
                <a:cs typeface="Proxima Nova Semibold"/>
                <a:sym typeface="Proxima Nova Semibold"/>
              </a:rPr>
              <a:t>ABSTRACT VIEW</a:t>
            </a:r>
            <a:endParaRPr sz="1888">
              <a:solidFill>
                <a:schemeClr val="dk2"/>
              </a:solidFill>
              <a:latin typeface="Proxima Nova Semibold"/>
              <a:ea typeface="Proxima Nova Semibold"/>
              <a:cs typeface="Proxima Nova Semibold"/>
              <a:sym typeface="Proxima Nova Semibold"/>
            </a:endParaRPr>
          </a:p>
        </p:txBody>
      </p:sp>
      <p:sp>
        <p:nvSpPr>
          <p:cNvPr id="80" name="Google Shape;80;p16"/>
          <p:cNvSpPr/>
          <p:nvPr/>
        </p:nvSpPr>
        <p:spPr>
          <a:xfrm>
            <a:off x="1173275" y="2173950"/>
            <a:ext cx="1667400" cy="6111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LastFM Reader</a:t>
            </a:r>
            <a:endParaRPr/>
          </a:p>
        </p:txBody>
      </p:sp>
      <p:sp>
        <p:nvSpPr>
          <p:cNvPr id="81" name="Google Shape;81;p16"/>
          <p:cNvSpPr/>
          <p:nvPr/>
        </p:nvSpPr>
        <p:spPr>
          <a:xfrm>
            <a:off x="3738300" y="2173950"/>
            <a:ext cx="1667400" cy="6111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Batch Job</a:t>
            </a:r>
            <a:endParaRPr/>
          </a:p>
        </p:txBody>
      </p:sp>
      <p:sp>
        <p:nvSpPr>
          <p:cNvPr id="82" name="Google Shape;82;p16"/>
          <p:cNvSpPr/>
          <p:nvPr/>
        </p:nvSpPr>
        <p:spPr>
          <a:xfrm>
            <a:off x="6303325" y="2174000"/>
            <a:ext cx="1667400" cy="6111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Cloud Storage</a:t>
            </a:r>
            <a:endParaRPr/>
          </a:p>
        </p:txBody>
      </p:sp>
      <p:sp>
        <p:nvSpPr>
          <p:cNvPr id="83" name="Google Shape;83;p16"/>
          <p:cNvSpPr/>
          <p:nvPr/>
        </p:nvSpPr>
        <p:spPr>
          <a:xfrm>
            <a:off x="6303325" y="3476600"/>
            <a:ext cx="1667400" cy="6111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Spark</a:t>
            </a:r>
            <a:endParaRPr/>
          </a:p>
        </p:txBody>
      </p:sp>
      <p:cxnSp>
        <p:nvCxnSpPr>
          <p:cNvPr id="84" name="Google Shape;84;p16"/>
          <p:cNvCxnSpPr>
            <a:stCxn id="80" idx="3"/>
            <a:endCxn id="81" idx="1"/>
          </p:cNvCxnSpPr>
          <p:nvPr/>
        </p:nvCxnSpPr>
        <p:spPr>
          <a:xfrm>
            <a:off x="2840675" y="2479500"/>
            <a:ext cx="897600" cy="0"/>
          </a:xfrm>
          <a:prstGeom prst="straightConnector1">
            <a:avLst/>
          </a:prstGeom>
          <a:noFill/>
          <a:ln cap="flat" cmpd="sng" w="19050">
            <a:solidFill>
              <a:schemeClr val="accent3"/>
            </a:solidFill>
            <a:prstDash val="solid"/>
            <a:round/>
            <a:headEnd len="med" w="med" type="triangle"/>
            <a:tailEnd len="med" w="med" type="none"/>
          </a:ln>
        </p:spPr>
      </p:cxnSp>
      <p:cxnSp>
        <p:nvCxnSpPr>
          <p:cNvPr id="85" name="Google Shape;85;p16"/>
          <p:cNvCxnSpPr>
            <a:stCxn id="81" idx="3"/>
            <a:endCxn id="82" idx="1"/>
          </p:cNvCxnSpPr>
          <p:nvPr/>
        </p:nvCxnSpPr>
        <p:spPr>
          <a:xfrm>
            <a:off x="5405700" y="2479500"/>
            <a:ext cx="897600" cy="0"/>
          </a:xfrm>
          <a:prstGeom prst="straightConnector1">
            <a:avLst/>
          </a:prstGeom>
          <a:noFill/>
          <a:ln cap="flat" cmpd="sng" w="19050">
            <a:solidFill>
              <a:schemeClr val="accent3"/>
            </a:solidFill>
            <a:prstDash val="solid"/>
            <a:round/>
            <a:headEnd len="med" w="med" type="none"/>
            <a:tailEnd len="med" w="med" type="triangle"/>
          </a:ln>
        </p:spPr>
      </p:cxnSp>
      <p:cxnSp>
        <p:nvCxnSpPr>
          <p:cNvPr id="86" name="Google Shape;86;p16"/>
          <p:cNvCxnSpPr>
            <a:stCxn id="82" idx="2"/>
            <a:endCxn id="83" idx="0"/>
          </p:cNvCxnSpPr>
          <p:nvPr/>
        </p:nvCxnSpPr>
        <p:spPr>
          <a:xfrm>
            <a:off x="7137025" y="2785100"/>
            <a:ext cx="0" cy="691500"/>
          </a:xfrm>
          <a:prstGeom prst="straightConnector1">
            <a:avLst/>
          </a:prstGeom>
          <a:noFill/>
          <a:ln cap="flat" cmpd="sng" w="19050">
            <a:solidFill>
              <a:schemeClr val="accent3"/>
            </a:solidFill>
            <a:prstDash val="solid"/>
            <a:round/>
            <a:headEnd len="med" w="med" type="triangle"/>
            <a:tailEnd len="med" w="med" type="none"/>
          </a:ln>
        </p:spPr>
      </p:cxnSp>
      <p:sp>
        <p:nvSpPr>
          <p:cNvPr id="87" name="Google Shape;87;p16"/>
          <p:cNvSpPr txBox="1"/>
          <p:nvPr/>
        </p:nvSpPr>
        <p:spPr>
          <a:xfrm>
            <a:off x="3009425" y="2248650"/>
            <a:ext cx="6438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900">
                <a:solidFill>
                  <a:schemeClr val="accent3"/>
                </a:solidFill>
                <a:latin typeface="Proxima Nova"/>
                <a:ea typeface="Proxima Nova"/>
                <a:cs typeface="Proxima Nova"/>
                <a:sym typeface="Proxima Nova"/>
              </a:rPr>
              <a:t>READ</a:t>
            </a:r>
            <a:endParaRPr b="1" sz="900">
              <a:solidFill>
                <a:schemeClr val="accent3"/>
              </a:solidFill>
              <a:latin typeface="Proxima Nova"/>
              <a:ea typeface="Proxima Nova"/>
              <a:cs typeface="Proxima Nova"/>
              <a:sym typeface="Proxima Nova"/>
            </a:endParaRPr>
          </a:p>
        </p:txBody>
      </p:sp>
      <p:sp>
        <p:nvSpPr>
          <p:cNvPr id="88" name="Google Shape;88;p16"/>
          <p:cNvSpPr txBox="1"/>
          <p:nvPr/>
        </p:nvSpPr>
        <p:spPr>
          <a:xfrm>
            <a:off x="5532600" y="2248650"/>
            <a:ext cx="6438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900">
                <a:solidFill>
                  <a:schemeClr val="accent3"/>
                </a:solidFill>
                <a:latin typeface="Proxima Nova"/>
                <a:ea typeface="Proxima Nova"/>
                <a:cs typeface="Proxima Nova"/>
                <a:sym typeface="Proxima Nova"/>
              </a:rPr>
              <a:t>WRITE</a:t>
            </a:r>
            <a:endParaRPr b="1" sz="900">
              <a:solidFill>
                <a:schemeClr val="accent3"/>
              </a:solidFill>
              <a:latin typeface="Proxima Nova"/>
              <a:ea typeface="Proxima Nova"/>
              <a:cs typeface="Proxima Nova"/>
              <a:sym typeface="Proxima Nova"/>
            </a:endParaRPr>
          </a:p>
        </p:txBody>
      </p:sp>
      <p:sp>
        <p:nvSpPr>
          <p:cNvPr id="89" name="Google Shape;89;p16"/>
          <p:cNvSpPr txBox="1"/>
          <p:nvPr/>
        </p:nvSpPr>
        <p:spPr>
          <a:xfrm>
            <a:off x="6989175" y="2969300"/>
            <a:ext cx="6438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900">
                <a:solidFill>
                  <a:schemeClr val="accent3"/>
                </a:solidFill>
                <a:latin typeface="Proxima Nova"/>
                <a:ea typeface="Proxima Nova"/>
                <a:cs typeface="Proxima Nova"/>
                <a:sym typeface="Proxima Nova"/>
              </a:rPr>
              <a:t>READ</a:t>
            </a:r>
            <a:endParaRPr b="1" sz="900">
              <a:solidFill>
                <a:schemeClr val="accent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p:nvPr/>
        </p:nvSpPr>
        <p:spPr>
          <a:xfrm>
            <a:off x="5946188" y="1567350"/>
            <a:ext cx="2917500" cy="1638000"/>
          </a:xfrm>
          <a:prstGeom prst="roundRect">
            <a:avLst>
              <a:gd fmla="val 820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About the Architecture</a:t>
            </a:r>
            <a:endParaRPr/>
          </a:p>
          <a:p>
            <a:pPr indent="0" lvl="0" marL="0" rtl="0" algn="l">
              <a:spcBef>
                <a:spcPts val="0"/>
              </a:spcBef>
              <a:spcAft>
                <a:spcPts val="0"/>
              </a:spcAft>
              <a:buNone/>
            </a:pPr>
            <a:r>
              <a:rPr lang="it" sz="1888">
                <a:solidFill>
                  <a:schemeClr val="dk2"/>
                </a:solidFill>
                <a:latin typeface="Proxima Nova Semibold"/>
                <a:ea typeface="Proxima Nova Semibold"/>
                <a:cs typeface="Proxima Nova Semibold"/>
                <a:sym typeface="Proxima Nova Semibold"/>
              </a:rPr>
              <a:t>SYSTEM VIEW</a:t>
            </a:r>
            <a:endParaRPr sz="1888"/>
          </a:p>
        </p:txBody>
      </p:sp>
      <p:sp>
        <p:nvSpPr>
          <p:cNvPr id="96" name="Google Shape;96;p17"/>
          <p:cNvSpPr/>
          <p:nvPr/>
        </p:nvSpPr>
        <p:spPr>
          <a:xfrm>
            <a:off x="280288" y="2080800"/>
            <a:ext cx="1667400" cy="611100"/>
          </a:xfrm>
          <a:prstGeom prst="roundRect">
            <a:avLst>
              <a:gd fmla="val 820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LastFM</a:t>
            </a:r>
            <a:endParaRPr/>
          </a:p>
        </p:txBody>
      </p:sp>
      <p:sp>
        <p:nvSpPr>
          <p:cNvPr id="97" name="Google Shape;97;p17"/>
          <p:cNvSpPr/>
          <p:nvPr/>
        </p:nvSpPr>
        <p:spPr>
          <a:xfrm>
            <a:off x="6181088" y="1791150"/>
            <a:ext cx="2447700" cy="611100"/>
          </a:xfrm>
          <a:prstGeom prst="roundRect">
            <a:avLst>
              <a:gd fmla="val 820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Google </a:t>
            </a:r>
            <a:r>
              <a:rPr lang="it">
                <a:solidFill>
                  <a:schemeClr val="lt1"/>
                </a:solidFill>
                <a:latin typeface="Proxima Nova"/>
                <a:ea typeface="Proxima Nova"/>
                <a:cs typeface="Proxima Nova"/>
                <a:sym typeface="Proxima Nova"/>
              </a:rPr>
              <a:t>Cloud</a:t>
            </a:r>
            <a:endParaRPr/>
          </a:p>
        </p:txBody>
      </p:sp>
      <p:sp>
        <p:nvSpPr>
          <p:cNvPr id="98" name="Google Shape;98;p17"/>
          <p:cNvSpPr/>
          <p:nvPr/>
        </p:nvSpPr>
        <p:spPr>
          <a:xfrm>
            <a:off x="6465188" y="2567250"/>
            <a:ext cx="1879500" cy="4338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Proxima Nova"/>
                <a:ea typeface="Proxima Nova"/>
                <a:cs typeface="Proxima Nova"/>
                <a:sym typeface="Proxima Nova"/>
              </a:rPr>
              <a:t>Google Cloud Storage</a:t>
            </a:r>
            <a:endParaRPr sz="1200"/>
          </a:p>
        </p:txBody>
      </p:sp>
      <p:sp>
        <p:nvSpPr>
          <p:cNvPr id="99" name="Google Shape;99;p17"/>
          <p:cNvSpPr/>
          <p:nvPr/>
        </p:nvSpPr>
        <p:spPr>
          <a:xfrm>
            <a:off x="2488200" y="1430100"/>
            <a:ext cx="2917500" cy="1912500"/>
          </a:xfrm>
          <a:prstGeom prst="roundRect">
            <a:avLst>
              <a:gd fmla="val 820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7"/>
          <p:cNvSpPr/>
          <p:nvPr/>
        </p:nvSpPr>
        <p:spPr>
          <a:xfrm>
            <a:off x="2723100" y="1653900"/>
            <a:ext cx="2447700" cy="611100"/>
          </a:xfrm>
          <a:prstGeom prst="roundRect">
            <a:avLst>
              <a:gd fmla="val 820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Google Colaboratory</a:t>
            </a:r>
            <a:endParaRPr/>
          </a:p>
        </p:txBody>
      </p:sp>
      <p:sp>
        <p:nvSpPr>
          <p:cNvPr id="101" name="Google Shape;101;p17"/>
          <p:cNvSpPr/>
          <p:nvPr/>
        </p:nvSpPr>
        <p:spPr>
          <a:xfrm>
            <a:off x="3007200" y="2416475"/>
            <a:ext cx="1879500" cy="7161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Proxima Nova"/>
                <a:ea typeface="Proxima Nova"/>
                <a:cs typeface="Proxima Nova"/>
                <a:sym typeface="Proxima Nova"/>
              </a:rPr>
              <a:t>Intel Xeo</a:t>
            </a:r>
            <a:r>
              <a:rPr lang="it" sz="1200">
                <a:solidFill>
                  <a:schemeClr val="lt1"/>
                </a:solidFill>
                <a:latin typeface="Proxima Nova"/>
                <a:ea typeface="Proxima Nova"/>
                <a:cs typeface="Proxima Nova"/>
                <a:sym typeface="Proxima Nova"/>
              </a:rPr>
              <a:t>n</a:t>
            </a:r>
            <a:r>
              <a:rPr lang="it" sz="1200">
                <a:solidFill>
                  <a:schemeClr val="lt1"/>
                </a:solidFill>
                <a:latin typeface="Proxima Nova"/>
                <a:ea typeface="Proxima Nova"/>
                <a:cs typeface="Proxima Nova"/>
                <a:sym typeface="Proxima Nova"/>
              </a:rPr>
              <a:t> 2.20GHz</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it" sz="1200">
                <a:solidFill>
                  <a:schemeClr val="lt1"/>
                </a:solidFill>
                <a:latin typeface="Proxima Nova"/>
                <a:ea typeface="Proxima Nova"/>
                <a:cs typeface="Proxima Nova"/>
                <a:sym typeface="Proxima Nova"/>
              </a:rPr>
              <a:t>12GB RAM</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it" sz="1200">
                <a:solidFill>
                  <a:schemeClr val="lt1"/>
                </a:solidFill>
                <a:latin typeface="Proxima Nova"/>
                <a:ea typeface="Proxima Nova"/>
                <a:cs typeface="Proxima Nova"/>
                <a:sym typeface="Proxima Nova"/>
              </a:rPr>
              <a:t>60GB SSD</a:t>
            </a:r>
            <a:endParaRPr sz="1200">
              <a:solidFill>
                <a:schemeClr val="lt1"/>
              </a:solidFill>
              <a:latin typeface="Proxima Nova"/>
              <a:ea typeface="Proxima Nova"/>
              <a:cs typeface="Proxima Nova"/>
              <a:sym typeface="Proxima Nova"/>
            </a:endParaRPr>
          </a:p>
        </p:txBody>
      </p:sp>
      <p:sp>
        <p:nvSpPr>
          <p:cNvPr id="102" name="Google Shape;102;p17"/>
          <p:cNvSpPr/>
          <p:nvPr/>
        </p:nvSpPr>
        <p:spPr>
          <a:xfrm>
            <a:off x="3053250" y="4046300"/>
            <a:ext cx="1787400" cy="611100"/>
          </a:xfrm>
          <a:prstGeom prst="roundRect">
            <a:avLst>
              <a:gd fmla="val 820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Spark</a:t>
            </a:r>
            <a:endParaRPr/>
          </a:p>
        </p:txBody>
      </p:sp>
      <p:cxnSp>
        <p:nvCxnSpPr>
          <p:cNvPr id="103" name="Google Shape;103;p17"/>
          <p:cNvCxnSpPr>
            <a:stCxn id="99" idx="1"/>
            <a:endCxn id="96" idx="3"/>
          </p:cNvCxnSpPr>
          <p:nvPr/>
        </p:nvCxnSpPr>
        <p:spPr>
          <a:xfrm rot="10800000">
            <a:off x="1947600" y="2386350"/>
            <a:ext cx="540600" cy="0"/>
          </a:xfrm>
          <a:prstGeom prst="straightConnector1">
            <a:avLst/>
          </a:prstGeom>
          <a:noFill/>
          <a:ln cap="flat" cmpd="sng" w="19050">
            <a:solidFill>
              <a:schemeClr val="accent3"/>
            </a:solidFill>
            <a:prstDash val="solid"/>
            <a:round/>
            <a:headEnd len="med" w="med" type="none"/>
            <a:tailEnd len="med" w="med" type="triangle"/>
          </a:ln>
        </p:spPr>
      </p:cxnSp>
      <p:cxnSp>
        <p:nvCxnSpPr>
          <p:cNvPr id="104" name="Google Shape;104;p17"/>
          <p:cNvCxnSpPr>
            <a:stCxn id="99" idx="2"/>
            <a:endCxn id="102" idx="0"/>
          </p:cNvCxnSpPr>
          <p:nvPr/>
        </p:nvCxnSpPr>
        <p:spPr>
          <a:xfrm>
            <a:off x="3946950" y="3342600"/>
            <a:ext cx="0" cy="703800"/>
          </a:xfrm>
          <a:prstGeom prst="straightConnector1">
            <a:avLst/>
          </a:prstGeom>
          <a:noFill/>
          <a:ln cap="flat" cmpd="sng" w="19050">
            <a:solidFill>
              <a:schemeClr val="accent3"/>
            </a:solidFill>
            <a:prstDash val="solid"/>
            <a:round/>
            <a:headEnd len="med" w="med" type="triangle"/>
            <a:tailEnd len="med" w="med" type="triangle"/>
          </a:ln>
        </p:spPr>
      </p:cxnSp>
      <p:cxnSp>
        <p:nvCxnSpPr>
          <p:cNvPr id="105" name="Google Shape;105;p17"/>
          <p:cNvCxnSpPr>
            <a:stCxn id="99" idx="3"/>
            <a:endCxn id="94" idx="1"/>
          </p:cNvCxnSpPr>
          <p:nvPr/>
        </p:nvCxnSpPr>
        <p:spPr>
          <a:xfrm>
            <a:off x="5405700" y="2386350"/>
            <a:ext cx="540600" cy="0"/>
          </a:xfrm>
          <a:prstGeom prst="straightConnector1">
            <a:avLst/>
          </a:prstGeom>
          <a:noFill/>
          <a:ln cap="flat" cmpd="sng" w="19050">
            <a:solidFill>
              <a:schemeClr val="accent3"/>
            </a:solidFill>
            <a:prstDash val="solid"/>
            <a:round/>
            <a:headEnd len="med" w="med" type="triangle"/>
            <a:tailEnd len="med" w="med" type="triangle"/>
          </a:ln>
        </p:spPr>
      </p:cxnSp>
      <p:cxnSp>
        <p:nvCxnSpPr>
          <p:cNvPr id="106" name="Google Shape;106;p17"/>
          <p:cNvCxnSpPr>
            <a:stCxn id="102" idx="3"/>
            <a:endCxn id="94" idx="2"/>
          </p:cNvCxnSpPr>
          <p:nvPr/>
        </p:nvCxnSpPr>
        <p:spPr>
          <a:xfrm flipH="1" rot="10800000">
            <a:off x="4840650" y="3205250"/>
            <a:ext cx="2564400" cy="1146600"/>
          </a:xfrm>
          <a:prstGeom prst="bentConnector2">
            <a:avLst/>
          </a:prstGeom>
          <a:noFill/>
          <a:ln cap="flat" cmpd="sng" w="19050">
            <a:solidFill>
              <a:schemeClr val="accent3"/>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About the Architecture</a:t>
            </a:r>
            <a:endParaRPr/>
          </a:p>
          <a:p>
            <a:pPr indent="0" lvl="0" marL="0" rtl="0" algn="l">
              <a:spcBef>
                <a:spcPts val="0"/>
              </a:spcBef>
              <a:spcAft>
                <a:spcPts val="0"/>
              </a:spcAft>
              <a:buNone/>
            </a:pPr>
            <a:r>
              <a:rPr lang="it" sz="1888">
                <a:solidFill>
                  <a:schemeClr val="dk2"/>
                </a:solidFill>
                <a:latin typeface="Proxima Nova Semibold"/>
                <a:ea typeface="Proxima Nova Semibold"/>
                <a:cs typeface="Proxima Nova Semibold"/>
                <a:sym typeface="Proxima Nova Semibold"/>
              </a:rPr>
              <a:t>DATA VIEW</a:t>
            </a:r>
            <a:endParaRPr sz="1888"/>
          </a:p>
        </p:txBody>
      </p:sp>
      <p:sp>
        <p:nvSpPr>
          <p:cNvPr id="112" name="Google Shape;112;p18"/>
          <p:cNvSpPr/>
          <p:nvPr/>
        </p:nvSpPr>
        <p:spPr>
          <a:xfrm>
            <a:off x="2614138" y="1410900"/>
            <a:ext cx="1667400" cy="981900"/>
          </a:xfrm>
          <a:prstGeom prst="roundRect">
            <a:avLst>
              <a:gd fmla="val 8207" name="adj"/>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PyLastSource</a:t>
            </a:r>
            <a:endParaRPr>
              <a:solidFill>
                <a:schemeClr val="lt1"/>
              </a:solidFill>
              <a:latin typeface="Proxima Nova"/>
              <a:ea typeface="Proxima Nova"/>
              <a:cs typeface="Proxima Nova"/>
              <a:sym typeface="Proxima Nova"/>
            </a:endParaRPr>
          </a:p>
          <a:p>
            <a:pPr indent="0" lvl="0" marL="0" rtl="0" algn="ctr">
              <a:spcBef>
                <a:spcPts val="0"/>
              </a:spcBef>
              <a:spcAft>
                <a:spcPts val="0"/>
              </a:spcAft>
              <a:buNone/>
            </a:pPr>
            <a:r>
              <a:rPr b="1" i="1" lang="it">
                <a:solidFill>
                  <a:schemeClr val="lt1"/>
                </a:solidFill>
                <a:latin typeface="Proxima Nova"/>
                <a:ea typeface="Proxima Nova"/>
                <a:cs typeface="Proxima Nova"/>
                <a:sym typeface="Proxima Nova"/>
              </a:rPr>
              <a:t>Source</a:t>
            </a:r>
            <a:endParaRPr b="1" i="1">
              <a:solidFill>
                <a:schemeClr val="lt1"/>
              </a:solidFill>
              <a:latin typeface="Proxima Nova"/>
              <a:ea typeface="Proxima Nova"/>
              <a:cs typeface="Proxima Nova"/>
              <a:sym typeface="Proxima Nova"/>
            </a:endParaRPr>
          </a:p>
        </p:txBody>
      </p:sp>
      <p:sp>
        <p:nvSpPr>
          <p:cNvPr id="113" name="Google Shape;113;p18"/>
          <p:cNvSpPr/>
          <p:nvPr/>
        </p:nvSpPr>
        <p:spPr>
          <a:xfrm>
            <a:off x="3619688" y="1989600"/>
            <a:ext cx="804900" cy="3111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Proxima Nova"/>
                <a:ea typeface="Proxima Nova"/>
                <a:cs typeface="Proxima Nova"/>
                <a:sym typeface="Proxima Nova"/>
              </a:rPr>
              <a:t>get()</a:t>
            </a:r>
            <a:endParaRPr sz="1200">
              <a:solidFill>
                <a:schemeClr val="lt1"/>
              </a:solidFill>
              <a:latin typeface="Proxima Nova"/>
              <a:ea typeface="Proxima Nova"/>
              <a:cs typeface="Proxima Nova"/>
              <a:sym typeface="Proxima Nova"/>
            </a:endParaRPr>
          </a:p>
        </p:txBody>
      </p:sp>
      <p:sp>
        <p:nvSpPr>
          <p:cNvPr id="114" name="Google Shape;114;p18"/>
          <p:cNvSpPr/>
          <p:nvPr/>
        </p:nvSpPr>
        <p:spPr>
          <a:xfrm>
            <a:off x="2424838" y="2638300"/>
            <a:ext cx="1989600" cy="1786800"/>
          </a:xfrm>
          <a:prstGeom prst="roundRect">
            <a:avLst>
              <a:gd fmla="val 8207" name="adj"/>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GoogleStorageJson</a:t>
            </a:r>
            <a:endParaRPr>
              <a:solidFill>
                <a:schemeClr val="lt1"/>
              </a:solidFill>
              <a:latin typeface="Proxima Nova"/>
              <a:ea typeface="Proxima Nova"/>
              <a:cs typeface="Proxima Nova"/>
              <a:sym typeface="Proxima Nova"/>
            </a:endParaRPr>
          </a:p>
          <a:p>
            <a:pPr indent="0" lvl="0" marL="0" rtl="0" algn="ctr">
              <a:spcBef>
                <a:spcPts val="0"/>
              </a:spcBef>
              <a:spcAft>
                <a:spcPts val="0"/>
              </a:spcAft>
              <a:buNone/>
            </a:pPr>
            <a:r>
              <a:rPr b="1" i="1" lang="it">
                <a:solidFill>
                  <a:schemeClr val="lt1"/>
                </a:solidFill>
                <a:latin typeface="Proxima Nova"/>
                <a:ea typeface="Proxima Nova"/>
                <a:cs typeface="Proxima Nova"/>
                <a:sym typeface="Proxima Nova"/>
              </a:rPr>
              <a:t>DataLake</a:t>
            </a:r>
            <a:endParaRPr b="1" i="1">
              <a:solidFill>
                <a:schemeClr val="lt1"/>
              </a:solidFill>
              <a:latin typeface="Proxima Nova"/>
              <a:ea typeface="Proxima Nova"/>
              <a:cs typeface="Proxima Nova"/>
              <a:sym typeface="Proxima Nova"/>
            </a:endParaRPr>
          </a:p>
        </p:txBody>
      </p:sp>
      <p:sp>
        <p:nvSpPr>
          <p:cNvPr id="115" name="Google Shape;115;p18"/>
          <p:cNvSpPr/>
          <p:nvPr/>
        </p:nvSpPr>
        <p:spPr>
          <a:xfrm>
            <a:off x="3745513" y="3311050"/>
            <a:ext cx="804900" cy="3111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Proxima Nova"/>
                <a:ea typeface="Proxima Nova"/>
                <a:cs typeface="Proxima Nova"/>
                <a:sym typeface="Proxima Nova"/>
              </a:rPr>
              <a:t>write</a:t>
            </a:r>
            <a:r>
              <a:rPr lang="it" sz="1200">
                <a:solidFill>
                  <a:schemeClr val="lt1"/>
                </a:solidFill>
                <a:latin typeface="Proxima Nova"/>
                <a:ea typeface="Proxima Nova"/>
                <a:cs typeface="Proxima Nova"/>
                <a:sym typeface="Proxima Nova"/>
              </a:rPr>
              <a:t>()</a:t>
            </a:r>
            <a:endParaRPr sz="1200">
              <a:solidFill>
                <a:schemeClr val="lt1"/>
              </a:solidFill>
              <a:latin typeface="Proxima Nova"/>
              <a:ea typeface="Proxima Nova"/>
              <a:cs typeface="Proxima Nova"/>
              <a:sym typeface="Proxima Nova"/>
            </a:endParaRPr>
          </a:p>
        </p:txBody>
      </p:sp>
      <p:sp>
        <p:nvSpPr>
          <p:cNvPr id="116" name="Google Shape;116;p18"/>
          <p:cNvSpPr/>
          <p:nvPr/>
        </p:nvSpPr>
        <p:spPr>
          <a:xfrm>
            <a:off x="3745513" y="3666000"/>
            <a:ext cx="804900" cy="3111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Proxima Nova"/>
                <a:ea typeface="Proxima Nova"/>
                <a:cs typeface="Proxima Nova"/>
                <a:sym typeface="Proxima Nova"/>
              </a:rPr>
              <a:t>read</a:t>
            </a:r>
            <a:r>
              <a:rPr lang="it" sz="1200">
                <a:solidFill>
                  <a:schemeClr val="lt1"/>
                </a:solidFill>
                <a:latin typeface="Proxima Nova"/>
                <a:ea typeface="Proxima Nova"/>
                <a:cs typeface="Proxima Nova"/>
                <a:sym typeface="Proxima Nova"/>
              </a:rPr>
              <a:t>()</a:t>
            </a:r>
            <a:endParaRPr sz="1200">
              <a:solidFill>
                <a:schemeClr val="lt1"/>
              </a:solidFill>
              <a:latin typeface="Proxima Nova"/>
              <a:ea typeface="Proxima Nova"/>
              <a:cs typeface="Proxima Nova"/>
              <a:sym typeface="Proxima Nova"/>
            </a:endParaRPr>
          </a:p>
        </p:txBody>
      </p:sp>
      <p:sp>
        <p:nvSpPr>
          <p:cNvPr id="117" name="Google Shape;117;p18"/>
          <p:cNvSpPr/>
          <p:nvPr/>
        </p:nvSpPr>
        <p:spPr>
          <a:xfrm>
            <a:off x="3745513" y="4020950"/>
            <a:ext cx="804900" cy="3111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Proxima Nova"/>
                <a:ea typeface="Proxima Nova"/>
                <a:cs typeface="Proxima Nova"/>
                <a:sym typeface="Proxima Nova"/>
              </a:rPr>
              <a:t>delete</a:t>
            </a:r>
            <a:r>
              <a:rPr lang="it" sz="1200">
                <a:solidFill>
                  <a:schemeClr val="lt1"/>
                </a:solidFill>
                <a:latin typeface="Proxima Nova"/>
                <a:ea typeface="Proxima Nova"/>
                <a:cs typeface="Proxima Nova"/>
                <a:sym typeface="Proxima Nova"/>
              </a:rPr>
              <a:t>()</a:t>
            </a:r>
            <a:endParaRPr sz="1200">
              <a:solidFill>
                <a:schemeClr val="lt1"/>
              </a:solidFill>
              <a:latin typeface="Proxima Nova"/>
              <a:ea typeface="Proxima Nova"/>
              <a:cs typeface="Proxima Nova"/>
              <a:sym typeface="Proxima Nova"/>
            </a:endParaRPr>
          </a:p>
        </p:txBody>
      </p:sp>
      <p:sp>
        <p:nvSpPr>
          <p:cNvPr id="118" name="Google Shape;118;p18"/>
          <p:cNvSpPr/>
          <p:nvPr/>
        </p:nvSpPr>
        <p:spPr>
          <a:xfrm>
            <a:off x="5485013" y="2005325"/>
            <a:ext cx="1667400" cy="981900"/>
          </a:xfrm>
          <a:prstGeom prst="roundRect">
            <a:avLst>
              <a:gd fmla="val 8207" name="adj"/>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BatchWriter</a:t>
            </a:r>
            <a:endParaRPr>
              <a:solidFill>
                <a:schemeClr val="lt1"/>
              </a:solidFill>
              <a:latin typeface="Proxima Nova"/>
              <a:ea typeface="Proxima Nova"/>
              <a:cs typeface="Proxima Nova"/>
              <a:sym typeface="Proxima Nova"/>
            </a:endParaRPr>
          </a:p>
          <a:p>
            <a:pPr indent="0" lvl="0" marL="0" rtl="0" algn="ctr">
              <a:spcBef>
                <a:spcPts val="0"/>
              </a:spcBef>
              <a:spcAft>
                <a:spcPts val="0"/>
              </a:spcAft>
              <a:buNone/>
            </a:pPr>
            <a:r>
              <a:rPr b="1" i="1" lang="it">
                <a:solidFill>
                  <a:schemeClr val="lt1"/>
                </a:solidFill>
                <a:latin typeface="Proxima Nova"/>
                <a:ea typeface="Proxima Nova"/>
                <a:cs typeface="Proxima Nova"/>
                <a:sym typeface="Proxima Nova"/>
              </a:rPr>
              <a:t>Writer</a:t>
            </a:r>
            <a:endParaRPr b="1" i="1">
              <a:solidFill>
                <a:schemeClr val="lt1"/>
              </a:solidFill>
              <a:latin typeface="Proxima Nova"/>
              <a:ea typeface="Proxima Nova"/>
              <a:cs typeface="Proxima Nova"/>
              <a:sym typeface="Proxima Nova"/>
            </a:endParaRPr>
          </a:p>
        </p:txBody>
      </p:sp>
      <p:sp>
        <p:nvSpPr>
          <p:cNvPr id="119" name="Google Shape;119;p18"/>
          <p:cNvSpPr/>
          <p:nvPr/>
        </p:nvSpPr>
        <p:spPr>
          <a:xfrm>
            <a:off x="4993088" y="2584025"/>
            <a:ext cx="804900" cy="3111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Proxima Nova"/>
                <a:ea typeface="Proxima Nova"/>
                <a:cs typeface="Proxima Nova"/>
                <a:sym typeface="Proxima Nova"/>
              </a:rPr>
              <a:t>write</a:t>
            </a:r>
            <a:r>
              <a:rPr lang="it" sz="1200">
                <a:solidFill>
                  <a:schemeClr val="lt1"/>
                </a:solidFill>
                <a:latin typeface="Proxima Nova"/>
                <a:ea typeface="Proxima Nova"/>
                <a:cs typeface="Proxima Nova"/>
                <a:sym typeface="Proxima Nova"/>
              </a:rPr>
              <a:t>()</a:t>
            </a:r>
            <a:endParaRPr sz="1200">
              <a:solidFill>
                <a:schemeClr val="lt1"/>
              </a:solidFill>
              <a:latin typeface="Proxima Nova"/>
              <a:ea typeface="Proxima Nova"/>
              <a:cs typeface="Proxima Nova"/>
              <a:sym typeface="Proxima Nova"/>
            </a:endParaRPr>
          </a:p>
        </p:txBody>
      </p:sp>
      <p:sp>
        <p:nvSpPr>
          <p:cNvPr id="120" name="Google Shape;120;p18"/>
          <p:cNvSpPr/>
          <p:nvPr/>
        </p:nvSpPr>
        <p:spPr>
          <a:xfrm>
            <a:off x="5485013" y="3910850"/>
            <a:ext cx="1667400" cy="981900"/>
          </a:xfrm>
          <a:prstGeom prst="roundRect">
            <a:avLst>
              <a:gd fmla="val 8207" name="adj"/>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chemeClr val="lt1"/>
                </a:solidFill>
                <a:latin typeface="Proxima Nova"/>
                <a:ea typeface="Proxima Nova"/>
                <a:cs typeface="Proxima Nova"/>
                <a:sym typeface="Proxima Nova"/>
              </a:rPr>
              <a:t>PySparkReader</a:t>
            </a:r>
            <a:endParaRPr>
              <a:solidFill>
                <a:schemeClr val="lt1"/>
              </a:solidFill>
              <a:latin typeface="Proxima Nova"/>
              <a:ea typeface="Proxima Nova"/>
              <a:cs typeface="Proxima Nova"/>
              <a:sym typeface="Proxima Nova"/>
            </a:endParaRPr>
          </a:p>
          <a:p>
            <a:pPr indent="0" lvl="0" marL="0" rtl="0" algn="ctr">
              <a:spcBef>
                <a:spcPts val="0"/>
              </a:spcBef>
              <a:spcAft>
                <a:spcPts val="0"/>
              </a:spcAft>
              <a:buNone/>
            </a:pPr>
            <a:r>
              <a:rPr b="1" i="1" lang="it">
                <a:solidFill>
                  <a:schemeClr val="lt1"/>
                </a:solidFill>
                <a:latin typeface="Proxima Nova"/>
                <a:ea typeface="Proxima Nova"/>
                <a:cs typeface="Proxima Nova"/>
                <a:sym typeface="Proxima Nova"/>
              </a:rPr>
              <a:t>Reader</a:t>
            </a:r>
            <a:endParaRPr b="1" i="1">
              <a:solidFill>
                <a:schemeClr val="lt1"/>
              </a:solidFill>
              <a:latin typeface="Proxima Nova"/>
              <a:ea typeface="Proxima Nova"/>
              <a:cs typeface="Proxima Nova"/>
              <a:sym typeface="Proxima Nova"/>
            </a:endParaRPr>
          </a:p>
        </p:txBody>
      </p:sp>
      <p:sp>
        <p:nvSpPr>
          <p:cNvPr id="121" name="Google Shape;121;p18"/>
          <p:cNvSpPr/>
          <p:nvPr/>
        </p:nvSpPr>
        <p:spPr>
          <a:xfrm>
            <a:off x="4993088" y="4514000"/>
            <a:ext cx="804900" cy="311100"/>
          </a:xfrm>
          <a:prstGeom prst="roundRect">
            <a:avLst>
              <a:gd fmla="val 820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Proxima Nova"/>
                <a:ea typeface="Proxima Nova"/>
                <a:cs typeface="Proxima Nova"/>
                <a:sym typeface="Proxima Nova"/>
              </a:rPr>
              <a:t>read</a:t>
            </a:r>
            <a:r>
              <a:rPr lang="it" sz="1200">
                <a:solidFill>
                  <a:schemeClr val="lt1"/>
                </a:solidFill>
                <a:latin typeface="Proxima Nova"/>
                <a:ea typeface="Proxima Nova"/>
                <a:cs typeface="Proxima Nova"/>
                <a:sym typeface="Proxima Nova"/>
              </a:rPr>
              <a:t>()</a:t>
            </a:r>
            <a:endParaRPr sz="1200">
              <a:solidFill>
                <a:schemeClr val="lt1"/>
              </a:solidFill>
              <a:latin typeface="Proxima Nova"/>
              <a:ea typeface="Proxima Nova"/>
              <a:cs typeface="Proxima Nova"/>
              <a:sym typeface="Proxima Nova"/>
            </a:endParaRPr>
          </a:p>
        </p:txBody>
      </p:sp>
      <p:cxnSp>
        <p:nvCxnSpPr>
          <p:cNvPr id="122" name="Google Shape;122;p18"/>
          <p:cNvCxnSpPr>
            <a:stCxn id="121" idx="1"/>
            <a:endCxn id="123" idx="2"/>
          </p:cNvCxnSpPr>
          <p:nvPr/>
        </p:nvCxnSpPr>
        <p:spPr>
          <a:xfrm rot="10800000">
            <a:off x="1411688" y="4115450"/>
            <a:ext cx="3581400" cy="554100"/>
          </a:xfrm>
          <a:prstGeom prst="bentConnector2">
            <a:avLst/>
          </a:prstGeom>
          <a:noFill/>
          <a:ln cap="flat" cmpd="sng" w="19050">
            <a:solidFill>
              <a:schemeClr val="lt2"/>
            </a:solidFill>
            <a:prstDash val="solid"/>
            <a:round/>
            <a:headEnd len="med" w="med" type="none"/>
            <a:tailEnd len="med" w="med" type="triangle"/>
          </a:ln>
        </p:spPr>
      </p:cxnSp>
      <p:cxnSp>
        <p:nvCxnSpPr>
          <p:cNvPr id="124" name="Google Shape;124;p18"/>
          <p:cNvCxnSpPr>
            <a:stCxn id="113" idx="3"/>
            <a:endCxn id="119" idx="0"/>
          </p:cNvCxnSpPr>
          <p:nvPr/>
        </p:nvCxnSpPr>
        <p:spPr>
          <a:xfrm>
            <a:off x="4424588" y="2145150"/>
            <a:ext cx="971100" cy="438900"/>
          </a:xfrm>
          <a:prstGeom prst="bentConnector2">
            <a:avLst/>
          </a:prstGeom>
          <a:noFill/>
          <a:ln cap="flat" cmpd="sng" w="19050">
            <a:solidFill>
              <a:schemeClr val="accent3"/>
            </a:solidFill>
            <a:prstDash val="solid"/>
            <a:round/>
            <a:headEnd len="med" w="med" type="triangle"/>
            <a:tailEnd len="med" w="med" type="none"/>
          </a:ln>
        </p:spPr>
      </p:cxnSp>
      <p:cxnSp>
        <p:nvCxnSpPr>
          <p:cNvPr id="125" name="Google Shape;125;p18"/>
          <p:cNvCxnSpPr>
            <a:stCxn id="119" idx="2"/>
            <a:endCxn id="115" idx="3"/>
          </p:cNvCxnSpPr>
          <p:nvPr/>
        </p:nvCxnSpPr>
        <p:spPr>
          <a:xfrm rot="5400000">
            <a:off x="4687238" y="2758325"/>
            <a:ext cx="571500" cy="845100"/>
          </a:xfrm>
          <a:prstGeom prst="bentConnector2">
            <a:avLst/>
          </a:prstGeom>
          <a:noFill/>
          <a:ln cap="flat" cmpd="sng" w="19050">
            <a:solidFill>
              <a:schemeClr val="accent3"/>
            </a:solidFill>
            <a:prstDash val="solid"/>
            <a:round/>
            <a:headEnd len="med" w="med" type="none"/>
            <a:tailEnd len="med" w="med" type="triangle"/>
          </a:ln>
        </p:spPr>
      </p:cxnSp>
      <p:sp>
        <p:nvSpPr>
          <p:cNvPr id="126" name="Google Shape;126;p18"/>
          <p:cNvSpPr/>
          <p:nvPr/>
        </p:nvSpPr>
        <p:spPr>
          <a:xfrm>
            <a:off x="993925" y="1921200"/>
            <a:ext cx="1251600" cy="447900"/>
          </a:xfrm>
          <a:prstGeom prst="roundRect">
            <a:avLst>
              <a:gd fmla="val 820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rgbClr val="212121"/>
                </a:solidFill>
                <a:latin typeface="Proxima Nova"/>
                <a:ea typeface="Proxima Nova"/>
                <a:cs typeface="Proxima Nova"/>
                <a:sym typeface="Proxima Nova"/>
              </a:rPr>
              <a:t>LastFM</a:t>
            </a:r>
            <a:endParaRPr b="1" i="1">
              <a:solidFill>
                <a:srgbClr val="212121"/>
              </a:solidFill>
              <a:latin typeface="Proxima Nova"/>
              <a:ea typeface="Proxima Nova"/>
              <a:cs typeface="Proxima Nova"/>
              <a:sym typeface="Proxima Nova"/>
            </a:endParaRPr>
          </a:p>
        </p:txBody>
      </p:sp>
      <p:cxnSp>
        <p:nvCxnSpPr>
          <p:cNvPr id="127" name="Google Shape;127;p18"/>
          <p:cNvCxnSpPr>
            <a:stCxn id="113" idx="1"/>
            <a:endCxn id="126" idx="3"/>
          </p:cNvCxnSpPr>
          <p:nvPr/>
        </p:nvCxnSpPr>
        <p:spPr>
          <a:xfrm flipH="1">
            <a:off x="2245388" y="2145150"/>
            <a:ext cx="1374300" cy="600"/>
          </a:xfrm>
          <a:prstGeom prst="bentConnector3">
            <a:avLst>
              <a:gd fmla="val 49995" name="adj1"/>
            </a:avLst>
          </a:prstGeom>
          <a:noFill/>
          <a:ln cap="flat" cmpd="sng" w="19050">
            <a:solidFill>
              <a:schemeClr val="lt2"/>
            </a:solidFill>
            <a:prstDash val="solid"/>
            <a:round/>
            <a:headEnd len="med" w="med" type="none"/>
            <a:tailEnd len="med" w="med" type="triangle"/>
          </a:ln>
        </p:spPr>
      </p:cxnSp>
      <p:sp>
        <p:nvSpPr>
          <p:cNvPr id="123" name="Google Shape;123;p18"/>
          <p:cNvSpPr/>
          <p:nvPr/>
        </p:nvSpPr>
        <p:spPr>
          <a:xfrm>
            <a:off x="577975" y="3528300"/>
            <a:ext cx="1667400" cy="587100"/>
          </a:xfrm>
          <a:prstGeom prst="roundRect">
            <a:avLst>
              <a:gd fmla="val 820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rgbClr val="212121"/>
                </a:solidFill>
                <a:latin typeface="Proxima Nova"/>
                <a:ea typeface="Proxima Nova"/>
                <a:cs typeface="Proxima Nova"/>
                <a:sym typeface="Proxima Nova"/>
              </a:rPr>
              <a:t>Google Cloud Storage</a:t>
            </a:r>
            <a:endParaRPr b="1" i="1">
              <a:solidFill>
                <a:srgbClr val="212121"/>
              </a:solidFill>
              <a:latin typeface="Proxima Nova"/>
              <a:ea typeface="Proxima Nova"/>
              <a:cs typeface="Proxima Nova"/>
              <a:sym typeface="Proxima Nova"/>
            </a:endParaRPr>
          </a:p>
        </p:txBody>
      </p:sp>
      <p:cxnSp>
        <p:nvCxnSpPr>
          <p:cNvPr id="128" name="Google Shape;128;p18"/>
          <p:cNvCxnSpPr>
            <a:stCxn id="115" idx="1"/>
            <a:endCxn id="123" idx="3"/>
          </p:cNvCxnSpPr>
          <p:nvPr/>
        </p:nvCxnSpPr>
        <p:spPr>
          <a:xfrm flipH="1">
            <a:off x="2245513" y="3466600"/>
            <a:ext cx="1500000" cy="355200"/>
          </a:xfrm>
          <a:prstGeom prst="bentConnector3">
            <a:avLst>
              <a:gd fmla="val 50005" name="adj1"/>
            </a:avLst>
          </a:prstGeom>
          <a:noFill/>
          <a:ln cap="flat" cmpd="sng" w="19050">
            <a:solidFill>
              <a:schemeClr val="lt2"/>
            </a:solidFill>
            <a:prstDash val="solid"/>
            <a:round/>
            <a:headEnd len="med" w="med" type="none"/>
            <a:tailEnd len="med" w="med" type="triangle"/>
          </a:ln>
        </p:spPr>
      </p:cxnSp>
      <p:cxnSp>
        <p:nvCxnSpPr>
          <p:cNvPr id="129" name="Google Shape;129;p18"/>
          <p:cNvCxnSpPr>
            <a:stCxn id="116" idx="1"/>
            <a:endCxn id="123" idx="3"/>
          </p:cNvCxnSpPr>
          <p:nvPr/>
        </p:nvCxnSpPr>
        <p:spPr>
          <a:xfrm flipH="1">
            <a:off x="2245513" y="3821550"/>
            <a:ext cx="1500000" cy="600"/>
          </a:xfrm>
          <a:prstGeom prst="bentConnector3">
            <a:avLst>
              <a:gd fmla="val 50005" name="adj1"/>
            </a:avLst>
          </a:prstGeom>
          <a:noFill/>
          <a:ln cap="flat" cmpd="sng" w="19050">
            <a:solidFill>
              <a:schemeClr val="lt2"/>
            </a:solidFill>
            <a:prstDash val="solid"/>
            <a:round/>
            <a:headEnd len="med" w="med" type="none"/>
            <a:tailEnd len="med" w="med" type="triangle"/>
          </a:ln>
        </p:spPr>
      </p:cxnSp>
      <p:cxnSp>
        <p:nvCxnSpPr>
          <p:cNvPr id="130" name="Google Shape;130;p18"/>
          <p:cNvCxnSpPr>
            <a:stCxn id="117" idx="1"/>
            <a:endCxn id="123" idx="3"/>
          </p:cNvCxnSpPr>
          <p:nvPr/>
        </p:nvCxnSpPr>
        <p:spPr>
          <a:xfrm rot="10800000">
            <a:off x="2245513" y="3821900"/>
            <a:ext cx="1500000" cy="354600"/>
          </a:xfrm>
          <a:prstGeom prst="bentConnector3">
            <a:avLst>
              <a:gd fmla="val 50005" name="adj1"/>
            </a:avLst>
          </a:prstGeom>
          <a:noFill/>
          <a:ln cap="flat" cmpd="sng" w="19050">
            <a:solidFill>
              <a:schemeClr val="lt2"/>
            </a:solidFill>
            <a:prstDash val="solid"/>
            <a:round/>
            <a:headEnd len="med" w="med" type="none"/>
            <a:tailEnd len="med" w="med" type="triangle"/>
          </a:ln>
        </p:spPr>
      </p:cxnSp>
      <p:sp>
        <p:nvSpPr>
          <p:cNvPr id="131" name="Google Shape;131;p18"/>
          <p:cNvSpPr/>
          <p:nvPr/>
        </p:nvSpPr>
        <p:spPr>
          <a:xfrm>
            <a:off x="7431700" y="4411250"/>
            <a:ext cx="1134300" cy="516600"/>
          </a:xfrm>
          <a:prstGeom prst="roundRect">
            <a:avLst>
              <a:gd fmla="val 820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rgbClr val="212121"/>
                </a:solidFill>
                <a:latin typeface="Proxima Nova"/>
                <a:ea typeface="Proxima Nova"/>
                <a:cs typeface="Proxima Nova"/>
                <a:sym typeface="Proxima Nova"/>
              </a:rPr>
              <a:t>Spark</a:t>
            </a:r>
            <a:endParaRPr b="1" i="1">
              <a:solidFill>
                <a:srgbClr val="212121"/>
              </a:solidFill>
              <a:latin typeface="Proxima Nova"/>
              <a:ea typeface="Proxima Nova"/>
              <a:cs typeface="Proxima Nova"/>
              <a:sym typeface="Proxima Nova"/>
            </a:endParaRPr>
          </a:p>
        </p:txBody>
      </p:sp>
      <p:cxnSp>
        <p:nvCxnSpPr>
          <p:cNvPr id="132" name="Google Shape;132;p18"/>
          <p:cNvCxnSpPr>
            <a:stCxn id="121" idx="3"/>
            <a:endCxn id="131" idx="1"/>
          </p:cNvCxnSpPr>
          <p:nvPr/>
        </p:nvCxnSpPr>
        <p:spPr>
          <a:xfrm>
            <a:off x="5797988" y="4669550"/>
            <a:ext cx="1633800" cy="600"/>
          </a:xfrm>
          <a:prstGeom prst="bentConnector3">
            <a:avLst>
              <a:gd fmla="val 49997" name="adj1"/>
            </a:avLst>
          </a:prstGeom>
          <a:noFill/>
          <a:ln cap="flat" cmpd="sng" w="19050">
            <a:solidFill>
              <a:schemeClr val="lt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502325" y="445025"/>
            <a:ext cx="8330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About the APIs</a:t>
            </a:r>
            <a:endParaRPr/>
          </a:p>
        </p:txBody>
      </p:sp>
      <p:sp>
        <p:nvSpPr>
          <p:cNvPr id="138" name="Google Shape;138;p19"/>
          <p:cNvSpPr txBox="1"/>
          <p:nvPr>
            <p:ph idx="1" type="body"/>
          </p:nvPr>
        </p:nvSpPr>
        <p:spPr>
          <a:xfrm>
            <a:off x="615625" y="2516475"/>
            <a:ext cx="3392100" cy="182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300"/>
              <a:t>Instead of the standard LastFM APIs we used the PyLast Python interface to LastFM, so it was easier to deal with. </a:t>
            </a:r>
            <a:endParaRPr sz="1300"/>
          </a:p>
          <a:p>
            <a:pPr indent="0" lvl="0" marL="0" rtl="0" algn="l">
              <a:spcBef>
                <a:spcPts val="1200"/>
              </a:spcBef>
              <a:spcAft>
                <a:spcPts val="1200"/>
              </a:spcAft>
              <a:buNone/>
            </a:pPr>
            <a:r>
              <a:rPr lang="it" sz="1300"/>
              <a:t>The library is not officially built and </a:t>
            </a:r>
            <a:r>
              <a:rPr lang="it" sz="1300"/>
              <a:t>maintained by LastFM but is listed on their documentation website.</a:t>
            </a:r>
            <a:r>
              <a:rPr lang="it" sz="1300"/>
              <a:t> </a:t>
            </a:r>
            <a:endParaRPr sz="1300"/>
          </a:p>
        </p:txBody>
      </p:sp>
      <p:pic>
        <p:nvPicPr>
          <p:cNvPr id="139" name="Google Shape;139;p19"/>
          <p:cNvPicPr preferRelativeResize="0"/>
          <p:nvPr/>
        </p:nvPicPr>
        <p:blipFill>
          <a:blip r:embed="rId3">
            <a:alphaModFix/>
          </a:blip>
          <a:stretch>
            <a:fillRect/>
          </a:stretch>
        </p:blipFill>
        <p:spPr>
          <a:xfrm>
            <a:off x="615625" y="1318149"/>
            <a:ext cx="3392050" cy="1013900"/>
          </a:xfrm>
          <a:prstGeom prst="rect">
            <a:avLst/>
          </a:prstGeom>
          <a:noFill/>
          <a:ln cap="flat" cmpd="sng" w="19050">
            <a:solidFill>
              <a:schemeClr val="dk2"/>
            </a:solidFill>
            <a:prstDash val="solid"/>
            <a:round/>
            <a:headEnd len="sm" w="sm" type="none"/>
            <a:tailEnd len="sm" w="sm" type="none"/>
          </a:ln>
        </p:spPr>
      </p:pic>
      <p:sp>
        <p:nvSpPr>
          <p:cNvPr id="140" name="Google Shape;140;p19"/>
          <p:cNvSpPr/>
          <p:nvPr/>
        </p:nvSpPr>
        <p:spPr>
          <a:xfrm>
            <a:off x="4304825" y="1323500"/>
            <a:ext cx="2922000" cy="20589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9"/>
          <p:cNvPicPr preferRelativeResize="0"/>
          <p:nvPr/>
        </p:nvPicPr>
        <p:blipFill>
          <a:blip r:embed="rId4">
            <a:alphaModFix/>
          </a:blip>
          <a:stretch>
            <a:fillRect/>
          </a:stretch>
        </p:blipFill>
        <p:spPr>
          <a:xfrm>
            <a:off x="4311600" y="1398725"/>
            <a:ext cx="2851525" cy="1395025"/>
          </a:xfrm>
          <a:prstGeom prst="rect">
            <a:avLst/>
          </a:prstGeom>
          <a:noFill/>
          <a:ln>
            <a:noFill/>
          </a:ln>
        </p:spPr>
      </p:pic>
      <p:pic>
        <p:nvPicPr>
          <p:cNvPr id="142" name="Google Shape;142;p19"/>
          <p:cNvPicPr preferRelativeResize="0"/>
          <p:nvPr/>
        </p:nvPicPr>
        <p:blipFill>
          <a:blip r:embed="rId5">
            <a:alphaModFix/>
          </a:blip>
          <a:stretch>
            <a:fillRect/>
          </a:stretch>
        </p:blipFill>
        <p:spPr>
          <a:xfrm>
            <a:off x="4311600" y="2770900"/>
            <a:ext cx="646802" cy="572700"/>
          </a:xfrm>
          <a:prstGeom prst="rect">
            <a:avLst/>
          </a:prstGeom>
          <a:noFill/>
          <a:ln>
            <a:noFill/>
          </a:ln>
        </p:spPr>
      </p:pic>
      <p:pic>
        <p:nvPicPr>
          <p:cNvPr id="143" name="Google Shape;143;p19"/>
          <p:cNvPicPr preferRelativeResize="0"/>
          <p:nvPr/>
        </p:nvPicPr>
        <p:blipFill>
          <a:blip r:embed="rId6">
            <a:alphaModFix/>
          </a:blip>
          <a:stretch>
            <a:fillRect/>
          </a:stretch>
        </p:blipFill>
        <p:spPr>
          <a:xfrm>
            <a:off x="5608175" y="2823100"/>
            <a:ext cx="3071737" cy="1395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1167925"/>
            <a:ext cx="8520600" cy="19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it" sz="7200"/>
              <a:t>Ask no more!</a:t>
            </a:r>
            <a:endParaRPr sz="7200"/>
          </a:p>
        </p:txBody>
      </p:sp>
      <p:sp>
        <p:nvSpPr>
          <p:cNvPr id="149" name="Google Shape;149;p20"/>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t"/>
              <a:t>You want </a:t>
            </a:r>
            <a:r>
              <a:rPr i="1" lang="it"/>
              <a:t>User Features</a:t>
            </a:r>
            <a:r>
              <a:rPr lang="it"/>
              <a:t>? We have </a:t>
            </a:r>
            <a:r>
              <a:rPr i="1" lang="it"/>
              <a:t>User Features</a:t>
            </a:r>
            <a:r>
              <a:rPr lang="it"/>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1"/>
          <p:cNvPicPr preferRelativeResize="0"/>
          <p:nvPr/>
        </p:nvPicPr>
        <p:blipFill rotWithShape="1">
          <a:blip r:embed="rId3">
            <a:alphaModFix amt="79000"/>
          </a:blip>
          <a:srcRect b="5437" l="18099" r="0" t="0"/>
          <a:stretch/>
        </p:blipFill>
        <p:spPr>
          <a:xfrm>
            <a:off x="0" y="2360825"/>
            <a:ext cx="3213448" cy="2782674"/>
          </a:xfrm>
          <a:prstGeom prst="rect">
            <a:avLst/>
          </a:prstGeom>
          <a:noFill/>
          <a:ln>
            <a:noFill/>
          </a:ln>
        </p:spPr>
      </p:pic>
      <p:sp>
        <p:nvSpPr>
          <p:cNvPr id="155" name="Google Shape;155;p21"/>
          <p:cNvSpPr txBox="1"/>
          <p:nvPr>
            <p:ph type="title"/>
          </p:nvPr>
        </p:nvSpPr>
        <p:spPr>
          <a:xfrm>
            <a:off x="4641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What we got on the menu:</a:t>
            </a:r>
            <a:endParaRPr/>
          </a:p>
        </p:txBody>
      </p:sp>
      <p:sp>
        <p:nvSpPr>
          <p:cNvPr id="156" name="Google Shape;156;p21"/>
          <p:cNvSpPr txBox="1"/>
          <p:nvPr>
            <p:ph idx="1" type="body"/>
          </p:nvPr>
        </p:nvSpPr>
        <p:spPr>
          <a:xfrm>
            <a:off x="4641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1800">
                <a:solidFill>
                  <a:schemeClr val="dk1"/>
                </a:solidFill>
              </a:rPr>
              <a:t>Greatest</a:t>
            </a:r>
            <a:r>
              <a:rPr b="1" lang="it" sz="1800">
                <a:solidFill>
                  <a:schemeClr val="dk1"/>
                </a:solidFill>
              </a:rPr>
              <a:t> Hits</a:t>
            </a:r>
            <a:endParaRPr b="1" sz="1800">
              <a:solidFill>
                <a:schemeClr val="dk1"/>
              </a:solidFill>
            </a:endParaRPr>
          </a:p>
          <a:p>
            <a:pPr indent="-317500" lvl="0" marL="457200" marR="0" rtl="0" algn="l">
              <a:lnSpc>
                <a:spcPct val="115000"/>
              </a:lnSpc>
              <a:spcBef>
                <a:spcPts val="1200"/>
              </a:spcBef>
              <a:spcAft>
                <a:spcPts val="0"/>
              </a:spcAft>
              <a:buSzPts val="1400"/>
              <a:buChar char="●"/>
            </a:pPr>
            <a:r>
              <a:rPr lang="it"/>
              <a:t>Greatest Hits for today, yesterday, last week and last month</a:t>
            </a:r>
            <a:endParaRPr/>
          </a:p>
          <a:p>
            <a:pPr indent="-317500" lvl="0" marL="457200" marR="0" rtl="0" algn="l">
              <a:lnSpc>
                <a:spcPct val="115000"/>
              </a:lnSpc>
              <a:spcBef>
                <a:spcPts val="0"/>
              </a:spcBef>
              <a:spcAft>
                <a:spcPts val="0"/>
              </a:spcAft>
              <a:buSzPts val="1400"/>
              <a:buChar char="●"/>
            </a:pPr>
            <a:r>
              <a:rPr lang="it"/>
              <a:t>Greatest Hits for today, yesterday, last week and last month per genre</a:t>
            </a:r>
            <a:endParaRPr/>
          </a:p>
        </p:txBody>
      </p:sp>
      <p:sp>
        <p:nvSpPr>
          <p:cNvPr id="157" name="Google Shape;157;p21"/>
          <p:cNvSpPr txBox="1"/>
          <p:nvPr>
            <p:ph idx="2" type="body"/>
          </p:nvPr>
        </p:nvSpPr>
        <p:spPr>
          <a:xfrm>
            <a:off x="46800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1800">
                <a:solidFill>
                  <a:schemeClr val="dk1"/>
                </a:solidFill>
              </a:rPr>
              <a:t>Listening sessions</a:t>
            </a:r>
            <a:endParaRPr b="1" sz="1800">
              <a:solidFill>
                <a:schemeClr val="dk1"/>
              </a:solidFill>
            </a:endParaRPr>
          </a:p>
          <a:p>
            <a:pPr indent="-317500" lvl="0" marL="457200" marR="0" rtl="0" algn="l">
              <a:lnSpc>
                <a:spcPct val="115000"/>
              </a:lnSpc>
              <a:spcBef>
                <a:spcPts val="1200"/>
              </a:spcBef>
              <a:spcAft>
                <a:spcPts val="0"/>
              </a:spcAft>
              <a:buSzPts val="1400"/>
              <a:buChar char="●"/>
            </a:pPr>
            <a:r>
              <a:rPr lang="it">
                <a:highlight>
                  <a:schemeClr val="lt1"/>
                </a:highlight>
              </a:rPr>
              <a:t>Extract listening sessions from users:</a:t>
            </a:r>
            <a:endParaRPr>
              <a:highlight>
                <a:schemeClr val="lt1"/>
              </a:highlight>
            </a:endParaRPr>
          </a:p>
          <a:p>
            <a:pPr indent="-304800" lvl="1" marL="914400" marR="0" rtl="0" algn="l">
              <a:lnSpc>
                <a:spcPct val="115000"/>
              </a:lnSpc>
              <a:spcBef>
                <a:spcPts val="0"/>
              </a:spcBef>
              <a:spcAft>
                <a:spcPts val="0"/>
              </a:spcAft>
              <a:buSzPts val="1200"/>
              <a:buChar char="○"/>
            </a:pPr>
            <a:r>
              <a:rPr lang="it" sz="1400">
                <a:highlight>
                  <a:schemeClr val="lt1"/>
                </a:highlight>
              </a:rPr>
              <a:t>list of concatenated songs with a play events +-10 sec after the actual song completed</a:t>
            </a:r>
            <a:endParaRPr sz="1400">
              <a:highlight>
                <a:schemeClr val="lt1"/>
              </a:highlight>
            </a:endParaRPr>
          </a:p>
          <a:p>
            <a:pPr indent="-317500" lvl="0" marL="457200" marR="0" rtl="0" algn="l">
              <a:lnSpc>
                <a:spcPct val="115000"/>
              </a:lnSpc>
              <a:spcBef>
                <a:spcPts val="0"/>
              </a:spcBef>
              <a:spcAft>
                <a:spcPts val="0"/>
              </a:spcAft>
              <a:buSzPts val="1400"/>
              <a:buChar char="●"/>
            </a:pPr>
            <a:r>
              <a:rPr lang="it">
                <a:highlight>
                  <a:schemeClr val="lt1"/>
                </a:highlight>
              </a:rPr>
              <a:t>Know statistics about these sessions:</a:t>
            </a:r>
            <a:endParaRPr>
              <a:highlight>
                <a:schemeClr val="lt1"/>
              </a:highlight>
            </a:endParaRPr>
          </a:p>
          <a:p>
            <a:pPr indent="-304800" lvl="1" marL="914400" marR="0" rtl="0" algn="l">
              <a:lnSpc>
                <a:spcPct val="115000"/>
              </a:lnSpc>
              <a:spcBef>
                <a:spcPts val="0"/>
              </a:spcBef>
              <a:spcAft>
                <a:spcPts val="0"/>
              </a:spcAft>
              <a:buSzPts val="1200"/>
              <a:buChar char="○"/>
            </a:pPr>
            <a:r>
              <a:rPr lang="it" sz="1400">
                <a:highlight>
                  <a:schemeClr val="lt1"/>
                </a:highlight>
              </a:rPr>
              <a:t>average number of tracks</a:t>
            </a:r>
            <a:endParaRPr sz="1400">
              <a:highlight>
                <a:schemeClr val="lt1"/>
              </a:highlight>
            </a:endParaRPr>
          </a:p>
          <a:p>
            <a:pPr indent="-304800" lvl="1" marL="914400" marR="0" rtl="0" algn="l">
              <a:lnSpc>
                <a:spcPct val="115000"/>
              </a:lnSpc>
              <a:spcBef>
                <a:spcPts val="0"/>
              </a:spcBef>
              <a:spcAft>
                <a:spcPts val="0"/>
              </a:spcAft>
              <a:buSzPts val="1200"/>
              <a:buChar char="○"/>
            </a:pPr>
            <a:r>
              <a:rPr lang="it" sz="1400">
                <a:highlight>
                  <a:schemeClr val="lt1"/>
                </a:highlight>
              </a:rPr>
              <a:t>average session per user</a:t>
            </a:r>
            <a:endParaRPr sz="1400">
              <a:highlight>
                <a:schemeClr val="lt1"/>
              </a:highlight>
            </a:endParaRPr>
          </a:p>
          <a:p>
            <a:pPr indent="-304800" lvl="1" marL="914400" marR="0" rtl="0" algn="l">
              <a:lnSpc>
                <a:spcPct val="115000"/>
              </a:lnSpc>
              <a:spcBef>
                <a:spcPts val="0"/>
              </a:spcBef>
              <a:spcAft>
                <a:spcPts val="0"/>
              </a:spcAft>
              <a:buSzPts val="1200"/>
              <a:buChar char="○"/>
            </a:pPr>
            <a:r>
              <a:rPr lang="it" sz="1400">
                <a:highlight>
                  <a:schemeClr val="lt1"/>
                </a:highlight>
              </a:rPr>
              <a:t>session lengths</a:t>
            </a:r>
            <a:endParaRPr>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