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Proxima Nova Extrabold"/>
      <p:bold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AlfaSlabOne-regular.fntdata"/><Relationship Id="rId27" Type="http://schemas.openxmlformats.org/officeDocument/2006/relationships/font" Target="fonts/ProximaNova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14693eb47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14693eb47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4693eb4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4693eb4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5acbe74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5acbe74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acbe74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acbe74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4693eb47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4693eb47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4693eb47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4693eb47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4693eb47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4693eb47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4693eb47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4693eb47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4693eb47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4693eb47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4693eb47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4693eb47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4693eb47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4693eb4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4693eb47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4693eb47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4693eb47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4693eb47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4693eb4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4693eb4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4693eb4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4693eb4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4693eb47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4693eb47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44775"/>
            <a:ext cx="8520600" cy="200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2500"/>
              <a:t>Architectures For Big Data</a:t>
            </a:r>
            <a:endParaRPr sz="2500"/>
          </a:p>
          <a:p>
            <a:pPr indent="0" lvl="0" marL="0" rtl="0" algn="ctr">
              <a:spcBef>
                <a:spcPts val="0"/>
              </a:spcBef>
              <a:spcAft>
                <a:spcPts val="0"/>
              </a:spcAft>
              <a:buNone/>
            </a:pPr>
            <a:r>
              <a:t/>
            </a:r>
            <a:endParaRPr sz="2500"/>
          </a:p>
          <a:p>
            <a:pPr indent="0" lvl="0" marL="0" rtl="0" algn="ctr">
              <a:lnSpc>
                <a:spcPct val="115000"/>
              </a:lnSpc>
              <a:spcBef>
                <a:spcPts val="0"/>
              </a:spcBef>
              <a:spcAft>
                <a:spcPts val="0"/>
              </a:spcAft>
              <a:buNone/>
            </a:pPr>
            <a:r>
              <a:rPr lang="it" sz="1800">
                <a:solidFill>
                  <a:schemeClr val="dk2"/>
                </a:solidFill>
                <a:latin typeface="Proxima Nova"/>
                <a:ea typeface="Proxima Nova"/>
                <a:cs typeface="Proxima Nova"/>
                <a:sym typeface="Proxima Nova"/>
              </a:rPr>
              <a:t> </a:t>
            </a:r>
            <a:r>
              <a:rPr lang="it" sz="1700">
                <a:solidFill>
                  <a:schemeClr val="dk2"/>
                </a:solidFill>
                <a:latin typeface="Proxima Nova"/>
                <a:ea typeface="Proxima Nova"/>
                <a:cs typeface="Proxima Nova"/>
                <a:sym typeface="Proxima Nova"/>
              </a:rPr>
              <a:t>Prof. Andrea Condorelli</a:t>
            </a:r>
            <a:endParaRPr sz="1700">
              <a:solidFill>
                <a:schemeClr val="dk2"/>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it" sz="1700">
                <a:solidFill>
                  <a:schemeClr val="dk2"/>
                </a:solidFill>
                <a:latin typeface="Proxima Nova"/>
                <a:ea typeface="Proxima Nova"/>
                <a:cs typeface="Proxima Nova"/>
                <a:sym typeface="Proxima Nova"/>
              </a:rPr>
              <a:t>2021-2022</a:t>
            </a:r>
            <a:endParaRPr sz="1700">
              <a:solidFill>
                <a:schemeClr val="dk2"/>
              </a:solidFill>
              <a:latin typeface="Proxima Nova"/>
              <a:ea typeface="Proxima Nova"/>
              <a:cs typeface="Proxima Nova"/>
              <a:sym typeface="Proxima Nova"/>
            </a:endParaRPr>
          </a:p>
        </p:txBody>
      </p:sp>
      <p:sp>
        <p:nvSpPr>
          <p:cNvPr id="57" name="Google Shape;57;p13"/>
          <p:cNvSpPr txBox="1"/>
          <p:nvPr>
            <p:ph idx="1" type="subTitle"/>
          </p:nvPr>
        </p:nvSpPr>
        <p:spPr>
          <a:xfrm>
            <a:off x="311700" y="3399298"/>
            <a:ext cx="8520600" cy="733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it" sz="2000"/>
              <a:t>Davide D’Ascenzo, Alice Schiavone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55400" y="346675"/>
            <a:ext cx="8233200" cy="212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sz="4200"/>
              <a:t>Problem</a:t>
            </a:r>
            <a:r>
              <a:rPr lang="it" sz="4200">
                <a:solidFill>
                  <a:schemeClr val="accent4"/>
                </a:solidFill>
              </a:rPr>
              <a:t>(s and their) </a:t>
            </a:r>
            <a:r>
              <a:rPr lang="it" sz="4200"/>
              <a:t>solving</a:t>
            </a:r>
            <a:endParaRPr sz="4200"/>
          </a:p>
        </p:txBody>
      </p:sp>
      <p:pic>
        <p:nvPicPr>
          <p:cNvPr id="120" name="Google Shape;120;p22"/>
          <p:cNvPicPr preferRelativeResize="0"/>
          <p:nvPr/>
        </p:nvPicPr>
        <p:blipFill>
          <a:blip r:embed="rId3">
            <a:alphaModFix/>
          </a:blip>
          <a:stretch>
            <a:fillRect/>
          </a:stretch>
        </p:blipFill>
        <p:spPr>
          <a:xfrm>
            <a:off x="1429475" y="2571750"/>
            <a:ext cx="6285049" cy="2216750"/>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152400" y="699950"/>
            <a:ext cx="8839199" cy="2357879"/>
          </a:xfrm>
          <a:prstGeom prst="rect">
            <a:avLst/>
          </a:prstGeom>
          <a:noFill/>
          <a:ln cap="flat" cmpd="sng" w="9525">
            <a:solidFill>
              <a:schemeClr val="dk2"/>
            </a:solidFill>
            <a:prstDash val="solid"/>
            <a:round/>
            <a:headEnd len="sm" w="sm" type="none"/>
            <a:tailEnd len="sm" w="sm" type="none"/>
          </a:ln>
        </p:spPr>
      </p:pic>
      <p:pic>
        <p:nvPicPr>
          <p:cNvPr id="126" name="Google Shape;126;p23"/>
          <p:cNvPicPr preferRelativeResize="0"/>
          <p:nvPr/>
        </p:nvPicPr>
        <p:blipFill>
          <a:blip r:embed="rId4">
            <a:alphaModFix/>
          </a:blip>
          <a:stretch>
            <a:fillRect/>
          </a:stretch>
        </p:blipFill>
        <p:spPr>
          <a:xfrm>
            <a:off x="152400" y="3585650"/>
            <a:ext cx="2557300" cy="543575"/>
          </a:xfrm>
          <a:prstGeom prst="rect">
            <a:avLst/>
          </a:prstGeom>
          <a:noFill/>
          <a:ln cap="flat" cmpd="sng" w="9525">
            <a:solidFill>
              <a:schemeClr val="dk2"/>
            </a:solidFill>
            <a:prstDash val="solid"/>
            <a:round/>
            <a:headEnd len="sm" w="sm" type="none"/>
            <a:tailEnd len="sm" w="sm" type="none"/>
          </a:ln>
        </p:spPr>
      </p:pic>
      <p:pic>
        <p:nvPicPr>
          <p:cNvPr id="127" name="Google Shape;127;p23"/>
          <p:cNvPicPr preferRelativeResize="0"/>
          <p:nvPr/>
        </p:nvPicPr>
        <p:blipFill>
          <a:blip r:embed="rId5">
            <a:alphaModFix/>
          </a:blip>
          <a:stretch>
            <a:fillRect/>
          </a:stretch>
        </p:blipFill>
        <p:spPr>
          <a:xfrm>
            <a:off x="152400" y="3146025"/>
            <a:ext cx="8833096" cy="346675"/>
          </a:xfrm>
          <a:prstGeom prst="rect">
            <a:avLst/>
          </a:prstGeom>
          <a:noFill/>
          <a:ln cap="flat" cmpd="sng" w="9525">
            <a:solidFill>
              <a:schemeClr val="dk2"/>
            </a:solidFill>
            <a:prstDash val="solid"/>
            <a:round/>
            <a:headEnd len="sm" w="sm" type="none"/>
            <a:tailEnd len="sm" w="sm" type="none"/>
          </a:ln>
        </p:spPr>
      </p:pic>
      <p:pic>
        <p:nvPicPr>
          <p:cNvPr id="128" name="Google Shape;128;p23"/>
          <p:cNvPicPr preferRelativeResize="0"/>
          <p:nvPr/>
        </p:nvPicPr>
        <p:blipFill>
          <a:blip r:embed="rId6">
            <a:alphaModFix/>
          </a:blip>
          <a:stretch>
            <a:fillRect/>
          </a:stretch>
        </p:blipFill>
        <p:spPr>
          <a:xfrm>
            <a:off x="5303750" y="3581375"/>
            <a:ext cx="3687846" cy="1319375"/>
          </a:xfrm>
          <a:prstGeom prst="rect">
            <a:avLst/>
          </a:prstGeom>
          <a:noFill/>
          <a:ln cap="flat" cmpd="sng" w="9525">
            <a:solidFill>
              <a:schemeClr val="dk2"/>
            </a:solidFill>
            <a:prstDash val="solid"/>
            <a:round/>
            <a:headEnd len="sm" w="sm" type="none"/>
            <a:tailEnd len="sm" w="sm" type="none"/>
          </a:ln>
        </p:spPr>
      </p:pic>
      <p:sp>
        <p:nvSpPr>
          <p:cNvPr id="129" name="Google Shape;129;p23"/>
          <p:cNvSpPr txBox="1"/>
          <p:nvPr/>
        </p:nvSpPr>
        <p:spPr>
          <a:xfrm>
            <a:off x="67500" y="4222175"/>
            <a:ext cx="171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2"/>
                </a:solidFill>
                <a:latin typeface="Proxima Nova"/>
                <a:ea typeface="Proxima Nova"/>
                <a:cs typeface="Proxima Nova"/>
                <a:sym typeface="Proxima Nova"/>
              </a:rPr>
              <a:t>Run on 16 Feb at 19.50</a:t>
            </a:r>
            <a:endParaRPr sz="1000">
              <a:solidFill>
                <a:schemeClr val="dk2"/>
              </a:solidFill>
              <a:latin typeface="Proxima Nova"/>
              <a:ea typeface="Proxima Nova"/>
              <a:cs typeface="Proxima Nova"/>
              <a:sym typeface="Proxima Nova"/>
            </a:endParaRPr>
          </a:p>
        </p:txBody>
      </p:sp>
      <p:sp>
        <p:nvSpPr>
          <p:cNvPr id="130" name="Google Shape;130;p23"/>
          <p:cNvSpPr txBox="1"/>
          <p:nvPr/>
        </p:nvSpPr>
        <p:spPr>
          <a:xfrm>
            <a:off x="148575" y="120275"/>
            <a:ext cx="883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1"/>
                </a:solidFill>
                <a:latin typeface="Alfa Slab One"/>
                <a:ea typeface="Alfa Slab One"/>
                <a:cs typeface="Alfa Slab One"/>
                <a:sym typeface="Alfa Slab One"/>
              </a:rPr>
              <a:t>MISSING TRACKS!</a:t>
            </a:r>
            <a:endParaRPr sz="1800">
              <a:solidFill>
                <a:schemeClr val="dk1"/>
              </a:solidFill>
              <a:latin typeface="Alfa Slab One"/>
              <a:ea typeface="Alfa Slab One"/>
              <a:cs typeface="Alfa Slab One"/>
              <a:sym typeface="Alfa Slab O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9500" y="364425"/>
            <a:ext cx="2367900" cy="535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t>HOW?</a:t>
            </a:r>
            <a:endParaRPr/>
          </a:p>
        </p:txBody>
      </p:sp>
      <p:pic>
        <p:nvPicPr>
          <p:cNvPr id="136" name="Google Shape;136;p24"/>
          <p:cNvPicPr preferRelativeResize="0"/>
          <p:nvPr/>
        </p:nvPicPr>
        <p:blipFill>
          <a:blip r:embed="rId3">
            <a:alphaModFix/>
          </a:blip>
          <a:stretch>
            <a:fillRect/>
          </a:stretch>
        </p:blipFill>
        <p:spPr>
          <a:xfrm>
            <a:off x="389525" y="1034050"/>
            <a:ext cx="2367739" cy="2676575"/>
          </a:xfrm>
          <a:prstGeom prst="rect">
            <a:avLst/>
          </a:prstGeom>
          <a:noFill/>
          <a:ln cap="flat" cmpd="sng" w="19050">
            <a:solidFill>
              <a:schemeClr val="dk2"/>
            </a:solidFill>
            <a:prstDash val="solid"/>
            <a:round/>
            <a:headEnd len="sm" w="sm" type="none"/>
            <a:tailEnd len="sm" w="sm" type="none"/>
          </a:ln>
        </p:spPr>
      </p:pic>
      <p:pic>
        <p:nvPicPr>
          <p:cNvPr id="137" name="Google Shape;137;p24"/>
          <p:cNvPicPr preferRelativeResize="0"/>
          <p:nvPr/>
        </p:nvPicPr>
        <p:blipFill>
          <a:blip r:embed="rId4">
            <a:alphaModFix/>
          </a:blip>
          <a:stretch>
            <a:fillRect/>
          </a:stretch>
        </p:blipFill>
        <p:spPr>
          <a:xfrm>
            <a:off x="1503549" y="2508131"/>
            <a:ext cx="4045199" cy="2407119"/>
          </a:xfrm>
          <a:prstGeom prst="rect">
            <a:avLst/>
          </a:prstGeom>
          <a:noFill/>
          <a:ln cap="flat" cmpd="sng" w="19050">
            <a:solidFill>
              <a:schemeClr val="dk2"/>
            </a:solidFill>
            <a:prstDash val="solid"/>
            <a:round/>
            <a:headEnd len="sm" w="sm" type="none"/>
            <a:tailEnd len="sm" w="sm" type="none"/>
          </a:ln>
        </p:spPr>
      </p:pic>
      <p:sp>
        <p:nvSpPr>
          <p:cNvPr id="138" name="Google Shape;138;p24"/>
          <p:cNvSpPr txBox="1"/>
          <p:nvPr>
            <p:ph idx="2" type="body"/>
          </p:nvPr>
        </p:nvSpPr>
        <p:spPr>
          <a:xfrm>
            <a:off x="4863300" y="292050"/>
            <a:ext cx="3837000" cy="5352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it"/>
              <a:t>Solution</a:t>
            </a:r>
            <a:endParaRPr b="1"/>
          </a:p>
        </p:txBody>
      </p:sp>
      <p:pic>
        <p:nvPicPr>
          <p:cNvPr id="139" name="Google Shape;139;p24"/>
          <p:cNvPicPr preferRelativeResize="0"/>
          <p:nvPr/>
        </p:nvPicPr>
        <p:blipFill>
          <a:blip r:embed="rId5">
            <a:alphaModFix/>
          </a:blip>
          <a:stretch>
            <a:fillRect/>
          </a:stretch>
        </p:blipFill>
        <p:spPr>
          <a:xfrm>
            <a:off x="4939500" y="825700"/>
            <a:ext cx="3911274" cy="1389825"/>
          </a:xfrm>
          <a:prstGeom prst="rect">
            <a:avLst/>
          </a:prstGeom>
          <a:noFill/>
          <a:ln cap="flat" cmpd="sng" w="28575">
            <a:solidFill>
              <a:schemeClr val="dk2"/>
            </a:solidFill>
            <a:prstDash val="solid"/>
            <a:round/>
            <a:headEnd len="sm" w="sm" type="none"/>
            <a:tailEnd len="sm" w="sm" type="none"/>
          </a:ln>
        </p:spPr>
      </p:pic>
      <p:sp>
        <p:nvSpPr>
          <p:cNvPr id="140" name="Google Shape;140;p24"/>
          <p:cNvSpPr txBox="1"/>
          <p:nvPr/>
        </p:nvSpPr>
        <p:spPr>
          <a:xfrm>
            <a:off x="6346375" y="4336650"/>
            <a:ext cx="25044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it">
                <a:solidFill>
                  <a:schemeClr val="lt1"/>
                </a:solidFill>
                <a:latin typeface="Proxima Nova"/>
                <a:ea typeface="Proxima Nova"/>
                <a:cs typeface="Proxima Nova"/>
                <a:sym typeface="Proxima Nova"/>
              </a:rPr>
              <a:t>Easy! </a:t>
            </a:r>
            <a:endParaRPr>
              <a:solidFill>
                <a:schemeClr val="lt1"/>
              </a:solidFill>
              <a:latin typeface="Proxima Nova"/>
              <a:ea typeface="Proxima Nova"/>
              <a:cs typeface="Proxima Nova"/>
              <a:sym typeface="Proxima Nova"/>
            </a:endParaRPr>
          </a:p>
          <a:p>
            <a:pPr indent="0" lvl="0" marL="0" rtl="0" algn="r">
              <a:spcBef>
                <a:spcPts val="0"/>
              </a:spcBef>
              <a:spcAft>
                <a:spcPts val="0"/>
              </a:spcAft>
              <a:buNone/>
            </a:pPr>
            <a:r>
              <a:rPr lang="it">
                <a:solidFill>
                  <a:schemeClr val="lt1"/>
                </a:solidFill>
                <a:latin typeface="Proxima Nova"/>
                <a:ea typeface="Proxima Nova"/>
                <a:cs typeface="Proxima Nova"/>
                <a:sym typeface="Proxima Nova"/>
              </a:rPr>
              <a:t>Now let’s get to the fun part.</a:t>
            </a:r>
            <a:endParaRPr>
              <a:solidFill>
                <a:schemeClr val="lt1"/>
              </a:solidFill>
              <a:latin typeface="Proxima Nova"/>
              <a:ea typeface="Proxima Nova"/>
              <a:cs typeface="Proxima Nova"/>
              <a:sym typeface="Proxima Nova"/>
            </a:endParaRPr>
          </a:p>
        </p:txBody>
      </p:sp>
      <p:cxnSp>
        <p:nvCxnSpPr>
          <p:cNvPr id="141" name="Google Shape;141;p24"/>
          <p:cNvCxnSpPr>
            <a:stCxn id="137" idx="3"/>
            <a:endCxn id="139" idx="2"/>
          </p:cNvCxnSpPr>
          <p:nvPr/>
        </p:nvCxnSpPr>
        <p:spPr>
          <a:xfrm flipH="1" rot="10800000">
            <a:off x="5548748" y="2215591"/>
            <a:ext cx="1346400" cy="1496100"/>
          </a:xfrm>
          <a:prstGeom prst="curvedConnector2">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mt="89000"/>
          </a:blip>
          <a:stretch>
            <a:fillRect/>
          </a:stretch>
        </p:blipFill>
        <p:spPr>
          <a:xfrm>
            <a:off x="519550" y="0"/>
            <a:ext cx="3429001" cy="5143501"/>
          </a:xfrm>
          <a:prstGeom prst="rect">
            <a:avLst/>
          </a:prstGeom>
          <a:noFill/>
          <a:ln>
            <a:noFill/>
          </a:ln>
        </p:spPr>
      </p:pic>
      <p:sp>
        <p:nvSpPr>
          <p:cNvPr id="153" name="Google Shape;153;p26"/>
          <p:cNvSpPr/>
          <p:nvPr/>
        </p:nvSpPr>
        <p:spPr>
          <a:xfrm>
            <a:off x="4572000" y="721650"/>
            <a:ext cx="4174200" cy="3686100"/>
          </a:xfrm>
          <a:prstGeom prst="wedgeRoundRectCallout">
            <a:avLst>
              <a:gd fmla="val -75292" name="adj1"/>
              <a:gd fmla="val -26200" name="adj2"/>
              <a:gd fmla="val 0" name="adj3"/>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825">
                <a:solidFill>
                  <a:schemeClr val="accent3"/>
                </a:solidFill>
                <a:latin typeface="Proxima Nova Extrabold"/>
                <a:ea typeface="Proxima Nova Extrabold"/>
                <a:cs typeface="Proxima Nova Extrabold"/>
                <a:sym typeface="Proxima Nova Extrabold"/>
              </a:rPr>
              <a:t>These features will make me rich!</a:t>
            </a:r>
            <a:endParaRPr sz="2825">
              <a:solidFill>
                <a:schemeClr val="accent3"/>
              </a:solidFill>
              <a:latin typeface="Proxima Nova Extrabold"/>
              <a:ea typeface="Proxima Nova Extrabold"/>
              <a:cs typeface="Proxima Nova Extrabold"/>
              <a:sym typeface="Proxima Nova Extrabold"/>
            </a:endParaRPr>
          </a:p>
          <a:p>
            <a:pPr indent="0" lvl="0" marL="0" rtl="0" algn="l">
              <a:spcBef>
                <a:spcPts val="0"/>
              </a:spcBef>
              <a:spcAft>
                <a:spcPts val="0"/>
              </a:spcAft>
              <a:buClr>
                <a:srgbClr val="000000"/>
              </a:buClr>
              <a:buSzPts val="852"/>
              <a:buFont typeface="Arial"/>
              <a:buNone/>
            </a:pPr>
            <a:r>
              <a:t/>
            </a:r>
            <a:endParaRPr sz="2825">
              <a:solidFill>
                <a:schemeClr val="accent3"/>
              </a:solidFill>
              <a:latin typeface="Proxima Nova Extrabold"/>
              <a:ea typeface="Proxima Nova Extrabold"/>
              <a:cs typeface="Proxima Nova Extrabold"/>
              <a:sym typeface="Proxima Nova Extrabold"/>
            </a:endParaRPr>
          </a:p>
          <a:p>
            <a:pPr indent="0" lvl="0" marL="0" rtl="0" algn="ctr">
              <a:spcBef>
                <a:spcPts val="0"/>
              </a:spcBef>
              <a:spcAft>
                <a:spcPts val="1200"/>
              </a:spcAft>
              <a:buClr>
                <a:srgbClr val="000000"/>
              </a:buClr>
              <a:buSzPts val="852"/>
              <a:buFont typeface="Arial"/>
              <a:buNone/>
            </a:pPr>
            <a:r>
              <a:rPr lang="it" sz="2825">
                <a:solidFill>
                  <a:schemeClr val="accent3"/>
                </a:solidFill>
                <a:latin typeface="Proxima Nova"/>
                <a:ea typeface="Proxima Nova"/>
                <a:cs typeface="Proxima Nova"/>
                <a:sym typeface="Proxima Nova"/>
              </a:rPr>
              <a:t>Take all the company money to make it happen!</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Price to pay!</a:t>
            </a:r>
            <a:endParaRPr/>
          </a:p>
        </p:txBody>
      </p:sp>
      <p:sp>
        <p:nvSpPr>
          <p:cNvPr id="159" name="Google Shape;159;p27"/>
          <p:cNvSpPr txBox="1"/>
          <p:nvPr/>
        </p:nvSpPr>
        <p:spPr>
          <a:xfrm>
            <a:off x="243800" y="779300"/>
            <a:ext cx="4175700" cy="437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it" sz="1000">
                <a:solidFill>
                  <a:schemeClr val="dk1"/>
                </a:solidFill>
                <a:latin typeface="Proxima Nova"/>
                <a:ea typeface="Proxima Nova"/>
                <a:cs typeface="Proxima Nova"/>
                <a:sym typeface="Proxima Nova"/>
              </a:rPr>
              <a:t>Standard Storage</a:t>
            </a:r>
            <a:endParaRPr b="1" sz="1000">
              <a:solidFill>
                <a:schemeClr val="dk1"/>
              </a:solidFill>
              <a:latin typeface="Proxima Nova"/>
              <a:ea typeface="Proxima Nova"/>
              <a:cs typeface="Proxima Nova"/>
              <a:sym typeface="Proxima Nova"/>
            </a:endParaRPr>
          </a:p>
          <a:p>
            <a:pPr indent="-292100" lvl="0" marL="457200" marR="0" rtl="0" algn="l">
              <a:lnSpc>
                <a:spcPct val="100000"/>
              </a:lnSpc>
              <a:spcBef>
                <a:spcPts val="120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Standard Storage is best for data that is frequently accessed and/or stored for only brief periods of time.</a:t>
            </a:r>
            <a:endParaRPr sz="1000">
              <a:solidFill>
                <a:schemeClr val="dk2"/>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Standard Storage is priced at $0.020 per GB per Month.</a:t>
            </a:r>
            <a:endParaRPr sz="1000">
              <a:solidFill>
                <a:schemeClr val="dk2"/>
              </a:solidFill>
              <a:latin typeface="Proxima Nova"/>
              <a:ea typeface="Proxima Nova"/>
              <a:cs typeface="Proxima Nova"/>
              <a:sym typeface="Proxima Nova"/>
            </a:endParaRPr>
          </a:p>
          <a:p>
            <a:pPr indent="0" lvl="0" marL="0" rtl="0" algn="l">
              <a:lnSpc>
                <a:spcPct val="100000"/>
              </a:lnSpc>
              <a:spcBef>
                <a:spcPts val="1200"/>
              </a:spcBef>
              <a:spcAft>
                <a:spcPts val="0"/>
              </a:spcAft>
              <a:buNone/>
            </a:pPr>
            <a:r>
              <a:rPr b="1" lang="it" sz="1000">
                <a:solidFill>
                  <a:schemeClr val="dk1"/>
                </a:solidFill>
                <a:latin typeface="Proxima Nova"/>
                <a:ea typeface="Proxima Nova"/>
                <a:cs typeface="Proxima Nova"/>
                <a:sym typeface="Proxima Nova"/>
              </a:rPr>
              <a:t>Operations</a:t>
            </a:r>
            <a:endParaRPr b="1" sz="250">
              <a:highlight>
                <a:srgbClr val="FFFFFF"/>
              </a:highlight>
            </a:endParaRPr>
          </a:p>
          <a:p>
            <a:pPr indent="-292100" lvl="0" marL="457200" marR="0" rtl="0" algn="l">
              <a:lnSpc>
                <a:spcPct val="100000"/>
              </a:lnSpc>
              <a:spcBef>
                <a:spcPts val="150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Operation charges apply when you perform operations within Cloud Storage. An operation is an action that makes changes to or retrieves information about resources such as buckets and objects in Cloud Storage.</a:t>
            </a:r>
            <a:endParaRPr sz="1000">
              <a:solidFill>
                <a:schemeClr val="dk2"/>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Operations are divided into three categories: Class A, Class B, and free. Billing rates are per 10,000 operations.</a:t>
            </a:r>
            <a:endParaRPr sz="1000">
              <a:solidFill>
                <a:schemeClr val="dk2"/>
              </a:solidFill>
              <a:latin typeface="Proxima Nova"/>
              <a:ea typeface="Proxima Nova"/>
              <a:cs typeface="Proxima Nova"/>
              <a:sym typeface="Proxima Nova"/>
            </a:endParaRPr>
          </a:p>
          <a:p>
            <a:pPr indent="0" lvl="0" marL="0" rtl="0" algn="l">
              <a:lnSpc>
                <a:spcPct val="100000"/>
              </a:lnSpc>
              <a:spcBef>
                <a:spcPts val="1500"/>
              </a:spcBef>
              <a:spcAft>
                <a:spcPts val="0"/>
              </a:spcAft>
              <a:buNone/>
            </a:pPr>
            <a:r>
              <a:rPr b="1" lang="it" sz="1000">
                <a:solidFill>
                  <a:schemeClr val="dk1"/>
                </a:solidFill>
                <a:latin typeface="Proxima Nova"/>
                <a:ea typeface="Proxima Nova"/>
                <a:cs typeface="Proxima Nova"/>
                <a:sym typeface="Proxima Nova"/>
              </a:rPr>
              <a:t>Network</a:t>
            </a:r>
            <a:endParaRPr b="1" sz="1650">
              <a:highlight>
                <a:srgbClr val="FFFFFF"/>
              </a:highlight>
            </a:endParaRPr>
          </a:p>
          <a:p>
            <a:pPr indent="-292100" lvl="0" marL="457200" marR="0" rtl="0" algn="l">
              <a:lnSpc>
                <a:spcPct val="100000"/>
              </a:lnSpc>
              <a:spcBef>
                <a:spcPts val="110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Egress represents data sent from Cloud Storage in HTTP responses. Data or metadata read from a Cloud Storage bucket is an example of egress.</a:t>
            </a:r>
            <a:endParaRPr sz="1000">
              <a:solidFill>
                <a:schemeClr val="dk2"/>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Ingress represents data sent to Cloud Storage in HTTP requests. Data or metadata written to a Cloud Storage bucket is an example of ingress.</a:t>
            </a:r>
            <a:endParaRPr sz="1000">
              <a:solidFill>
                <a:schemeClr val="dk2"/>
              </a:solidFill>
              <a:latin typeface="Proxima Nova"/>
              <a:ea typeface="Proxima Nova"/>
              <a:cs typeface="Proxima Nova"/>
              <a:sym typeface="Proxima Nova"/>
            </a:endParaRPr>
          </a:p>
          <a:p>
            <a:pPr indent="0" lvl="0" marL="457200" marR="0" rtl="0" algn="l">
              <a:lnSpc>
                <a:spcPct val="100000"/>
              </a:lnSpc>
              <a:spcBef>
                <a:spcPts val="1200"/>
              </a:spcBef>
              <a:spcAft>
                <a:spcPts val="0"/>
              </a:spcAft>
              <a:buNone/>
            </a:pPr>
            <a:r>
              <a:t/>
            </a:r>
            <a:endParaRPr sz="1000">
              <a:solidFill>
                <a:schemeClr val="dk2"/>
              </a:solidFill>
              <a:latin typeface="Proxima Nova"/>
              <a:ea typeface="Proxima Nova"/>
              <a:cs typeface="Proxima Nova"/>
              <a:sym typeface="Proxima Nova"/>
            </a:endParaRPr>
          </a:p>
          <a:p>
            <a:pPr indent="0" lvl="0" marL="0" marR="0" rtl="0" algn="l">
              <a:lnSpc>
                <a:spcPct val="100000"/>
              </a:lnSpc>
              <a:spcBef>
                <a:spcPts val="1200"/>
              </a:spcBef>
              <a:spcAft>
                <a:spcPts val="1200"/>
              </a:spcAft>
              <a:buNone/>
            </a:pPr>
            <a:r>
              <a:rPr lang="it" sz="800">
                <a:solidFill>
                  <a:schemeClr val="dk2"/>
                </a:solidFill>
                <a:latin typeface="Proxima Nova"/>
                <a:ea typeface="Proxima Nova"/>
                <a:cs typeface="Proxima Nova"/>
                <a:sym typeface="Proxima Nova"/>
              </a:rPr>
              <a:t>Source: https://www.easydeploy.io/blog/google-cloud-storage-price/</a:t>
            </a:r>
            <a:endParaRPr sz="800">
              <a:solidFill>
                <a:schemeClr val="dk2"/>
              </a:solidFill>
              <a:latin typeface="Proxima Nova"/>
              <a:ea typeface="Proxima Nova"/>
              <a:cs typeface="Proxima Nova"/>
              <a:sym typeface="Proxima Nova"/>
            </a:endParaRPr>
          </a:p>
        </p:txBody>
      </p:sp>
      <p:pic>
        <p:nvPicPr>
          <p:cNvPr id="160" name="Google Shape;160;p27"/>
          <p:cNvPicPr preferRelativeResize="0"/>
          <p:nvPr/>
        </p:nvPicPr>
        <p:blipFill>
          <a:blip r:embed="rId3">
            <a:alphaModFix/>
          </a:blip>
          <a:stretch>
            <a:fillRect/>
          </a:stretch>
        </p:blipFill>
        <p:spPr>
          <a:xfrm>
            <a:off x="4737775" y="2231200"/>
            <a:ext cx="3405393" cy="997675"/>
          </a:xfrm>
          <a:prstGeom prst="rect">
            <a:avLst/>
          </a:prstGeom>
          <a:noFill/>
          <a:ln>
            <a:noFill/>
          </a:ln>
        </p:spPr>
      </p:pic>
      <p:pic>
        <p:nvPicPr>
          <p:cNvPr id="161" name="Google Shape;161;p27"/>
          <p:cNvPicPr preferRelativeResize="0"/>
          <p:nvPr/>
        </p:nvPicPr>
        <p:blipFill>
          <a:blip r:embed="rId4">
            <a:alphaModFix/>
          </a:blip>
          <a:stretch>
            <a:fillRect/>
          </a:stretch>
        </p:blipFill>
        <p:spPr>
          <a:xfrm>
            <a:off x="4737775" y="3679950"/>
            <a:ext cx="3674875" cy="997675"/>
          </a:xfrm>
          <a:prstGeom prst="rect">
            <a:avLst/>
          </a:prstGeom>
          <a:noFill/>
          <a:ln>
            <a:noFill/>
          </a:ln>
        </p:spPr>
      </p:pic>
      <p:pic>
        <p:nvPicPr>
          <p:cNvPr id="162" name="Google Shape;162;p27"/>
          <p:cNvPicPr preferRelativeResize="0"/>
          <p:nvPr/>
        </p:nvPicPr>
        <p:blipFill>
          <a:blip r:embed="rId5">
            <a:alphaModFix/>
          </a:blip>
          <a:stretch>
            <a:fillRect/>
          </a:stretch>
        </p:blipFill>
        <p:spPr>
          <a:xfrm>
            <a:off x="4740925" y="728725"/>
            <a:ext cx="1802874" cy="1150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27257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it"/>
              <a:t>Total </a:t>
            </a:r>
            <a:r>
              <a:rPr lang="it">
                <a:solidFill>
                  <a:schemeClr val="lt2"/>
                </a:solidFill>
              </a:rPr>
              <a:t>for Simple Pricing Example:</a:t>
            </a:r>
            <a:r>
              <a:rPr lang="it"/>
              <a:t> $2.61</a:t>
            </a:r>
            <a:endParaRPr/>
          </a:p>
        </p:txBody>
      </p:sp>
      <p:sp>
        <p:nvSpPr>
          <p:cNvPr id="168" name="Google Shape;168;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it" sz="1000">
                <a:solidFill>
                  <a:schemeClr val="dk1"/>
                </a:solidFill>
              </a:rPr>
              <a:t>Storage usage pattern</a:t>
            </a:r>
            <a:r>
              <a:rPr lang="it" sz="1000"/>
              <a:t> in a given month:</a:t>
            </a:r>
            <a:endParaRPr sz="1000"/>
          </a:p>
          <a:p>
            <a:pPr indent="-292100" lvl="0" marL="457200" marR="0" rtl="0" algn="l">
              <a:lnSpc>
                <a:spcPct val="100000"/>
              </a:lnSpc>
              <a:spcBef>
                <a:spcPts val="1200"/>
              </a:spcBef>
              <a:spcAft>
                <a:spcPts val="0"/>
              </a:spcAft>
              <a:buSzPts val="1000"/>
              <a:buChar char="●"/>
            </a:pPr>
            <a:r>
              <a:rPr lang="it" sz="1000"/>
              <a:t>50 GB of standard data storage, from the first day to the end of the billing month.</a:t>
            </a:r>
            <a:endParaRPr sz="1000"/>
          </a:p>
          <a:p>
            <a:pPr indent="-292100" lvl="0" marL="457200" marR="0" rtl="0" algn="l">
              <a:lnSpc>
                <a:spcPct val="100000"/>
              </a:lnSpc>
              <a:spcBef>
                <a:spcPts val="0"/>
              </a:spcBef>
              <a:spcAft>
                <a:spcPts val="0"/>
              </a:spcAft>
              <a:buSzPts val="1000"/>
              <a:buChar char="●"/>
            </a:pPr>
            <a:r>
              <a:rPr lang="it" sz="1000"/>
              <a:t>10 GB of network egress (Americas and EMEA). (Ingress is free.)</a:t>
            </a:r>
            <a:endParaRPr sz="1000"/>
          </a:p>
          <a:p>
            <a:pPr indent="-292100" lvl="0" marL="457200" marR="0" rtl="0" algn="l">
              <a:lnSpc>
                <a:spcPct val="100000"/>
              </a:lnSpc>
              <a:spcBef>
                <a:spcPts val="0"/>
              </a:spcBef>
              <a:spcAft>
                <a:spcPts val="0"/>
              </a:spcAft>
              <a:buSzPts val="1000"/>
              <a:buChar char="●"/>
            </a:pPr>
            <a:r>
              <a:rPr lang="it" sz="1000"/>
              <a:t>10,000 total PUT/POST, GET bucket (list), GET service requests, Class A operations.</a:t>
            </a:r>
            <a:endParaRPr sz="1000"/>
          </a:p>
          <a:p>
            <a:pPr indent="-292100" lvl="0" marL="457200" marR="0" rtl="0" algn="l">
              <a:lnSpc>
                <a:spcPct val="100000"/>
              </a:lnSpc>
              <a:spcBef>
                <a:spcPts val="0"/>
              </a:spcBef>
              <a:spcAft>
                <a:spcPts val="0"/>
              </a:spcAft>
              <a:buSzPts val="1000"/>
              <a:buChar char="●"/>
            </a:pPr>
            <a:r>
              <a:rPr lang="it" sz="1000"/>
              <a:t>10,000 total GET object and HEAD requests, Class B operations.</a:t>
            </a:r>
            <a:endParaRPr sz="1050">
              <a:solidFill>
                <a:srgbClr val="565656"/>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
        <p:nvSpPr>
          <p:cNvPr id="169" name="Google Shape;169;p28"/>
          <p:cNvSpPr txBox="1"/>
          <p:nvPr>
            <p:ph idx="2" type="body"/>
          </p:nvPr>
        </p:nvSpPr>
        <p:spPr>
          <a:xfrm>
            <a:off x="4867575" y="1152475"/>
            <a:ext cx="3964800" cy="3416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it" sz="1000">
                <a:solidFill>
                  <a:schemeClr val="dk1"/>
                </a:solidFill>
              </a:rPr>
              <a:t>Bill for the month</a:t>
            </a:r>
            <a:r>
              <a:rPr lang="it" sz="1000"/>
              <a:t>:</a:t>
            </a:r>
            <a:endParaRPr sz="1000"/>
          </a:p>
          <a:p>
            <a:pPr indent="-292100" lvl="0" marL="457200" marR="0" rtl="0" algn="l">
              <a:lnSpc>
                <a:spcPct val="100000"/>
              </a:lnSpc>
              <a:spcBef>
                <a:spcPts val="1200"/>
              </a:spcBef>
              <a:spcAft>
                <a:spcPts val="0"/>
              </a:spcAft>
              <a:buSzPts val="1000"/>
              <a:buChar char="●"/>
            </a:pPr>
            <a:r>
              <a:rPr lang="it" sz="1000"/>
              <a:t>50 GB standard storage at $0.026/per GB: </a:t>
            </a:r>
            <a:endParaRPr sz="1000"/>
          </a:p>
          <a:p>
            <a:pPr indent="-292100" lvl="1" marL="914400" marR="0" rtl="0" algn="l">
              <a:lnSpc>
                <a:spcPct val="100000"/>
              </a:lnSpc>
              <a:spcBef>
                <a:spcPts val="0"/>
              </a:spcBef>
              <a:spcAft>
                <a:spcPts val="0"/>
              </a:spcAft>
              <a:buSzPts val="1000"/>
              <a:buChar char="○"/>
            </a:pPr>
            <a:r>
              <a:rPr lang="it" sz="1000"/>
              <a:t>$1.30</a:t>
            </a:r>
            <a:endParaRPr sz="1000"/>
          </a:p>
          <a:p>
            <a:pPr indent="-292100" lvl="0" marL="457200" marR="0" rtl="0" algn="l">
              <a:lnSpc>
                <a:spcPct val="100000"/>
              </a:lnSpc>
              <a:spcBef>
                <a:spcPts val="0"/>
              </a:spcBef>
              <a:spcAft>
                <a:spcPts val="0"/>
              </a:spcAft>
              <a:buSzPts val="1000"/>
              <a:buChar char="●"/>
            </a:pPr>
            <a:r>
              <a:rPr lang="it" sz="1000"/>
              <a:t>10 GB of network egress at $0.12/per GB: </a:t>
            </a:r>
            <a:endParaRPr sz="1000"/>
          </a:p>
          <a:p>
            <a:pPr indent="-292100" lvl="1" marL="914400" marR="0" rtl="0" algn="l">
              <a:lnSpc>
                <a:spcPct val="100000"/>
              </a:lnSpc>
              <a:spcBef>
                <a:spcPts val="0"/>
              </a:spcBef>
              <a:spcAft>
                <a:spcPts val="0"/>
              </a:spcAft>
              <a:buSzPts val="1000"/>
              <a:buChar char="○"/>
            </a:pPr>
            <a:r>
              <a:rPr lang="it" sz="1000"/>
              <a:t>$1.20</a:t>
            </a:r>
            <a:endParaRPr sz="1000"/>
          </a:p>
          <a:p>
            <a:pPr indent="-292100" lvl="0" marL="457200" marR="0" rtl="0" algn="l">
              <a:lnSpc>
                <a:spcPct val="100000"/>
              </a:lnSpc>
              <a:spcBef>
                <a:spcPts val="0"/>
              </a:spcBef>
              <a:spcAft>
                <a:spcPts val="0"/>
              </a:spcAft>
              <a:buSzPts val="1000"/>
              <a:buChar char="●"/>
            </a:pPr>
            <a:r>
              <a:rPr lang="it" sz="1000"/>
              <a:t>10,000 Class A operations at $0.01/per 1,000 operations:</a:t>
            </a:r>
            <a:endParaRPr sz="1000"/>
          </a:p>
          <a:p>
            <a:pPr indent="-292100" lvl="1" marL="914400" marR="0" rtl="0" algn="l">
              <a:lnSpc>
                <a:spcPct val="100000"/>
              </a:lnSpc>
              <a:spcBef>
                <a:spcPts val="0"/>
              </a:spcBef>
              <a:spcAft>
                <a:spcPts val="0"/>
              </a:spcAft>
              <a:buSzPts val="1000"/>
              <a:buChar char="○"/>
            </a:pPr>
            <a:r>
              <a:rPr lang="it" sz="1000"/>
              <a:t>$0.10</a:t>
            </a:r>
            <a:endParaRPr sz="1000"/>
          </a:p>
          <a:p>
            <a:pPr indent="-292100" lvl="0" marL="457200" marR="0" rtl="0" algn="l">
              <a:lnSpc>
                <a:spcPct val="100000"/>
              </a:lnSpc>
              <a:spcBef>
                <a:spcPts val="0"/>
              </a:spcBef>
              <a:spcAft>
                <a:spcPts val="0"/>
              </a:spcAft>
              <a:buSzPts val="1000"/>
              <a:buChar char="●"/>
            </a:pPr>
            <a:r>
              <a:rPr lang="it" sz="1000"/>
              <a:t>10,000 Class B operations at $0.01/per 10,000 operations: </a:t>
            </a:r>
            <a:endParaRPr sz="1000"/>
          </a:p>
          <a:p>
            <a:pPr indent="-292100" lvl="1" marL="914400" marR="0" rtl="0" algn="l">
              <a:lnSpc>
                <a:spcPct val="100000"/>
              </a:lnSpc>
              <a:spcBef>
                <a:spcPts val="0"/>
              </a:spcBef>
              <a:spcAft>
                <a:spcPts val="0"/>
              </a:spcAft>
              <a:buSzPts val="1000"/>
              <a:buChar char="○"/>
            </a:pPr>
            <a:r>
              <a:rPr lang="it" sz="1000"/>
              <a:t>$0.01</a:t>
            </a:r>
            <a:endParaRPr sz="1050">
              <a:solidFill>
                <a:srgbClr val="565656"/>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3">
            <a:alphaModFix/>
          </a:blip>
          <a:stretch>
            <a:fillRect/>
          </a:stretch>
        </p:blipFill>
        <p:spPr>
          <a:xfrm>
            <a:off x="5232225" y="1322525"/>
            <a:ext cx="3820976" cy="3820976"/>
          </a:xfrm>
          <a:prstGeom prst="rect">
            <a:avLst/>
          </a:prstGeom>
          <a:noFill/>
          <a:ln>
            <a:noFill/>
          </a:ln>
        </p:spPr>
      </p:pic>
      <p:sp>
        <p:nvSpPr>
          <p:cNvPr id="175" name="Google Shape;175;p29"/>
          <p:cNvSpPr/>
          <p:nvPr/>
        </p:nvSpPr>
        <p:spPr>
          <a:xfrm>
            <a:off x="1112325" y="300600"/>
            <a:ext cx="4392000" cy="1482300"/>
          </a:xfrm>
          <a:prstGeom prst="wedgeRoundRectCallout">
            <a:avLst>
              <a:gd fmla="val -70546" name="adj1"/>
              <a:gd fmla="val -30523" name="adj2"/>
              <a:gd fmla="val 0" name="adj3"/>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200"/>
              </a:spcAft>
              <a:buNone/>
            </a:pPr>
            <a:r>
              <a:rPr lang="it" sz="2825">
                <a:solidFill>
                  <a:schemeClr val="dk1"/>
                </a:solidFill>
                <a:latin typeface="Proxima Nova Extrabold"/>
                <a:ea typeface="Proxima Nova Extrabold"/>
                <a:cs typeface="Proxima Nova Extrabold"/>
                <a:sym typeface="Proxima Nova Extrabold"/>
              </a:rPr>
              <a:t>We don’t actually need all your money!</a:t>
            </a:r>
            <a:endParaRPr sz="1800">
              <a:solidFill>
                <a:schemeClr val="dk1"/>
              </a:solidFill>
            </a:endParaRPr>
          </a:p>
        </p:txBody>
      </p:sp>
      <p:sp>
        <p:nvSpPr>
          <p:cNvPr id="176" name="Google Shape;176;p29"/>
          <p:cNvSpPr/>
          <p:nvPr/>
        </p:nvSpPr>
        <p:spPr>
          <a:xfrm>
            <a:off x="1112325" y="2072975"/>
            <a:ext cx="4392000" cy="2398500"/>
          </a:xfrm>
          <a:prstGeom prst="wedgeRoundRectCallout">
            <a:avLst>
              <a:gd fmla="val 70136" name="adj1"/>
              <a:gd fmla="val -29647" name="adj2"/>
              <a:gd fmla="val 0" name="adj3"/>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825">
                <a:solidFill>
                  <a:schemeClr val="accent3"/>
                </a:solidFill>
                <a:latin typeface="Proxima Nova"/>
                <a:ea typeface="Proxima Nova"/>
                <a:cs typeface="Proxima Nova"/>
                <a:sym typeface="Proxima Nova"/>
              </a:rPr>
              <a:t>WOW!</a:t>
            </a:r>
            <a:endParaRPr sz="2825">
              <a:solidFill>
                <a:schemeClr val="accent3"/>
              </a:solidFill>
              <a:latin typeface="Proxima Nova"/>
              <a:ea typeface="Proxima Nova"/>
              <a:cs typeface="Proxima Nova"/>
              <a:sym typeface="Proxima Nova"/>
            </a:endParaRPr>
          </a:p>
          <a:p>
            <a:pPr indent="0" lvl="0" marL="0" rtl="0" algn="ctr">
              <a:spcBef>
                <a:spcPts val="0"/>
              </a:spcBef>
              <a:spcAft>
                <a:spcPts val="0"/>
              </a:spcAft>
              <a:buNone/>
            </a:pPr>
            <a:r>
              <a:rPr lang="it" sz="2825">
                <a:solidFill>
                  <a:schemeClr val="accent3"/>
                </a:solidFill>
                <a:latin typeface="Proxima Nova"/>
                <a:ea typeface="Proxima Nova"/>
                <a:cs typeface="Proxima Nova"/>
                <a:sym typeface="Proxima Nova"/>
              </a:rPr>
              <a:t>Then put in production, I’ll see you later!</a:t>
            </a:r>
            <a:endParaRPr sz="2825">
              <a:solidFill>
                <a:schemeClr val="accent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898525" y="442025"/>
            <a:ext cx="3827550" cy="2009450"/>
          </a:xfrm>
          <a:prstGeom prst="rect">
            <a:avLst/>
          </a:prstGeom>
          <a:noFill/>
          <a:ln cap="flat" cmpd="sng" w="28575">
            <a:solidFill>
              <a:schemeClr val="dk2"/>
            </a:solidFill>
            <a:prstDash val="solid"/>
            <a:round/>
            <a:headEnd len="sm" w="sm" type="none"/>
            <a:tailEnd len="sm" w="sm" type="none"/>
          </a:ln>
        </p:spPr>
      </p:pic>
      <p:pic>
        <p:nvPicPr>
          <p:cNvPr id="63" name="Google Shape;63;p14"/>
          <p:cNvPicPr preferRelativeResize="0"/>
          <p:nvPr/>
        </p:nvPicPr>
        <p:blipFill>
          <a:blip r:embed="rId4">
            <a:alphaModFix/>
          </a:blip>
          <a:stretch>
            <a:fillRect/>
          </a:stretch>
        </p:blipFill>
        <p:spPr>
          <a:xfrm>
            <a:off x="1592477" y="2728000"/>
            <a:ext cx="3207496" cy="2415492"/>
          </a:xfrm>
          <a:prstGeom prst="rect">
            <a:avLst/>
          </a:prstGeom>
          <a:noFill/>
          <a:ln>
            <a:noFill/>
          </a:ln>
        </p:spPr>
      </p:pic>
      <p:sp>
        <p:nvSpPr>
          <p:cNvPr id="64" name="Google Shape;64;p14"/>
          <p:cNvSpPr/>
          <p:nvPr/>
        </p:nvSpPr>
        <p:spPr>
          <a:xfrm>
            <a:off x="5582150" y="442025"/>
            <a:ext cx="3164100" cy="3965700"/>
          </a:xfrm>
          <a:prstGeom prst="wedgeRoundRectCallout">
            <a:avLst>
              <a:gd fmla="val -77279" name="adj1"/>
              <a:gd fmla="val 30018" name="adj2"/>
              <a:gd fmla="val 0" name="adj3"/>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525">
                <a:solidFill>
                  <a:schemeClr val="accent3"/>
                </a:solidFill>
                <a:latin typeface="Proxima Nova Extrabold"/>
                <a:ea typeface="Proxima Nova Extrabold"/>
                <a:cs typeface="Proxima Nova Extrabold"/>
                <a:sym typeface="Proxima Nova Extrabold"/>
              </a:rPr>
              <a:t>I have this awesome idea using this tool!</a:t>
            </a:r>
            <a:endParaRPr sz="2525">
              <a:solidFill>
                <a:schemeClr val="accent3"/>
              </a:solidFill>
              <a:latin typeface="Proxima Nova Extrabold"/>
              <a:ea typeface="Proxima Nova Extrabold"/>
              <a:cs typeface="Proxima Nova Extrabold"/>
              <a:sym typeface="Proxima Nova Extrabold"/>
            </a:endParaRPr>
          </a:p>
          <a:p>
            <a:pPr indent="0" lvl="0" marL="0" rtl="0" algn="l">
              <a:spcBef>
                <a:spcPts val="0"/>
              </a:spcBef>
              <a:spcAft>
                <a:spcPts val="0"/>
              </a:spcAft>
              <a:buNone/>
            </a:pPr>
            <a:r>
              <a:t/>
            </a:r>
            <a:endParaRPr sz="2525">
              <a:solidFill>
                <a:schemeClr val="accent3"/>
              </a:solidFill>
              <a:latin typeface="Proxima Nova Extrabold"/>
              <a:ea typeface="Proxima Nova Extrabold"/>
              <a:cs typeface="Proxima Nova Extrabold"/>
              <a:sym typeface="Proxima Nova Extrabold"/>
            </a:endParaRPr>
          </a:p>
          <a:p>
            <a:pPr indent="0" lvl="0" marL="0" rtl="0" algn="ctr">
              <a:spcBef>
                <a:spcPts val="0"/>
              </a:spcBef>
              <a:spcAft>
                <a:spcPts val="1200"/>
              </a:spcAft>
              <a:buNone/>
            </a:pPr>
            <a:r>
              <a:rPr lang="it" sz="2525">
                <a:solidFill>
                  <a:schemeClr val="accent3"/>
                </a:solidFill>
                <a:latin typeface="Proxima Nova"/>
                <a:ea typeface="Proxima Nova"/>
                <a:cs typeface="Proxima Nova"/>
                <a:sym typeface="Proxima Nova"/>
              </a:rPr>
              <a:t>If you can make it real, I will give you a lot of money!</a:t>
            </a:r>
            <a:endParaRPr sz="15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Meet the team</a:t>
            </a:r>
            <a:endParaRPr/>
          </a:p>
        </p:txBody>
      </p:sp>
      <p:sp>
        <p:nvSpPr>
          <p:cNvPr id="70" name="Google Shape;70;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it" sz="1800"/>
              <a:t>Davide D’Ascenzo</a:t>
            </a:r>
            <a:endParaRPr sz="1800"/>
          </a:p>
          <a:p>
            <a:pPr indent="0" lvl="0" marL="0" rtl="0" algn="ctr">
              <a:lnSpc>
                <a:spcPct val="100000"/>
              </a:lnSpc>
              <a:spcBef>
                <a:spcPts val="1200"/>
              </a:spcBef>
              <a:spcAft>
                <a:spcPts val="1200"/>
              </a:spcAft>
              <a:buNone/>
            </a:pPr>
            <a:r>
              <a:rPr lang="it"/>
              <a:t>Solution Architect</a:t>
            </a:r>
            <a:endParaRPr/>
          </a:p>
        </p:txBody>
      </p:sp>
      <p:sp>
        <p:nvSpPr>
          <p:cNvPr id="71" name="Google Shape;71;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it" sz="1800"/>
              <a:t>Alice Schiavone</a:t>
            </a:r>
            <a:endParaRPr sz="1800"/>
          </a:p>
          <a:p>
            <a:pPr indent="0" lvl="0" marL="0" rtl="0" algn="ctr">
              <a:lnSpc>
                <a:spcPct val="100000"/>
              </a:lnSpc>
              <a:spcBef>
                <a:spcPts val="1200"/>
              </a:spcBef>
              <a:spcAft>
                <a:spcPts val="0"/>
              </a:spcAft>
              <a:buNone/>
            </a:pPr>
            <a:r>
              <a:rPr lang="it"/>
              <a:t>Developer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t"/>
              <a:t> </a:t>
            </a:r>
            <a:endParaRPr/>
          </a:p>
        </p:txBody>
      </p:sp>
      <p:pic>
        <p:nvPicPr>
          <p:cNvPr id="72" name="Google Shape;72;p15"/>
          <p:cNvPicPr preferRelativeResize="0"/>
          <p:nvPr/>
        </p:nvPicPr>
        <p:blipFill>
          <a:blip r:embed="rId3">
            <a:alphaModFix/>
          </a:blip>
          <a:stretch>
            <a:fillRect/>
          </a:stretch>
        </p:blipFill>
        <p:spPr>
          <a:xfrm>
            <a:off x="5960489" y="2214449"/>
            <a:ext cx="1743725" cy="2009650"/>
          </a:xfrm>
          <a:prstGeom prst="rect">
            <a:avLst/>
          </a:prstGeom>
          <a:noFill/>
          <a:ln cap="flat" cmpd="sng" w="28575">
            <a:solidFill>
              <a:schemeClr val="accent4"/>
            </a:solidFill>
            <a:prstDash val="solid"/>
            <a:round/>
            <a:headEnd len="sm" w="sm" type="none"/>
            <a:tailEnd len="sm" w="sm" type="none"/>
          </a:ln>
        </p:spPr>
      </p:pic>
      <p:pic>
        <p:nvPicPr>
          <p:cNvPr id="73" name="Google Shape;73;p15"/>
          <p:cNvPicPr preferRelativeResize="0"/>
          <p:nvPr/>
        </p:nvPicPr>
        <p:blipFill rotWithShape="1">
          <a:blip r:embed="rId4">
            <a:alphaModFix/>
          </a:blip>
          <a:srcRect b="0" l="2018" r="0" t="0"/>
          <a:stretch/>
        </p:blipFill>
        <p:spPr>
          <a:xfrm>
            <a:off x="1457437" y="2214450"/>
            <a:ext cx="1708425" cy="2009650"/>
          </a:xfrm>
          <a:prstGeom prst="rect">
            <a:avLst/>
          </a:prstGeom>
          <a:noFill/>
          <a:ln cap="flat" cmpd="sng" w="28575">
            <a:solidFill>
              <a:schemeClr val="accent4"/>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About the Architecture</a:t>
            </a:r>
            <a:endParaRPr/>
          </a:p>
        </p:txBody>
      </p:sp>
      <p:sp>
        <p:nvSpPr>
          <p:cNvPr id="79" name="Google Shape;79;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0" name="Google Shape;80;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p:nvPr/>
        </p:nvSpPr>
        <p:spPr>
          <a:xfrm>
            <a:off x="817450" y="694475"/>
            <a:ext cx="1627800" cy="30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it" sz="1600"/>
              <a:t>Source</a:t>
            </a:r>
            <a:endParaRPr i="1" sz="1600"/>
          </a:p>
          <a:p>
            <a:pPr indent="0" lvl="0" marL="0" rtl="0" algn="ctr">
              <a:spcBef>
                <a:spcPts val="0"/>
              </a:spcBef>
              <a:spcAft>
                <a:spcPts val="0"/>
              </a:spcAft>
              <a:buNone/>
            </a:pPr>
            <a:r>
              <a:rPr lang="it" sz="800"/>
              <a:t>LastFM API</a:t>
            </a:r>
            <a:endParaRPr sz="800"/>
          </a:p>
          <a:p>
            <a:pPr indent="0" lvl="0" marL="0" rtl="0" algn="ctr">
              <a:spcBef>
                <a:spcPts val="0"/>
              </a:spcBef>
              <a:spcAft>
                <a:spcPts val="0"/>
              </a:spcAft>
              <a:buNone/>
            </a:pPr>
            <a:r>
              <a:rPr lang="it" sz="800"/>
              <a:t>or</a:t>
            </a:r>
            <a:endParaRPr sz="800"/>
          </a:p>
          <a:p>
            <a:pPr indent="0" lvl="0" marL="0" rtl="0" algn="ctr">
              <a:spcBef>
                <a:spcPts val="0"/>
              </a:spcBef>
              <a:spcAft>
                <a:spcPts val="0"/>
              </a:spcAft>
              <a:buNone/>
            </a:pPr>
            <a:r>
              <a:rPr lang="it" sz="800"/>
              <a:t>PyLast</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rPr i="1" lang="it" sz="1300"/>
              <a:t>__init__</a:t>
            </a:r>
            <a:endParaRPr i="1" sz="1300"/>
          </a:p>
          <a:p>
            <a:pPr indent="0" lvl="0" marL="0" rtl="0" algn="ctr">
              <a:spcBef>
                <a:spcPts val="0"/>
              </a:spcBef>
              <a:spcAft>
                <a:spcPts val="0"/>
              </a:spcAft>
              <a:buNone/>
            </a:pPr>
            <a:r>
              <a:rPr i="1" lang="it" sz="800"/>
              <a:t>Take: str fileType</a:t>
            </a:r>
            <a:endParaRPr i="1" sz="8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rPr i="1" lang="it" sz="1300"/>
              <a:t>Get</a:t>
            </a:r>
            <a:endParaRPr sz="800">
              <a:solidFill>
                <a:schemeClr val="dk1"/>
              </a:solidFill>
            </a:endParaRPr>
          </a:p>
          <a:p>
            <a:pPr indent="0" lvl="0" marL="0" rtl="0" algn="ctr">
              <a:spcBef>
                <a:spcPts val="0"/>
              </a:spcBef>
              <a:spcAft>
                <a:spcPts val="0"/>
              </a:spcAft>
              <a:buNone/>
            </a:pPr>
            <a:r>
              <a:rPr i="1" lang="it" sz="800">
                <a:solidFill>
                  <a:schemeClr val="dk1"/>
                </a:solidFill>
              </a:rPr>
              <a:t>Take: str function</a:t>
            </a:r>
            <a:endParaRPr i="1" sz="800">
              <a:solidFill>
                <a:schemeClr val="dk1"/>
              </a:solidFill>
            </a:endParaRPr>
          </a:p>
          <a:p>
            <a:pPr indent="0" lvl="0" marL="0" rtl="0" algn="ctr">
              <a:spcBef>
                <a:spcPts val="0"/>
              </a:spcBef>
              <a:spcAft>
                <a:spcPts val="0"/>
              </a:spcAft>
              <a:buClr>
                <a:schemeClr val="dk1"/>
              </a:buClr>
              <a:buSzPts val="1100"/>
              <a:buFont typeface="Arial"/>
              <a:buNone/>
            </a:pPr>
            <a:r>
              <a:rPr i="1" lang="it" sz="800">
                <a:solidFill>
                  <a:schemeClr val="dk1"/>
                </a:solidFill>
              </a:rPr>
              <a:t>Return: str path</a:t>
            </a:r>
            <a:endParaRPr i="1" sz="800">
              <a:solidFill>
                <a:schemeClr val="dk1"/>
              </a:solidFill>
            </a:endParaRPr>
          </a:p>
          <a:p>
            <a:pPr indent="0" lvl="0" marL="0" rtl="0" algn="ctr">
              <a:spcBef>
                <a:spcPts val="0"/>
              </a:spcBef>
              <a:spcAft>
                <a:spcPts val="0"/>
              </a:spcAft>
              <a:buNone/>
            </a:pPr>
            <a:r>
              <a:t/>
            </a:r>
            <a:endParaRPr i="1" sz="1300"/>
          </a:p>
        </p:txBody>
      </p:sp>
      <p:sp>
        <p:nvSpPr>
          <p:cNvPr id="86" name="Google Shape;86;p17"/>
          <p:cNvSpPr/>
          <p:nvPr/>
        </p:nvSpPr>
        <p:spPr>
          <a:xfrm>
            <a:off x="6243075" y="694475"/>
            <a:ext cx="2330100" cy="202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it"/>
              <a:t>DataLake</a:t>
            </a:r>
            <a:endParaRPr i="1"/>
          </a:p>
          <a:p>
            <a:pPr indent="0" lvl="0" marL="0" rtl="0" algn="ctr">
              <a:spcBef>
                <a:spcPts val="0"/>
              </a:spcBef>
              <a:spcAft>
                <a:spcPts val="0"/>
              </a:spcAft>
              <a:buNone/>
            </a:pPr>
            <a:r>
              <a:rPr lang="it" sz="800"/>
              <a:t>Google Cloud Storage</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Clr>
                <a:schemeClr val="dk1"/>
              </a:buClr>
              <a:buSzPts val="1100"/>
              <a:buFont typeface="Arial"/>
              <a:buNone/>
            </a:pPr>
            <a:r>
              <a:rPr i="1" lang="it" sz="1300">
                <a:solidFill>
                  <a:schemeClr val="dk1"/>
                </a:solidFill>
              </a:rPr>
              <a:t>Write</a:t>
            </a:r>
            <a:endParaRPr i="1" sz="1300">
              <a:solidFill>
                <a:schemeClr val="dk1"/>
              </a:solidFill>
            </a:endParaRPr>
          </a:p>
          <a:p>
            <a:pPr indent="0" lvl="0" marL="0" rtl="0" algn="ctr">
              <a:spcBef>
                <a:spcPts val="0"/>
              </a:spcBef>
              <a:spcAft>
                <a:spcPts val="0"/>
              </a:spcAft>
              <a:buNone/>
            </a:pPr>
            <a:r>
              <a:rPr i="1" lang="it" sz="800">
                <a:solidFill>
                  <a:schemeClr val="dk1"/>
                </a:solidFill>
              </a:rPr>
              <a:t>Take: str path</a:t>
            </a:r>
            <a:endParaRPr i="1" sz="800">
              <a:solidFill>
                <a:schemeClr val="dk1"/>
              </a:solidFill>
            </a:endParaRPr>
          </a:p>
          <a:p>
            <a:pPr indent="0" lvl="0" marL="0" rtl="0" algn="ctr">
              <a:spcBef>
                <a:spcPts val="0"/>
              </a:spcBef>
              <a:spcAft>
                <a:spcPts val="0"/>
              </a:spcAft>
              <a:buClr>
                <a:schemeClr val="dk1"/>
              </a:buClr>
              <a:buSzPts val="1100"/>
              <a:buFont typeface="Arial"/>
              <a:buNone/>
            </a:pPr>
            <a:r>
              <a:rPr i="1" lang="it" sz="800">
                <a:solidFill>
                  <a:schemeClr val="dk1"/>
                </a:solidFill>
              </a:rPr>
              <a:t>Return: Success or Failure</a:t>
            </a:r>
            <a:endParaRPr sz="800"/>
          </a:p>
        </p:txBody>
      </p:sp>
      <p:sp>
        <p:nvSpPr>
          <p:cNvPr id="87" name="Google Shape;87;p17"/>
          <p:cNvSpPr/>
          <p:nvPr/>
        </p:nvSpPr>
        <p:spPr>
          <a:xfrm>
            <a:off x="3530263" y="694475"/>
            <a:ext cx="1627800" cy="30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it" sz="1600"/>
              <a:t>Writer</a:t>
            </a:r>
            <a:endParaRPr i="1" sz="1600"/>
          </a:p>
          <a:p>
            <a:pPr indent="0" lvl="0" marL="0" rtl="0" algn="l">
              <a:spcBef>
                <a:spcPts val="0"/>
              </a:spcBef>
              <a:spcAft>
                <a:spcPts val="0"/>
              </a:spcAft>
              <a:buNone/>
            </a:pPr>
            <a:r>
              <a:t/>
            </a:r>
            <a:endParaRPr i="1" sz="8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rPr i="1" lang="it" sz="1300"/>
              <a:t>__init__</a:t>
            </a:r>
            <a:endParaRPr i="1" sz="1300"/>
          </a:p>
          <a:p>
            <a:pPr indent="0" lvl="0" marL="0" rtl="0" algn="ctr">
              <a:spcBef>
                <a:spcPts val="0"/>
              </a:spcBef>
              <a:spcAft>
                <a:spcPts val="0"/>
              </a:spcAft>
              <a:buNone/>
            </a:pPr>
            <a:r>
              <a:rPr i="1" lang="it" sz="800">
                <a:solidFill>
                  <a:schemeClr val="dk1"/>
                </a:solidFill>
              </a:rPr>
              <a:t>Take: Source, DataLake</a:t>
            </a:r>
            <a:endParaRPr i="1" sz="800">
              <a:solidFill>
                <a:schemeClr val="dk1"/>
              </a:solidFill>
            </a:endParaRPr>
          </a:p>
          <a:p>
            <a:pPr indent="0" lvl="0" marL="0" rtl="0" algn="ctr">
              <a:spcBef>
                <a:spcPts val="0"/>
              </a:spcBef>
              <a:spcAft>
                <a:spcPts val="0"/>
              </a:spcAft>
              <a:buNone/>
            </a:pPr>
            <a:r>
              <a:t/>
            </a:r>
            <a:endParaRPr i="1" sz="800">
              <a:solidFill>
                <a:schemeClr val="dk1"/>
              </a:solidFill>
            </a:endParaRPr>
          </a:p>
          <a:p>
            <a:pPr indent="0" lvl="0" marL="0" rtl="0" algn="ctr">
              <a:spcBef>
                <a:spcPts val="0"/>
              </a:spcBef>
              <a:spcAft>
                <a:spcPts val="0"/>
              </a:spcAft>
              <a:buNone/>
            </a:pPr>
            <a:r>
              <a:t/>
            </a:r>
            <a:endParaRPr i="1" sz="800">
              <a:solidFill>
                <a:schemeClr val="dk1"/>
              </a:solidFill>
            </a:endParaRPr>
          </a:p>
          <a:p>
            <a:pPr indent="0" lvl="0" marL="0" rtl="0" algn="ctr">
              <a:spcBef>
                <a:spcPts val="0"/>
              </a:spcBef>
              <a:spcAft>
                <a:spcPts val="0"/>
              </a:spcAft>
              <a:buNone/>
            </a:pPr>
            <a:r>
              <a:t/>
            </a:r>
            <a:endParaRPr i="1" sz="800">
              <a:solidFill>
                <a:schemeClr val="dk1"/>
              </a:solidFill>
            </a:endParaRPr>
          </a:p>
          <a:p>
            <a:pPr indent="0" lvl="0" marL="0" rtl="0" algn="ctr">
              <a:spcBef>
                <a:spcPts val="0"/>
              </a:spcBef>
              <a:spcAft>
                <a:spcPts val="0"/>
              </a:spcAft>
              <a:buNone/>
            </a:pPr>
            <a:r>
              <a:rPr i="1" lang="it" sz="1300">
                <a:solidFill>
                  <a:schemeClr val="dk1"/>
                </a:solidFill>
              </a:rPr>
              <a:t>Write</a:t>
            </a:r>
            <a:endParaRPr i="1" sz="1300">
              <a:solidFill>
                <a:schemeClr val="dk1"/>
              </a:solidFill>
            </a:endParaRPr>
          </a:p>
          <a:p>
            <a:pPr indent="0" lvl="0" marL="0" rtl="0" algn="ctr">
              <a:spcBef>
                <a:spcPts val="0"/>
              </a:spcBef>
              <a:spcAft>
                <a:spcPts val="0"/>
              </a:spcAft>
              <a:buNone/>
            </a:pPr>
            <a:r>
              <a:rPr i="1" lang="it" sz="800">
                <a:solidFill>
                  <a:schemeClr val="dk1"/>
                </a:solidFill>
              </a:rPr>
              <a:t>Return: Success or Failure</a:t>
            </a:r>
            <a:endParaRPr i="1" sz="800">
              <a:solidFill>
                <a:schemeClr val="dk1"/>
              </a:solidFill>
            </a:endParaRPr>
          </a:p>
          <a:p>
            <a:pPr indent="0" lvl="0" marL="0" rtl="0" algn="ctr">
              <a:spcBef>
                <a:spcPts val="0"/>
              </a:spcBef>
              <a:spcAft>
                <a:spcPts val="0"/>
              </a:spcAft>
              <a:buClr>
                <a:schemeClr val="dk1"/>
              </a:buClr>
              <a:buSzPts val="1100"/>
              <a:buFont typeface="Arial"/>
              <a:buNone/>
            </a:pPr>
            <a:r>
              <a:t/>
            </a:r>
            <a:endParaRPr i="1" sz="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About the APIs</a:t>
            </a:r>
            <a:endParaRPr/>
          </a:p>
        </p:txBody>
      </p:sp>
      <p:sp>
        <p:nvSpPr>
          <p:cNvPr id="93" name="Google Shape;93;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167925"/>
            <a:ext cx="8520600" cy="19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it" sz="7200"/>
              <a:t>Ask no more!</a:t>
            </a:r>
            <a:endParaRPr sz="7200"/>
          </a:p>
        </p:txBody>
      </p:sp>
      <p:sp>
        <p:nvSpPr>
          <p:cNvPr id="100" name="Google Shape;100;p19"/>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t"/>
              <a:t>You want </a:t>
            </a:r>
            <a:r>
              <a:rPr i="1" lang="it"/>
              <a:t>User Features</a:t>
            </a:r>
            <a:r>
              <a:rPr lang="it"/>
              <a:t>? We have </a:t>
            </a:r>
            <a:r>
              <a:rPr i="1" lang="it"/>
              <a:t>User Features</a:t>
            </a:r>
            <a:r>
              <a:rPr lang="it"/>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What we got on the menu:</a:t>
            </a:r>
            <a:endParaRPr/>
          </a:p>
        </p:txBody>
      </p:sp>
      <p:sp>
        <p:nvSpPr>
          <p:cNvPr id="106" name="Google Shape;106;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1800">
                <a:solidFill>
                  <a:schemeClr val="dk1"/>
                </a:solidFill>
              </a:rPr>
              <a:t>Greatest</a:t>
            </a:r>
            <a:r>
              <a:rPr b="1" lang="it" sz="1800">
                <a:solidFill>
                  <a:schemeClr val="dk1"/>
                </a:solidFill>
              </a:rPr>
              <a:t> Hits</a:t>
            </a:r>
            <a:endParaRPr b="1" sz="1800">
              <a:solidFill>
                <a:schemeClr val="dk1"/>
              </a:solidFill>
            </a:endParaRPr>
          </a:p>
          <a:p>
            <a:pPr indent="-317500" lvl="0" marL="457200" marR="0" rtl="0" algn="l">
              <a:lnSpc>
                <a:spcPct val="115000"/>
              </a:lnSpc>
              <a:spcBef>
                <a:spcPts val="1200"/>
              </a:spcBef>
              <a:spcAft>
                <a:spcPts val="0"/>
              </a:spcAft>
              <a:buSzPts val="1400"/>
              <a:buChar char="●"/>
            </a:pPr>
            <a:r>
              <a:rPr lang="it">
                <a:highlight>
                  <a:schemeClr val="lt1"/>
                </a:highlight>
              </a:rPr>
              <a:t>Greatest Hits for today, yesterday, last week and last month</a:t>
            </a:r>
            <a:endParaRPr>
              <a:highlight>
                <a:schemeClr val="lt1"/>
              </a:highlight>
            </a:endParaRPr>
          </a:p>
          <a:p>
            <a:pPr indent="-317500" lvl="0" marL="457200" marR="0" rtl="0" algn="l">
              <a:lnSpc>
                <a:spcPct val="115000"/>
              </a:lnSpc>
              <a:spcBef>
                <a:spcPts val="0"/>
              </a:spcBef>
              <a:spcAft>
                <a:spcPts val="0"/>
              </a:spcAft>
              <a:buSzPts val="1400"/>
              <a:buChar char="●"/>
            </a:pPr>
            <a:r>
              <a:rPr lang="it">
                <a:highlight>
                  <a:schemeClr val="lt1"/>
                </a:highlight>
              </a:rPr>
              <a:t>Greatest Hits for today, yesterday, last week and last month per genre</a:t>
            </a:r>
            <a:endParaRPr>
              <a:highlight>
                <a:schemeClr val="lt1"/>
              </a:highlight>
            </a:endParaRPr>
          </a:p>
        </p:txBody>
      </p:sp>
      <p:sp>
        <p:nvSpPr>
          <p:cNvPr id="107" name="Google Shape;107;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1800">
                <a:solidFill>
                  <a:schemeClr val="dk1"/>
                </a:solidFill>
              </a:rPr>
              <a:t>Listening sessions</a:t>
            </a:r>
            <a:endParaRPr b="1" sz="1800">
              <a:solidFill>
                <a:schemeClr val="dk1"/>
              </a:solidFill>
            </a:endParaRPr>
          </a:p>
          <a:p>
            <a:pPr indent="-317500" lvl="0" marL="457200" marR="0" rtl="0" algn="l">
              <a:lnSpc>
                <a:spcPct val="115000"/>
              </a:lnSpc>
              <a:spcBef>
                <a:spcPts val="1200"/>
              </a:spcBef>
              <a:spcAft>
                <a:spcPts val="0"/>
              </a:spcAft>
              <a:buSzPts val="1400"/>
              <a:buChar char="●"/>
            </a:pPr>
            <a:r>
              <a:rPr lang="it">
                <a:highlight>
                  <a:schemeClr val="lt1"/>
                </a:highlight>
              </a:rPr>
              <a:t>Extract listening sessions from users:</a:t>
            </a:r>
            <a:endParaRPr>
              <a:highlight>
                <a:schemeClr val="lt1"/>
              </a:highlight>
            </a:endParaRPr>
          </a:p>
          <a:p>
            <a:pPr indent="-304800" lvl="1" marL="914400" marR="0" rtl="0" algn="l">
              <a:lnSpc>
                <a:spcPct val="115000"/>
              </a:lnSpc>
              <a:spcBef>
                <a:spcPts val="0"/>
              </a:spcBef>
              <a:spcAft>
                <a:spcPts val="0"/>
              </a:spcAft>
              <a:buSzPts val="1200"/>
              <a:buChar char="○"/>
            </a:pPr>
            <a:r>
              <a:rPr lang="it" sz="1400">
                <a:highlight>
                  <a:schemeClr val="lt1"/>
                </a:highlight>
              </a:rPr>
              <a:t>list of concatenated songs with a play events +-10 sec after the actual song completed</a:t>
            </a:r>
            <a:endParaRPr sz="1400">
              <a:highlight>
                <a:schemeClr val="lt1"/>
              </a:highlight>
            </a:endParaRPr>
          </a:p>
          <a:p>
            <a:pPr indent="-317500" lvl="0" marL="457200" marR="0" rtl="0" algn="l">
              <a:lnSpc>
                <a:spcPct val="115000"/>
              </a:lnSpc>
              <a:spcBef>
                <a:spcPts val="0"/>
              </a:spcBef>
              <a:spcAft>
                <a:spcPts val="0"/>
              </a:spcAft>
              <a:buSzPts val="1400"/>
              <a:buChar char="●"/>
            </a:pPr>
            <a:r>
              <a:rPr lang="it">
                <a:highlight>
                  <a:schemeClr val="lt1"/>
                </a:highlight>
              </a:rPr>
              <a:t>Know statistics about these sessions:</a:t>
            </a:r>
            <a:endParaRPr>
              <a:highlight>
                <a:schemeClr val="lt1"/>
              </a:highlight>
            </a:endParaRPr>
          </a:p>
          <a:p>
            <a:pPr indent="-304800" lvl="1" marL="914400" marR="0" rtl="0" algn="l">
              <a:lnSpc>
                <a:spcPct val="115000"/>
              </a:lnSpc>
              <a:spcBef>
                <a:spcPts val="0"/>
              </a:spcBef>
              <a:spcAft>
                <a:spcPts val="0"/>
              </a:spcAft>
              <a:buSzPts val="1200"/>
              <a:buChar char="○"/>
            </a:pPr>
            <a:r>
              <a:rPr lang="it" sz="1400">
                <a:highlight>
                  <a:schemeClr val="lt1"/>
                </a:highlight>
              </a:rPr>
              <a:t>average number of tracks</a:t>
            </a:r>
            <a:endParaRPr sz="1400">
              <a:highlight>
                <a:schemeClr val="lt1"/>
              </a:highlight>
            </a:endParaRPr>
          </a:p>
          <a:p>
            <a:pPr indent="-304800" lvl="1" marL="914400" marR="0" rtl="0" algn="l">
              <a:lnSpc>
                <a:spcPct val="115000"/>
              </a:lnSpc>
              <a:spcBef>
                <a:spcPts val="0"/>
              </a:spcBef>
              <a:spcAft>
                <a:spcPts val="0"/>
              </a:spcAft>
              <a:buSzPts val="1200"/>
              <a:buChar char="○"/>
            </a:pPr>
            <a:r>
              <a:rPr lang="it" sz="1400">
                <a:highlight>
                  <a:schemeClr val="lt1"/>
                </a:highlight>
              </a:rPr>
              <a:t>average session per user</a:t>
            </a:r>
            <a:endParaRPr sz="1400">
              <a:highlight>
                <a:schemeClr val="lt1"/>
              </a:highlight>
            </a:endParaRPr>
          </a:p>
          <a:p>
            <a:pPr indent="-304800" lvl="1" marL="914400" marR="0" rtl="0" algn="l">
              <a:lnSpc>
                <a:spcPct val="115000"/>
              </a:lnSpc>
              <a:spcBef>
                <a:spcPts val="0"/>
              </a:spcBef>
              <a:spcAft>
                <a:spcPts val="0"/>
              </a:spcAft>
              <a:buSzPts val="1200"/>
              <a:buChar char="○"/>
            </a:pPr>
            <a:r>
              <a:rPr lang="it" sz="1400">
                <a:highlight>
                  <a:schemeClr val="lt1"/>
                </a:highlight>
              </a:rPr>
              <a:t>session lengths</a:t>
            </a:r>
            <a:endParaRPr>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Results</a:t>
            </a:r>
            <a:endParaRPr/>
          </a:p>
        </p:txBody>
      </p:sp>
      <p:sp>
        <p:nvSpPr>
          <p:cNvPr id="113" name="Google Shape;113;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4" name="Google Shape;114;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