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3dbfe004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3dbfe004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3dbfe004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3dbfe004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dbfe00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dbfe00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dbfe00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3dbfe00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dbfe004e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3dbfe004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3dbfe00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3dbfe00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3dbfe004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3dbfe004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3dbfe004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3dbfe004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3dbfe004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3dbfe004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Emotion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x9GOXC7olkmhUgm5SJCLzU9ekdEcRuq4/view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://drive.google.com/file/d/1aekpTLhMXfZkMA_MFtkBbZCCn5mnfrBz/view" TargetMode="External"/><Relationship Id="rId7" Type="http://schemas.openxmlformats.org/officeDocument/2006/relationships/hyperlink" Target="http://drive.google.com/file/d/1TzoeO_XKSptlVvX6VgIT53vJJr38nF9Q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Multi-Lingual SER by SAE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Audio Pattern Recognition - Prof. Stavros Ntalampiras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Alice Schiavone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325" y="119513"/>
            <a:ext cx="2221825" cy="34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223" y="203800"/>
            <a:ext cx="2492250" cy="21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425" y="2151000"/>
            <a:ext cx="3222675" cy="27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9025" y="3674738"/>
            <a:ext cx="4262800" cy="12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/>
          <p:nvPr/>
        </p:nvSpPr>
        <p:spPr>
          <a:xfrm>
            <a:off x="4267200" y="191288"/>
            <a:ext cx="4410900" cy="4832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Further research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356150" y="1304875"/>
            <a:ext cx="1863600" cy="607800"/>
          </a:xfrm>
          <a:prstGeom prst="homePlate">
            <a:avLst>
              <a:gd fmla="val 50000" name="adj"/>
            </a:avLst>
          </a:prstGeom>
          <a:solidFill>
            <a:srgbClr val="5B95B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idx="4294967295" type="body"/>
          </p:nvPr>
        </p:nvSpPr>
        <p:spPr>
          <a:xfrm>
            <a:off x="432350" y="1451576"/>
            <a:ext cx="1703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</a:rPr>
              <a:t>More preprocessing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2" name="Google Shape;192;p23"/>
          <p:cNvSpPr txBox="1"/>
          <p:nvPr>
            <p:ph idx="4294967295" type="body"/>
          </p:nvPr>
        </p:nvSpPr>
        <p:spPr>
          <a:xfrm>
            <a:off x="356150" y="2070575"/>
            <a:ext cx="18654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Can we normalize the data better?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Are the extracted features enough/right?</a:t>
            </a:r>
            <a:endParaRPr sz="1400"/>
          </a:p>
        </p:txBody>
      </p:sp>
      <p:sp>
        <p:nvSpPr>
          <p:cNvPr id="193" name="Google Shape;193;p23"/>
          <p:cNvSpPr/>
          <p:nvPr/>
        </p:nvSpPr>
        <p:spPr>
          <a:xfrm>
            <a:off x="2327705" y="1304875"/>
            <a:ext cx="2083500" cy="607800"/>
          </a:xfrm>
          <a:prstGeom prst="chevron">
            <a:avLst>
              <a:gd fmla="val 50000" name="adj"/>
            </a:avLst>
          </a:prstGeom>
          <a:solidFill>
            <a:srgbClr val="3C8BBA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4294967295" type="body"/>
          </p:nvPr>
        </p:nvSpPr>
        <p:spPr>
          <a:xfrm>
            <a:off x="2623800" y="1451576"/>
            <a:ext cx="1703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</a:rPr>
              <a:t>More evaluation metrics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5" name="Google Shape;195;p23"/>
          <p:cNvSpPr txBox="1"/>
          <p:nvPr>
            <p:ph idx="4294967295" type="body"/>
          </p:nvPr>
        </p:nvSpPr>
        <p:spPr>
          <a:xfrm>
            <a:off x="2547597" y="2070575"/>
            <a:ext cx="18654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How to measure the performance of something we humans struggle to do?</a:t>
            </a:r>
            <a:endParaRPr sz="1400"/>
          </a:p>
        </p:txBody>
      </p:sp>
      <p:sp>
        <p:nvSpPr>
          <p:cNvPr id="196" name="Google Shape;196;p23"/>
          <p:cNvSpPr/>
          <p:nvPr/>
        </p:nvSpPr>
        <p:spPr>
          <a:xfrm>
            <a:off x="4519099" y="1304875"/>
            <a:ext cx="2083500" cy="607800"/>
          </a:xfrm>
          <a:prstGeom prst="chevron">
            <a:avLst>
              <a:gd fmla="val 50000" name="adj"/>
            </a:avLst>
          </a:prstGeom>
          <a:solidFill>
            <a:srgbClr val="2983B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4294967295" type="body"/>
          </p:nvPr>
        </p:nvSpPr>
        <p:spPr>
          <a:xfrm>
            <a:off x="4826029" y="1451576"/>
            <a:ext cx="1703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</a:rPr>
              <a:t>Recurrent NNs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8" name="Google Shape;198;p23"/>
          <p:cNvSpPr txBox="1"/>
          <p:nvPr>
            <p:ph idx="4294967295" type="body"/>
          </p:nvPr>
        </p:nvSpPr>
        <p:spPr>
          <a:xfrm>
            <a:off x="4749824" y="2070575"/>
            <a:ext cx="18654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NN such as LSTM are the standard for SER. How to get the most efficient results?</a:t>
            </a:r>
            <a:endParaRPr sz="1400"/>
          </a:p>
        </p:txBody>
      </p:sp>
      <p:sp>
        <p:nvSpPr>
          <p:cNvPr id="199" name="Google Shape;199;p23"/>
          <p:cNvSpPr/>
          <p:nvPr/>
        </p:nvSpPr>
        <p:spPr>
          <a:xfrm>
            <a:off x="6718299" y="1304875"/>
            <a:ext cx="208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4294967295" type="body"/>
          </p:nvPr>
        </p:nvSpPr>
        <p:spPr>
          <a:xfrm>
            <a:off x="7025229" y="1451576"/>
            <a:ext cx="1703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</a:rPr>
              <a:t>Better 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1" name="Google Shape;201;p23"/>
          <p:cNvSpPr txBox="1"/>
          <p:nvPr>
            <p:ph idx="4294967295" type="body"/>
          </p:nvPr>
        </p:nvSpPr>
        <p:spPr>
          <a:xfrm>
            <a:off x="6949024" y="2070575"/>
            <a:ext cx="18654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For more interesting results: </a:t>
            </a:r>
            <a:endParaRPr sz="14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it" sz="1400"/>
              <a:t>i.e. family of languages tailored training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490250" y="951300"/>
            <a:ext cx="56187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End.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Thank you!</a:t>
            </a:r>
            <a:endParaRPr sz="30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490250" y="2257650"/>
            <a:ext cx="4120526" cy="24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62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</a:rPr>
              <a:t>Speech Emotion Recognition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99650" y="1395725"/>
            <a:ext cx="84327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50">
                <a:solidFill>
                  <a:srgbClr val="202122"/>
                </a:solidFill>
                <a:highlight>
                  <a:srgbClr val="FFFFFF"/>
                </a:highlight>
              </a:rPr>
              <a:t>“Emotion recognition</a:t>
            </a:r>
            <a:r>
              <a:rPr lang="it" sz="1750">
                <a:solidFill>
                  <a:srgbClr val="202122"/>
                </a:solidFill>
                <a:highlight>
                  <a:srgbClr val="FFFFFF"/>
                </a:highlight>
              </a:rPr>
              <a:t> is the process of identifying human </a:t>
            </a:r>
            <a:r>
              <a:rPr lang="it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emotion</a:t>
            </a:r>
            <a:r>
              <a:rPr lang="it" sz="1750">
                <a:solidFill>
                  <a:srgbClr val="202122"/>
                </a:solidFill>
                <a:highlight>
                  <a:srgbClr val="FFFFFF"/>
                </a:highlight>
              </a:rPr>
              <a:t>. People vary widely in their accuracy at recognizing the emotions of others.” </a:t>
            </a:r>
            <a:endParaRPr sz="17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chemeClr val="lt2"/>
                </a:solidFill>
                <a:highlight>
                  <a:srgbClr val="FFFFFF"/>
                </a:highlight>
              </a:rPr>
              <a:t>from wikipedia.org/wiki/Emotion_recognition</a:t>
            </a:r>
            <a:endParaRPr sz="1250">
              <a:solidFill>
                <a:schemeClr val="lt2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8203" l="19805" r="23976" t="23884"/>
          <a:stretch/>
        </p:blipFill>
        <p:spPr>
          <a:xfrm>
            <a:off x="495850" y="2773075"/>
            <a:ext cx="2634650" cy="19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334525" y="2810075"/>
            <a:ext cx="513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What about emotion recognition of speaker from different languages?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😐</a:t>
            </a:r>
            <a:r>
              <a:rPr lang="it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😢</a:t>
            </a:r>
            <a:r>
              <a:rPr lang="it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😠   </a:t>
            </a:r>
            <a:r>
              <a:rPr lang="it"/>
              <a:t>The Data  </a:t>
            </a:r>
            <a:r>
              <a:rPr lang="it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😀</a:t>
            </a:r>
            <a:r>
              <a:rPr lang="it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😨😒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382375"/>
            <a:ext cx="2619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 this study, we chose to work on the 6+1 Big Emotions of: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Italian (EMOVO)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German (EMODB)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English (RAVDESS)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174425" y="1382375"/>
            <a:ext cx="2619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challenges: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Inconsistent emotions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Different way of speaking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Different way of expressing emotions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Different acquisition methods for different languages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it"/>
              <a:t>all the SER problems!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750" y="1229975"/>
            <a:ext cx="2618999" cy="344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5933575" y="8050"/>
            <a:ext cx="32103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75" y="1197400"/>
            <a:ext cx="1793425" cy="272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850" y="1197398"/>
            <a:ext cx="1793425" cy="235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3659" y="1197400"/>
            <a:ext cx="1793425" cy="31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4294967295" type="title"/>
          </p:nvPr>
        </p:nvSpPr>
        <p:spPr>
          <a:xfrm>
            <a:off x="299475" y="460975"/>
            <a:ext cx="545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Data: is it balanced?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6">
            <a:alphaModFix/>
          </a:blip>
          <a:srcRect b="22461" l="50685" r="5911" t="18258"/>
          <a:stretch/>
        </p:blipFill>
        <p:spPr>
          <a:xfrm>
            <a:off x="6327800" y="163238"/>
            <a:ext cx="2481224" cy="47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 flipH="1">
            <a:off x="6120475" y="1324725"/>
            <a:ext cx="2878800" cy="287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5636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</a:rPr>
              <a:t>Models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405984" y="1304856"/>
            <a:ext cx="1731673" cy="2879342"/>
            <a:chOff x="431925" y="1304875"/>
            <a:chExt cx="2628925" cy="3416400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455063" y="1304882"/>
            <a:ext cx="1643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</a:rPr>
              <a:t>On features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456315" y="1764565"/>
            <a:ext cx="1632900" cy="23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200"/>
              <a:t>Dense NN</a:t>
            </a:r>
            <a:r>
              <a:rPr lang="it" sz="1400"/>
              <a:t> 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Convolutional NN</a:t>
            </a:r>
            <a:endParaRPr sz="1200"/>
          </a:p>
        </p:txBody>
      </p:sp>
      <p:grpSp>
        <p:nvGrpSpPr>
          <p:cNvPr id="124" name="Google Shape;124;p17"/>
          <p:cNvGrpSpPr/>
          <p:nvPr/>
        </p:nvGrpSpPr>
        <p:grpSpPr>
          <a:xfrm>
            <a:off x="2308655" y="1304856"/>
            <a:ext cx="1734028" cy="2879342"/>
            <a:chOff x="3320450" y="1304875"/>
            <a:chExt cx="2632500" cy="3416400"/>
          </a:xfrm>
        </p:grpSpPr>
        <p:sp>
          <p:nvSpPr>
            <p:cNvPr id="125" name="Google Shape;125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2354148" y="1304882"/>
            <a:ext cx="1643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</a:rPr>
              <a:t>On latent vector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2358973" y="1764565"/>
            <a:ext cx="1632900" cy="23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it" sz="1200">
                <a:highlight>
                  <a:schemeClr val="accent5"/>
                </a:highlight>
              </a:rPr>
              <a:t>Stacked Convolutional Autoencoder</a:t>
            </a:r>
            <a:r>
              <a:rPr lang="it" sz="1200"/>
              <a:t>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SVM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MLP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 sz="1200"/>
              <a:t>CNN</a:t>
            </a:r>
            <a:endParaRPr sz="1200"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4213682" y="1304856"/>
            <a:ext cx="1734028" cy="2879342"/>
            <a:chOff x="6212550" y="1304875"/>
            <a:chExt cx="2632500" cy="3416400"/>
          </a:xfrm>
        </p:grpSpPr>
        <p:sp>
          <p:nvSpPr>
            <p:cNvPr id="130" name="Google Shape;130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4253232" y="1304882"/>
            <a:ext cx="2481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</a:rPr>
              <a:t>On all languages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>
            <p:ph idx="4294967295" type="body"/>
          </p:nvPr>
        </p:nvSpPr>
        <p:spPr>
          <a:xfrm>
            <a:off x="4262405" y="1764565"/>
            <a:ext cx="1632900" cy="23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CNN on features</a:t>
            </a:r>
            <a:r>
              <a:rPr lang="it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CNN on encoded signal + features</a:t>
            </a:r>
            <a:endParaRPr sz="1200"/>
          </a:p>
        </p:txBody>
      </p:sp>
      <p:sp>
        <p:nvSpPr>
          <p:cNvPr id="134" name="Google Shape;134;p17"/>
          <p:cNvSpPr txBox="1"/>
          <p:nvPr/>
        </p:nvSpPr>
        <p:spPr>
          <a:xfrm>
            <a:off x="354750" y="4395025"/>
            <a:ext cx="83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implementation details: github.com/aliswh/ser_ae/blob/main/Emo_CNN_AE.pdf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650" y="1590350"/>
            <a:ext cx="2664750" cy="19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6401625" y="3722550"/>
            <a:ext cx="23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+"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6120475" y="410000"/>
            <a:ext cx="2878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</a:rPr>
              <a:t>Metrics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1354300" y="3262050"/>
            <a:ext cx="2112300" cy="672600"/>
          </a:xfrm>
          <a:prstGeom prst="chevron">
            <a:avLst>
              <a:gd fmla="val 50000" name="adj"/>
            </a:avLst>
          </a:prstGeom>
          <a:solidFill>
            <a:srgbClr val="9FD9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298300" y="3262050"/>
            <a:ext cx="1056000" cy="672600"/>
          </a:xfrm>
          <a:prstGeom prst="homePlate">
            <a:avLst>
              <a:gd fmla="val 50000" name="adj"/>
            </a:avLst>
          </a:prstGeom>
          <a:solidFill>
            <a:srgbClr val="9FD9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213700" y="459825"/>
            <a:ext cx="40452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3"/>
                </a:solidFill>
              </a:rPr>
              <a:t>Preprocessing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250700" y="1077525"/>
            <a:ext cx="4045200" cy="13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Downsampling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Segmentation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Scaling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it" sz="1800"/>
              <a:t>Training and Testing Split</a:t>
            </a:r>
            <a:endParaRPr sz="1800"/>
          </a:p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939500" y="1077525"/>
            <a:ext cx="3837000" cy="3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>
                <a:solidFill>
                  <a:schemeClr val="dk2"/>
                </a:solidFill>
              </a:rPr>
              <a:t>Log Mel-Spectrogram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>
                <a:solidFill>
                  <a:schemeClr val="dk2"/>
                </a:solidFill>
              </a:rPr>
              <a:t>MFCCs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>
                <a:solidFill>
                  <a:schemeClr val="dk2"/>
                </a:solidFill>
              </a:rPr>
              <a:t>Chroma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>
                <a:solidFill>
                  <a:schemeClr val="dk2"/>
                </a:solidFill>
              </a:rPr>
              <a:t>Centroid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4835400" y="459825"/>
            <a:ext cx="4045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dk2"/>
                </a:solidFill>
              </a:rPr>
              <a:t>Features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838" y="3017948"/>
            <a:ext cx="4250325" cy="1769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 title="s0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25" y="33693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 title="s1.wav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7050" y="33693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 title="s2.wav">
            <a:hlinkClick r:id="rId7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6650" y="33702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246300" y="4132125"/>
            <a:ext cx="31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Neutral, F, Italian : 48kHz → 8kHz x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idx="4294967295" type="title"/>
          </p:nvPr>
        </p:nvSpPr>
        <p:spPr>
          <a:xfrm>
            <a:off x="333025" y="358700"/>
            <a:ext cx="54444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</a:rPr>
              <a:t>Training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75" y="1360500"/>
            <a:ext cx="2158456" cy="290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178" y="1360500"/>
            <a:ext cx="2158457" cy="297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582" y="1360500"/>
            <a:ext cx="4298893" cy="29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3493150" y="333025"/>
            <a:ext cx="29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75" y="1514525"/>
            <a:ext cx="3942266" cy="21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175" y="1514525"/>
            <a:ext cx="3942275" cy="228731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685275" y="234250"/>
            <a:ext cx="783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Comparison between CNN on features (base line) vs CNN on features and encoded signal (proposed model).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5" y="407038"/>
            <a:ext cx="4211500" cy="276035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900" y="407050"/>
            <a:ext cx="4293416" cy="4253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625" y="3285320"/>
            <a:ext cx="4211499" cy="137492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1D7DB6"/>
      </a:dk1>
      <a:lt1>
        <a:srgbClr val="FFFFFF"/>
      </a:lt1>
      <a:dk2>
        <a:srgbClr val="434343"/>
      </a:dk2>
      <a:lt2>
        <a:srgbClr val="999999"/>
      </a:lt2>
      <a:accent1>
        <a:srgbClr val="084688"/>
      </a:accent1>
      <a:accent2>
        <a:srgbClr val="0864A8"/>
      </a:accent2>
      <a:accent3>
        <a:srgbClr val="A5DCB6"/>
      </a:accent3>
      <a:accent4>
        <a:srgbClr val="BFE6BF"/>
      </a:accent4>
      <a:accent5>
        <a:srgbClr val="DCF1D6"/>
      </a:accent5>
      <a:accent6>
        <a:srgbClr val="3DA0C9"/>
      </a:accent6>
      <a:hlink>
        <a:srgbClr val="DCF1D6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