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376" r:id="rId2"/>
    <p:sldId id="1064" r:id="rId3"/>
    <p:sldId id="747" r:id="rId4"/>
    <p:sldId id="1356" r:id="rId5"/>
    <p:sldId id="1435" r:id="rId6"/>
    <p:sldId id="1436" r:id="rId7"/>
    <p:sldId id="1437" r:id="rId8"/>
    <p:sldId id="1363" r:id="rId9"/>
    <p:sldId id="1434" r:id="rId10"/>
    <p:sldId id="1438" r:id="rId11"/>
    <p:sldId id="1439" r:id="rId12"/>
    <p:sldId id="1440" r:id="rId13"/>
    <p:sldId id="1245" r:id="rId14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7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44">
          <p15:clr>
            <a:srgbClr val="A4A3A4"/>
          </p15:clr>
        </p15:guide>
        <p15:guide id="2" pos="208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uokun" initials="贺罗坤" lastIdx="5" clrIdx="0"/>
  <p:cmAuthor id="2" name="GS_00059" initials="G" lastIdx="2" clrIdx="1"/>
  <p:cmAuthor id="3" name="Administrator" initials="A" lastIdx="1" clrIdx="2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00FFFF"/>
    <a:srgbClr val="6699FF"/>
    <a:srgbClr val="F45F3C"/>
    <a:srgbClr val="6449D9"/>
    <a:srgbClr val="0099FF"/>
    <a:srgbClr val="00B050"/>
    <a:srgbClr val="0D15AF"/>
    <a:srgbClr val="0000CC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86605" autoAdjust="0"/>
  </p:normalViewPr>
  <p:slideViewPr>
    <p:cSldViewPr showGuides="1">
      <p:cViewPr varScale="1">
        <p:scale>
          <a:sx n="114" d="100"/>
          <a:sy n="114" d="100"/>
        </p:scale>
        <p:origin x="474" y="84"/>
      </p:cViewPr>
      <p:guideLst>
        <p:guide orient="horz" pos="3599"/>
        <p:guide pos="3732"/>
      </p:guideLst>
    </p:cSldViewPr>
  </p:slideViewPr>
  <p:outlineViewPr>
    <p:cViewPr>
      <p:scale>
        <a:sx n="33" d="100"/>
        <a:sy n="33" d="100"/>
      </p:scale>
      <p:origin x="106" y="10795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688" y="-64"/>
      </p:cViewPr>
      <p:guideLst>
        <p:guide orient="horz" pos="3244"/>
        <p:guide pos="20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5438A-A001-4002-96F4-1166B6F28AE6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0AB32-EF1B-484A-8DD7-CC845D4C0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91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5D274-7E00-460F-9E0E-0BC16AAECDA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9C67E-391E-45E0-AA72-9E9C912A8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5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786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是商业银行的宝贵财富，日志数据更是蕴含了大量能直观反映系统运行状况的重要信息，基于日志大数据进行分析可最大化隐藏在其中的价值，对应用系统的运维、优化及运营都有着至关重要的意义。这些日志种类繁杂，格式多样，散落在生产系统的各个角落，这些日志作为应用系统在实际生产运行过程中的忠实记录者，包含了大量能够反映出应用系统运行情况的有效信息，这些信息可以对系统的优化、运维以及运营带来重要的决策参考。但日志中隐藏的价值未被挖掘，究其原因有很多，如日志格式多样且繁杂散乱，日志的分析存在一些难点和问题；另外日志数量级较大，仅民生银行手机银行系统一天产生的日志数量就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400GB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，这还不包括相关系统日志，海量日志使得普通系统无法满足实时分析数据；且在故障排障时，存在授权、登录、查询、分析等一系列步骤，耗时且无法回避误操作和无效分析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99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是商业银行的宝贵财富，日志数据更是蕴含了大量能直观反映系统运行状况的重要信息，基于日志大数据进行分析可最大化隐藏在其中的价值，对应用系统的运维、优化及运营都有着至关重要的意义。这些日志种类繁杂，格式多样，散落在生产系统的各个角落，这些日志作为应用系统在实际生产运行过程中的忠实记录者，包含了大量能够反映出应用系统运行情况的有效信息，这些信息可以对系统的优化、运维以及运营带来重要的决策参考。但日志中隐藏的价值未被挖掘，究其原因有很多，如日志格式多样且繁杂散乱，日志的分析存在一些难点和问题；另外日志数量级较大，仅民生银行手机银行系统一天产生的日志数量就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400GB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，这还不包括相关系统日志，海量日志使得普通系统无法满足实时分析数据；且在故障排障时，存在授权、登录、查询、分析等一系列步骤，耗时且无法回避误操作和无效分析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993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是商业银行的宝贵财富，日志数据更是蕴含了大量能直观反映系统运行状况的重要信息，基于日志大数据进行分析可最大化隐藏在其中的价值，对应用系统的运维、优化及运营都有着至关重要的意义。这些日志种类繁杂，格式多样，散落在生产系统的各个角落，这些日志作为应用系统在实际生产运行过程中的忠实记录者，包含了大量能够反映出应用系统运行情况的有效信息，这些信息可以对系统的优化、运维以及运营带来重要的决策参考。但日志中隐藏的价值未被挖掘，究其原因有很多，如日志格式多样且繁杂散乱，日志的分析存在一些难点和问题；另外日志数量级较大，仅民生银行手机银行系统一天产生的日志数量就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400GB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，这还不包括相关系统日志，海量日志使得普通系统无法满足实时分析数据；且在故障排障时，存在授权、登录、查询、分析等一系列步骤，耗时且无法回避误操作和无效分析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99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是商业银行的宝贵财富，日志数据更是蕴含了大量能直观反映系统运行状况的重要信息，基于日志大数据进行分析可最大化隐藏在其中的价值，对应用系统的运维、优化及运营都有着至关重要的意义。这些日志种类繁杂，格式多样，散落在生产系统的各个角落，这些日志作为应用系统在实际生产运行过程中的忠实记录者，包含了大量能够反映出应用系统运行情况的有效信息，这些信息可以对系统的优化、运维以及运营带来重要的决策参考。但日志中隐藏的价值未被挖掘，究其原因有很多，如日志格式多样且繁杂散乱，日志的分析存在一些难点和问题；另外日志数量级较大，仅民生银行手机银行系统一天产生的日志数量就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400GB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，这还不包括相关系统日志，海量日志使得普通系统无法满足实时分析数据；且在故障排障时，存在授权、登录、查询、分析等一系列步骤，耗时且无法回避误操作和无效分析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99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9C67E-391E-45E0-AA72-9E9C912A8E8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工作\2016\vi\矢量智能对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3" y="254000"/>
            <a:ext cx="168116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工作\2016\vi\图层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725" y="166688"/>
            <a:ext cx="6492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4095750" y="3562350"/>
            <a:ext cx="70485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E:\未标题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13" y="-85725"/>
            <a:ext cx="5453063" cy="694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09987" y="1847852"/>
            <a:ext cx="7429552" cy="1800238"/>
          </a:xfrm>
        </p:spPr>
        <p:txBody>
          <a:bodyPr>
            <a:noAutofit/>
          </a:bodyPr>
          <a:lstStyle>
            <a:lvl1pPr algn="r">
              <a:defRPr sz="6600" b="0">
                <a:solidFill>
                  <a:srgbClr val="0072BC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09987" y="3733814"/>
            <a:ext cx="7429552" cy="1752600"/>
          </a:xfrm>
        </p:spPr>
        <p:txBody>
          <a:bodyPr/>
          <a:lstStyle>
            <a:lvl1pPr marL="0" indent="0" algn="r">
              <a:buNone/>
              <a:defRPr sz="3200">
                <a:solidFill>
                  <a:srgbClr val="0072B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583832" y="6669360"/>
            <a:ext cx="2743200" cy="18594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B93F4AD-E41D-4898-98F6-951F1BB77F10}" type="slidenum">
              <a:rPr lang="zh-CN" altLang="zh-CN" smtClean="0"/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86550"/>
            <a:ext cx="12192000" cy="171450"/>
          </a:xfrm>
          <a:prstGeom prst="rect">
            <a:avLst/>
          </a:prstGeom>
          <a:solidFill>
            <a:srgbClr val="00A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prstClr val="white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166813" y="920750"/>
            <a:ext cx="10477500" cy="1588"/>
          </a:xfrm>
          <a:prstGeom prst="line">
            <a:avLst/>
          </a:prstGeom>
          <a:ln w="127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D:\工作\2016\vi\图层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404813"/>
            <a:ext cx="6492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142967" y="346647"/>
            <a:ext cx="10501346" cy="56207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0" y="6669360"/>
            <a:ext cx="12191999" cy="188640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‹#›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9B5A5-62B1-4077-AD2E-861F183643E2}" type="datetime1">
              <a:rPr lang="zh-CN" altLang="en-US"/>
              <a:t>2020/4/21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01575-F1AC-4EA8-9D9F-A799D5D900F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11824" y="6658027"/>
            <a:ext cx="2743200" cy="22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2025" y="1112837"/>
            <a:ext cx="3786252" cy="48918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3" name="矩形 24"/>
          <p:cNvSpPr>
            <a:spLocks noChangeArrowheads="1"/>
          </p:cNvSpPr>
          <p:nvPr/>
        </p:nvSpPr>
        <p:spPr bwMode="auto">
          <a:xfrm>
            <a:off x="407368" y="1730394"/>
            <a:ext cx="4464495" cy="432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 K8S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 </a:t>
            </a:r>
            <a:endParaRPr lang="en-US" altLang="zh-CN" sz="4000" b="1" dirty="0">
              <a:solidFill>
                <a:schemeClr val="accent1">
                  <a:lumMod val="7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 IN ACTION</a:t>
            </a:r>
          </a:p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章节</a:t>
            </a: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-3&amp;4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7F7F7F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7F7F7F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7F7F7F"/>
                </a:solidFill>
                <a:latin typeface="Microsoft YaHei" panose="020B0503020204020204" charset="-122"/>
                <a:ea typeface="Microsoft YaHei" panose="020B0503020204020204" charset="-122"/>
              </a:rPr>
              <a:t>          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20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20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年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月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3115" name="直接连接符 26"/>
          <p:cNvCxnSpPr>
            <a:cxnSpLocks noChangeShapeType="1"/>
          </p:cNvCxnSpPr>
          <p:nvPr/>
        </p:nvCxnSpPr>
        <p:spPr bwMode="auto">
          <a:xfrm>
            <a:off x="0" y="685800"/>
            <a:ext cx="12192000" cy="0"/>
          </a:xfrm>
          <a:prstGeom prst="line">
            <a:avLst/>
          </a:prstGeom>
          <a:noFill/>
          <a:ln w="6350" cmpd="sng">
            <a:solidFill>
              <a:srgbClr val="BFBFBF">
                <a:alpha val="50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312" y="95248"/>
            <a:ext cx="2486025" cy="5905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AE621-D25B-4DEB-8161-4A9A6471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副本机制与其他控制器：部署托管的</a:t>
            </a:r>
            <a:r>
              <a:rPr lang="en-US" altLang="zh-CN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endParaRPr lang="zh-CN" altLang="ko-KR" sz="24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287B2F-5827-4CCA-9D40-2329AB7626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10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80AD69-620E-4CFE-A516-69E7E694B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908720"/>
            <a:ext cx="8316486" cy="53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6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AE621-D25B-4DEB-8161-4A9A6471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副本机制与其他控制器：部署托管的</a:t>
            </a:r>
            <a:r>
              <a:rPr lang="en-US" altLang="zh-CN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endParaRPr lang="zh-CN" altLang="ko-KR" sz="24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287B2F-5827-4CCA-9D40-2329AB7626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11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30A4AD-4937-42FD-B7E0-0079CF06E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1052736"/>
            <a:ext cx="9821646" cy="543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8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AE621-D25B-4DEB-8161-4A9A6471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副本机制与其他控制器：部署托管的</a:t>
            </a:r>
            <a:r>
              <a:rPr lang="en-US" altLang="zh-CN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endParaRPr lang="zh-CN" altLang="ko-KR" sz="24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287B2F-5827-4CCA-9D40-2329AB7626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12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3FBB34-442A-4B6B-87E9-CBB9222B5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6" y="1052736"/>
            <a:ext cx="9011908" cy="558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5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1" y="6237313"/>
            <a:ext cx="2618411" cy="46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副标题 2"/>
          <p:cNvSpPr txBox="1"/>
          <p:nvPr/>
        </p:nvSpPr>
        <p:spPr>
          <a:xfrm>
            <a:off x="8079808" y="5013176"/>
            <a:ext cx="555244" cy="230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lang="zh-CN" altLang="en-US" sz="2800" b="1" kern="1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90204" pitchFamily="34" charset="0"/>
                <a:ea typeface="SimHei" panose="02010609060101010101" pitchFamily="49" charset="-122"/>
                <a:cs typeface="Arial" panose="020B0604020202090204" pitchFamily="34" charset="0"/>
              </a:rPr>
              <a:t>主动</a:t>
            </a:r>
            <a:endParaRPr lang="en-US" altLang="zh-CN" sz="1400" dirty="0">
              <a:solidFill>
                <a:schemeClr val="bg1"/>
              </a:solidFill>
              <a:latin typeface="Arial" panose="020B0604020202090204" pitchFamily="34" charset="0"/>
              <a:ea typeface="SimHei" panose="02010609060101010101" pitchFamily="49" charset="-122"/>
              <a:cs typeface="Arial" panose="020B0604020202090204" pitchFamily="34" charset="0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8551448" y="5013176"/>
            <a:ext cx="555244" cy="230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lang="zh-CN" altLang="en-US" sz="2800" b="1" kern="1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90204" pitchFamily="34" charset="0"/>
                <a:ea typeface="SimHei" panose="02010609060101010101" pitchFamily="49" charset="-122"/>
                <a:cs typeface="Arial" panose="020B0604020202090204" pitchFamily="34" charset="0"/>
              </a:rPr>
              <a:t>创新</a:t>
            </a:r>
            <a:endParaRPr lang="en-US" altLang="zh-CN" sz="1400" dirty="0">
              <a:solidFill>
                <a:schemeClr val="bg1"/>
              </a:solidFill>
              <a:latin typeface="Arial" panose="020B0604020202090204" pitchFamily="34" charset="0"/>
              <a:ea typeface="SimHei" panose="02010609060101010101" pitchFamily="49" charset="-122"/>
              <a:cs typeface="Arial" panose="020B0604020202090204" pitchFamily="34" charset="0"/>
            </a:endParaRPr>
          </a:p>
        </p:txBody>
      </p:sp>
      <p:sp>
        <p:nvSpPr>
          <p:cNvPr id="14" name="副标题 2"/>
          <p:cNvSpPr txBox="1"/>
          <p:nvPr/>
        </p:nvSpPr>
        <p:spPr>
          <a:xfrm>
            <a:off x="9023089" y="5013176"/>
            <a:ext cx="555244" cy="230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lang="zh-CN" altLang="en-US" sz="2800" b="1" kern="1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sz="1400" dirty="0">
                <a:solidFill>
                  <a:schemeClr val="bg1"/>
                </a:solidFill>
                <a:latin typeface="Arial" panose="020B0604020202090204" pitchFamily="34" charset="0"/>
                <a:ea typeface="SimHei" panose="02010609060101010101" pitchFamily="49" charset="-122"/>
                <a:cs typeface="Arial" panose="020B0604020202090204" pitchFamily="34" charset="0"/>
              </a:rPr>
              <a:t>专注</a:t>
            </a:r>
          </a:p>
        </p:txBody>
      </p:sp>
      <p:sp>
        <p:nvSpPr>
          <p:cNvPr id="7" name="标题 3"/>
          <p:cNvSpPr txBox="1"/>
          <p:nvPr/>
        </p:nvSpPr>
        <p:spPr>
          <a:xfrm>
            <a:off x="3555913" y="2636912"/>
            <a:ext cx="5852455" cy="1315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/>
              <a:t>感谢！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13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>
                <a:sym typeface="+mn-ea"/>
              </a:rPr>
              <a:t>目录</a:t>
            </a:r>
            <a:endParaRPr lang="zh-CN" altLang="en-US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2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9" name="矩形 98" hidden="1"/>
          <p:cNvSpPr/>
          <p:nvPr/>
        </p:nvSpPr>
        <p:spPr>
          <a:xfrm>
            <a:off x="1341105" y="1032105"/>
            <a:ext cx="942518" cy="234015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0" name="矩形 99" hidden="1"/>
          <p:cNvSpPr/>
          <p:nvPr/>
        </p:nvSpPr>
        <p:spPr>
          <a:xfrm>
            <a:off x="8236370" y="1009635"/>
            <a:ext cx="3136083" cy="309511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2" name="矩形 101" hidden="1"/>
          <p:cNvSpPr/>
          <p:nvPr/>
        </p:nvSpPr>
        <p:spPr>
          <a:xfrm>
            <a:off x="9219253" y="4365104"/>
            <a:ext cx="2005578" cy="93610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3" name="矩形 102" hidden="1"/>
          <p:cNvSpPr/>
          <p:nvPr/>
        </p:nvSpPr>
        <p:spPr>
          <a:xfrm>
            <a:off x="10009521" y="5535131"/>
            <a:ext cx="1215310" cy="39598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4" name="矩形 103" hidden="1"/>
          <p:cNvSpPr/>
          <p:nvPr/>
        </p:nvSpPr>
        <p:spPr>
          <a:xfrm>
            <a:off x="767408" y="4634496"/>
            <a:ext cx="942518" cy="1603078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8" name="矩形 97" hidden="1"/>
          <p:cNvSpPr/>
          <p:nvPr/>
        </p:nvSpPr>
        <p:spPr>
          <a:xfrm>
            <a:off x="3196290" y="1034145"/>
            <a:ext cx="4678921" cy="2308212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" name="TextBox 59"/>
          <p:cNvSpPr txBox="1"/>
          <p:nvPr/>
        </p:nvSpPr>
        <p:spPr>
          <a:xfrm>
            <a:off x="1131888" y="1551202"/>
            <a:ext cx="3920490" cy="984885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r>
              <a:rPr lang="zh-CN" altLang="en-US" sz="28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：运行于</a:t>
            </a:r>
            <a:r>
              <a:rPr lang="en-US" altLang="zh-CN" sz="2800" b="1" strike="noStrike" cap="none" dirty="0" err="1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Kuberneters</a:t>
            </a:r>
            <a:r>
              <a:rPr lang="zh-CN" altLang="en-US" sz="28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中的容器</a:t>
            </a:r>
            <a:endParaRPr lang="zh-CN" altLang="ko-KR" sz="28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1" name="TextBox 60"/>
          <p:cNvSpPr txBox="1"/>
          <p:nvPr/>
        </p:nvSpPr>
        <p:spPr>
          <a:xfrm>
            <a:off x="6528048" y="3487838"/>
            <a:ext cx="3527425" cy="984885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副本机制与其他控制器：部署托管的</a:t>
            </a:r>
            <a:r>
              <a:rPr lang="en-US" altLang="zh-CN" sz="28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endParaRPr lang="zh-CN" altLang="ko-KR" sz="28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35" name="组合 34"/>
          <p:cNvGrpSpPr/>
          <p:nvPr/>
        </p:nvGrpSpPr>
        <p:grpSpPr bwMode="auto">
          <a:xfrm>
            <a:off x="1285876" y="2165524"/>
            <a:ext cx="3638550" cy="396240"/>
            <a:chOff x="1347470" y="1886585"/>
            <a:chExt cx="3638550" cy="39624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391285" y="1886585"/>
              <a:ext cx="359473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212"/>
            <p:cNvSpPr txBox="1"/>
            <p:nvPr/>
          </p:nvSpPr>
          <p:spPr>
            <a:xfrm>
              <a:off x="1347470" y="1946910"/>
              <a:ext cx="3612515" cy="3359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913765">
                <a:defRPr/>
              </a:pPr>
              <a:endParaRPr lang="zh-CN" altLang="en-US" sz="15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27320" y="1340768"/>
            <a:ext cx="1128395" cy="1128395"/>
            <a:chOff x="5225415" y="1316990"/>
            <a:chExt cx="1128395" cy="1128395"/>
          </a:xfrm>
        </p:grpSpPr>
        <p:sp>
          <p:nvSpPr>
            <p:cNvPr id="30" name="椭圆 29"/>
            <p:cNvSpPr/>
            <p:nvPr/>
          </p:nvSpPr>
          <p:spPr>
            <a:xfrm>
              <a:off x="5225415" y="1316990"/>
              <a:ext cx="1128395" cy="112839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Microsoft YaHei" panose="020B0503020204020204" charset="-122"/>
              </a:endParaRPr>
            </a:p>
          </p:txBody>
        </p:sp>
        <p:sp>
          <p:nvSpPr>
            <p:cNvPr id="31" name="TextBox 81"/>
            <p:cNvSpPr txBox="1"/>
            <p:nvPr/>
          </p:nvSpPr>
          <p:spPr>
            <a:xfrm>
              <a:off x="5539804" y="1427738"/>
              <a:ext cx="4491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5400" dirty="0">
                  <a:solidFill>
                    <a:srgbClr val="0070C0"/>
                  </a:solidFill>
                  <a:latin typeface="Impact" panose="020B0806030902050204" pitchFamily="34" charset="0"/>
                </a:rPr>
                <a:t>3</a:t>
              </a:r>
              <a:endParaRPr lang="zh-CN" altLang="en-US" sz="5400" dirty="0">
                <a:solidFill>
                  <a:srgbClr val="0070C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43094" y="3753858"/>
            <a:ext cx="1128395" cy="1128395"/>
            <a:chOff x="6216015" y="2468880"/>
            <a:chExt cx="1128395" cy="1128395"/>
          </a:xfrm>
        </p:grpSpPr>
        <p:sp>
          <p:nvSpPr>
            <p:cNvPr id="28" name="椭圆 27"/>
            <p:cNvSpPr/>
            <p:nvPr/>
          </p:nvSpPr>
          <p:spPr>
            <a:xfrm>
              <a:off x="6216015" y="2468880"/>
              <a:ext cx="1128395" cy="112839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Microsoft YaHei" panose="020B0503020204020204" charset="-122"/>
              </a:endParaRPr>
            </a:p>
          </p:txBody>
        </p:sp>
        <p:sp>
          <p:nvSpPr>
            <p:cNvPr id="29" name="TextBox 87"/>
            <p:cNvSpPr txBox="1"/>
            <p:nvPr/>
          </p:nvSpPr>
          <p:spPr>
            <a:xfrm>
              <a:off x="6519454" y="2577678"/>
              <a:ext cx="5309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5400" dirty="0">
                  <a:solidFill>
                    <a:srgbClr val="0070C0"/>
                  </a:solidFill>
                  <a:latin typeface="Impact" panose="020B0806030902050204" pitchFamily="34" charset="0"/>
                </a:rPr>
                <a:t>4</a:t>
              </a:r>
              <a:endParaRPr lang="zh-CN" altLang="en-US" sz="5400" dirty="0">
                <a:solidFill>
                  <a:srgbClr val="0070C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3AA4F8A-5634-4130-8ECC-E0020BF2A200}"/>
              </a:ext>
            </a:extLst>
          </p:cNvPr>
          <p:cNvGrpSpPr/>
          <p:nvPr/>
        </p:nvGrpSpPr>
        <p:grpSpPr bwMode="auto">
          <a:xfrm>
            <a:off x="6659149" y="4530463"/>
            <a:ext cx="3671570" cy="351790"/>
            <a:chOff x="7512685" y="3148965"/>
            <a:chExt cx="3671570" cy="351790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C55C5F5-50C2-42E6-939A-C089A7DFD5D0}"/>
                </a:ext>
              </a:extLst>
            </p:cNvPr>
            <p:cNvCxnSpPr/>
            <p:nvPr/>
          </p:nvCxnSpPr>
          <p:spPr>
            <a:xfrm>
              <a:off x="7623810" y="3148965"/>
              <a:ext cx="336867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223">
              <a:extLst>
                <a:ext uri="{FF2B5EF4-FFF2-40B4-BE49-F238E27FC236}">
                  <a16:creationId xmlns:a16="http://schemas.microsoft.com/office/drawing/2014/main" id="{04E293B2-376B-4D98-A88D-0273991DCA8F}"/>
                </a:ext>
              </a:extLst>
            </p:cNvPr>
            <p:cNvSpPr txBox="1"/>
            <p:nvPr/>
          </p:nvSpPr>
          <p:spPr>
            <a:xfrm>
              <a:off x="7512685" y="3177540"/>
              <a:ext cx="3671570" cy="323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 sz="15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0" grpId="0" bldLvl="0" animBg="1"/>
      <p:bldP spid="102" grpId="0" bldLvl="0" animBg="1"/>
      <p:bldP spid="103" grpId="0" bldLvl="0" animBg="1"/>
      <p:bldP spid="104" grpId="0" bldLvl="0" animBg="1"/>
      <p:bldP spid="9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3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870696" y="2523029"/>
            <a:ext cx="6856236" cy="615553"/>
          </a:xfrm>
          <a:prstGeom prst="rect">
            <a:avLst/>
          </a:prstGeom>
        </p:spPr>
        <p:txBody>
          <a:bodyPr vert="horz" wrap="none" lIns="121920" tIns="60960" rIns="121920" bIns="60960" numCol="1" anchor="t">
            <a:sp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2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r>
              <a:rPr lang="zh-CN" altLang="en-US" sz="32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：运行于</a:t>
            </a:r>
            <a:r>
              <a:rPr lang="en-US" altLang="zh-CN" sz="3200" b="1" strike="noStrike" cap="none" dirty="0" err="1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Kuberneters</a:t>
            </a:r>
            <a:r>
              <a:rPr lang="zh-CN" altLang="en-US" sz="32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中的容器</a:t>
            </a:r>
            <a:endParaRPr lang="zh-CN" altLang="ko-KR" sz="32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11225" y="2857500"/>
            <a:ext cx="187325" cy="187325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18640" y="4514850"/>
            <a:ext cx="187325" cy="187325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302125" y="3620770"/>
            <a:ext cx="6610985" cy="635"/>
          </a:xfrm>
          <a:prstGeom prst="line">
            <a:avLst/>
          </a:prstGeom>
          <a:ln w="63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818640" y="3929380"/>
            <a:ext cx="147955" cy="14986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18915" y="3883660"/>
            <a:ext cx="153035" cy="153035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0000">
            <a:off x="3061335" y="4621530"/>
            <a:ext cx="387985" cy="38798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139805" y="3440430"/>
            <a:ext cx="243205" cy="243840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844040" y="2084705"/>
            <a:ext cx="2204720" cy="220472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  <a:ln w="28575" cap="flat" cmpd="sng">
            <a:gradFill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prstDash val="solid"/>
          </a:ln>
          <a:effectLst>
            <a:outerShdw blurRad="444500" dist="190500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2075278" y="2283460"/>
            <a:ext cx="1557020" cy="1816735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wrap="square" lIns="121920" tIns="60960" rIns="121920" bIns="60960" numCol="1" anchor="t">
            <a:sp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0" dirty="0">
                <a:solidFill>
                  <a:srgbClr val="0070C0"/>
                </a:solidFill>
                <a:latin typeface="Impact" panose="020B0806030902050204" pitchFamily="34" charset="0"/>
                <a:ea typeface="Impact" panose="020B0806030902050204" pitchFamily="34" charset="0"/>
              </a:rPr>
              <a:t>3</a:t>
            </a:r>
            <a:endParaRPr lang="ko-KR" altLang="en-US" sz="11000" b="0" strike="noStrike" cap="none" dirty="0">
              <a:solidFill>
                <a:srgbClr val="0070C0"/>
              </a:solidFill>
              <a:latin typeface="Impact" panose="020B0806030902050204" pitchFamily="34" charset="0"/>
              <a:ea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17320" y="4011295"/>
            <a:ext cx="319405" cy="31940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69670" y="3185795"/>
            <a:ext cx="495935" cy="49593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46400" y="4537710"/>
            <a:ext cx="495935" cy="49593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298700" y="4514850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740785" y="4364355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912475" y="3272155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49445" y="3883660"/>
            <a:ext cx="6096635" cy="3385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    </a:t>
            </a:r>
            <a:endParaRPr lang="ko-KR" altLang="en-US" sz="16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：运行于</a:t>
            </a:r>
            <a:r>
              <a:rPr lang="en-US" altLang="zh-CN" sz="2400" b="1" strike="noStrike" cap="none" dirty="0" err="1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Kuberneters</a:t>
            </a: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中的容器</a:t>
            </a:r>
            <a:endParaRPr lang="zh-CN" altLang="ko-KR" sz="24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4</a:t>
            </a:fld>
            <a:endParaRPr lang="en-US" dirty="0"/>
          </a:p>
        </p:txBody>
      </p:sp>
      <p:sp>
        <p:nvSpPr>
          <p:cNvPr id="99" name="矩形 98" hidden="1"/>
          <p:cNvSpPr/>
          <p:nvPr/>
        </p:nvSpPr>
        <p:spPr>
          <a:xfrm>
            <a:off x="1341105" y="1032105"/>
            <a:ext cx="942518" cy="234015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0" name="矩形 99" hidden="1"/>
          <p:cNvSpPr/>
          <p:nvPr/>
        </p:nvSpPr>
        <p:spPr>
          <a:xfrm>
            <a:off x="8236370" y="1009635"/>
            <a:ext cx="3136083" cy="309511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2" name="矩形 101" hidden="1"/>
          <p:cNvSpPr/>
          <p:nvPr/>
        </p:nvSpPr>
        <p:spPr>
          <a:xfrm>
            <a:off x="9219253" y="4365104"/>
            <a:ext cx="2005578" cy="93610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3" name="矩形 102" hidden="1"/>
          <p:cNvSpPr/>
          <p:nvPr/>
        </p:nvSpPr>
        <p:spPr>
          <a:xfrm>
            <a:off x="10009521" y="5535131"/>
            <a:ext cx="1215310" cy="39598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4" name="矩形 103" hidden="1"/>
          <p:cNvSpPr/>
          <p:nvPr/>
        </p:nvSpPr>
        <p:spPr>
          <a:xfrm>
            <a:off x="767408" y="4634496"/>
            <a:ext cx="942518" cy="1603078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8" name="矩形 97" hidden="1"/>
          <p:cNvSpPr/>
          <p:nvPr/>
        </p:nvSpPr>
        <p:spPr>
          <a:xfrm>
            <a:off x="3196290" y="1034145"/>
            <a:ext cx="4678921" cy="2308212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D01178-33B4-4E77-9A2F-20FB45FD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019" y="1461813"/>
            <a:ext cx="9211961" cy="3934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0" grpId="0" bldLvl="0" animBg="1"/>
      <p:bldP spid="102" grpId="0" bldLvl="0" animBg="1"/>
      <p:bldP spid="103" grpId="0" bldLvl="0" animBg="1"/>
      <p:bldP spid="104" grpId="0" bldLvl="0" animBg="1"/>
      <p:bldP spid="9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：运行于</a:t>
            </a:r>
            <a:r>
              <a:rPr lang="en-US" altLang="zh-CN" sz="2400" b="1" strike="noStrike" cap="none" dirty="0" err="1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Kuberneters</a:t>
            </a: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中的容器</a:t>
            </a:r>
            <a:endParaRPr lang="zh-CN" altLang="ko-KR" sz="24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5</a:t>
            </a:fld>
            <a:endParaRPr lang="en-US" dirty="0"/>
          </a:p>
        </p:txBody>
      </p:sp>
      <p:sp>
        <p:nvSpPr>
          <p:cNvPr id="99" name="矩形 98" hidden="1"/>
          <p:cNvSpPr/>
          <p:nvPr/>
        </p:nvSpPr>
        <p:spPr>
          <a:xfrm>
            <a:off x="1341105" y="1032105"/>
            <a:ext cx="942518" cy="234015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0" name="矩形 99" hidden="1"/>
          <p:cNvSpPr/>
          <p:nvPr/>
        </p:nvSpPr>
        <p:spPr>
          <a:xfrm>
            <a:off x="8236370" y="1009635"/>
            <a:ext cx="3136083" cy="309511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2" name="矩形 101" hidden="1"/>
          <p:cNvSpPr/>
          <p:nvPr/>
        </p:nvSpPr>
        <p:spPr>
          <a:xfrm>
            <a:off x="9219253" y="4365104"/>
            <a:ext cx="2005578" cy="93610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3" name="矩形 102" hidden="1"/>
          <p:cNvSpPr/>
          <p:nvPr/>
        </p:nvSpPr>
        <p:spPr>
          <a:xfrm>
            <a:off x="10009521" y="5535131"/>
            <a:ext cx="1215310" cy="39598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4" name="矩形 103" hidden="1"/>
          <p:cNvSpPr/>
          <p:nvPr/>
        </p:nvSpPr>
        <p:spPr>
          <a:xfrm>
            <a:off x="767408" y="4634496"/>
            <a:ext cx="942518" cy="1603078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8" name="矩形 97" hidden="1"/>
          <p:cNvSpPr/>
          <p:nvPr/>
        </p:nvSpPr>
        <p:spPr>
          <a:xfrm>
            <a:off x="3196290" y="1034145"/>
            <a:ext cx="4678921" cy="2308212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D42778-DAE7-4EEA-B7BA-6BB869B55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440" y="1052735"/>
            <a:ext cx="9631119" cy="515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9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0" grpId="0" bldLvl="0" animBg="1"/>
      <p:bldP spid="102" grpId="0" bldLvl="0" animBg="1"/>
      <p:bldP spid="103" grpId="0" bldLvl="0" animBg="1"/>
      <p:bldP spid="104" grpId="0" bldLvl="0" animBg="1"/>
      <p:bldP spid="9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：运行于</a:t>
            </a:r>
            <a:r>
              <a:rPr lang="en-US" altLang="zh-CN" sz="2400" b="1" strike="noStrike" cap="none" dirty="0" err="1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Kuberneters</a:t>
            </a: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中的容器</a:t>
            </a:r>
            <a:endParaRPr lang="zh-CN" altLang="ko-KR" sz="24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6</a:t>
            </a:fld>
            <a:endParaRPr lang="en-US" dirty="0"/>
          </a:p>
        </p:txBody>
      </p:sp>
      <p:sp>
        <p:nvSpPr>
          <p:cNvPr id="99" name="矩形 98" hidden="1"/>
          <p:cNvSpPr/>
          <p:nvPr/>
        </p:nvSpPr>
        <p:spPr>
          <a:xfrm>
            <a:off x="1341105" y="1032105"/>
            <a:ext cx="942518" cy="234015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0" name="矩形 99" hidden="1"/>
          <p:cNvSpPr/>
          <p:nvPr/>
        </p:nvSpPr>
        <p:spPr>
          <a:xfrm>
            <a:off x="8236370" y="1009635"/>
            <a:ext cx="3136083" cy="309511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2" name="矩形 101" hidden="1"/>
          <p:cNvSpPr/>
          <p:nvPr/>
        </p:nvSpPr>
        <p:spPr>
          <a:xfrm>
            <a:off x="9219253" y="4365104"/>
            <a:ext cx="2005578" cy="93610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3" name="矩形 102" hidden="1"/>
          <p:cNvSpPr/>
          <p:nvPr/>
        </p:nvSpPr>
        <p:spPr>
          <a:xfrm>
            <a:off x="10009521" y="5535131"/>
            <a:ext cx="1215310" cy="39598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4" name="矩形 103" hidden="1"/>
          <p:cNvSpPr/>
          <p:nvPr/>
        </p:nvSpPr>
        <p:spPr>
          <a:xfrm>
            <a:off x="767408" y="4634496"/>
            <a:ext cx="942518" cy="1603078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8" name="矩形 97" hidden="1"/>
          <p:cNvSpPr/>
          <p:nvPr/>
        </p:nvSpPr>
        <p:spPr>
          <a:xfrm>
            <a:off x="3196290" y="1034145"/>
            <a:ext cx="4678921" cy="2308212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E5B17E-6294-4E2D-AD67-7BEA030C1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66" y="1090286"/>
            <a:ext cx="9793067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9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0" grpId="0" bldLvl="0" animBg="1"/>
      <p:bldP spid="102" grpId="0" bldLvl="0" animBg="1"/>
      <p:bldP spid="103" grpId="0" bldLvl="0" animBg="1"/>
      <p:bldP spid="104" grpId="0" bldLvl="0" animBg="1"/>
      <p:bldP spid="9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：运行于</a:t>
            </a:r>
            <a:r>
              <a:rPr lang="en-US" altLang="zh-CN" sz="2400" b="1" strike="noStrike" cap="none" dirty="0" err="1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Kuberneters</a:t>
            </a: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中的容器</a:t>
            </a:r>
            <a:endParaRPr lang="zh-CN" altLang="ko-KR" sz="24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7</a:t>
            </a:fld>
            <a:endParaRPr lang="en-US" dirty="0"/>
          </a:p>
        </p:txBody>
      </p:sp>
      <p:sp>
        <p:nvSpPr>
          <p:cNvPr id="99" name="矩形 98" hidden="1"/>
          <p:cNvSpPr/>
          <p:nvPr/>
        </p:nvSpPr>
        <p:spPr>
          <a:xfrm>
            <a:off x="1341105" y="1032105"/>
            <a:ext cx="942518" cy="234015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0" name="矩形 99" hidden="1"/>
          <p:cNvSpPr/>
          <p:nvPr/>
        </p:nvSpPr>
        <p:spPr>
          <a:xfrm>
            <a:off x="8236370" y="1009635"/>
            <a:ext cx="3136083" cy="309511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2" name="矩形 101" hidden="1"/>
          <p:cNvSpPr/>
          <p:nvPr/>
        </p:nvSpPr>
        <p:spPr>
          <a:xfrm>
            <a:off x="9219253" y="4365104"/>
            <a:ext cx="2005578" cy="93610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3" name="矩形 102" hidden="1"/>
          <p:cNvSpPr/>
          <p:nvPr/>
        </p:nvSpPr>
        <p:spPr>
          <a:xfrm>
            <a:off x="10009521" y="5535131"/>
            <a:ext cx="1215310" cy="39598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4" name="矩形 103" hidden="1"/>
          <p:cNvSpPr/>
          <p:nvPr/>
        </p:nvSpPr>
        <p:spPr>
          <a:xfrm>
            <a:off x="767408" y="4634496"/>
            <a:ext cx="942518" cy="1603078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8" name="矩形 97" hidden="1"/>
          <p:cNvSpPr/>
          <p:nvPr/>
        </p:nvSpPr>
        <p:spPr>
          <a:xfrm>
            <a:off x="3196290" y="1034145"/>
            <a:ext cx="4678921" cy="2308212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541F86-8D5E-4629-8B71-8650D4B8D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624" y="1018838"/>
            <a:ext cx="9678751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2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0" grpId="0" bldLvl="0" animBg="1"/>
      <p:bldP spid="102" grpId="0" bldLvl="0" animBg="1"/>
      <p:bldP spid="103" grpId="0" bldLvl="0" animBg="1"/>
      <p:bldP spid="104" grpId="0" bldLvl="0" animBg="1"/>
      <p:bldP spid="9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8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518985" y="2526403"/>
            <a:ext cx="6150595" cy="1107996"/>
          </a:xfrm>
          <a:prstGeom prst="rect">
            <a:avLst/>
          </a:prstGeom>
        </p:spPr>
        <p:txBody>
          <a:bodyPr vert="horz" wrap="square" lIns="121920" tIns="60960" rIns="121920" bIns="60960" numCol="1" anchor="t">
            <a:sp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副本机制与其他控制器：部署托管的</a:t>
            </a:r>
            <a:r>
              <a:rPr lang="en-US" altLang="zh-CN" sz="32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endParaRPr lang="zh-CN" altLang="ko-KR" sz="32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11225" y="2857500"/>
            <a:ext cx="187325" cy="187325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18640" y="4514850"/>
            <a:ext cx="187325" cy="187325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302125" y="3620770"/>
            <a:ext cx="6610985" cy="635"/>
          </a:xfrm>
          <a:prstGeom prst="line">
            <a:avLst/>
          </a:prstGeom>
          <a:ln w="63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818640" y="3929380"/>
            <a:ext cx="147955" cy="14986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18915" y="3883660"/>
            <a:ext cx="153035" cy="153035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0000">
            <a:off x="3061335" y="4621530"/>
            <a:ext cx="387985" cy="38798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139805" y="3440430"/>
            <a:ext cx="243205" cy="243840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844040" y="2084705"/>
            <a:ext cx="2204720" cy="220472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  <a:ln w="28575" cap="flat" cmpd="sng">
            <a:gradFill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prstDash val="solid"/>
          </a:ln>
          <a:effectLst>
            <a:outerShdw blurRad="444500" dist="190500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2075278" y="2283460"/>
            <a:ext cx="1557020" cy="1816735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wrap="square" lIns="121920" tIns="60960" rIns="121920" bIns="60960" numCol="1" anchor="t">
            <a:sp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0" dirty="0">
                <a:solidFill>
                  <a:srgbClr val="0070C0"/>
                </a:solidFill>
                <a:latin typeface="Impact" panose="020B0806030902050204" pitchFamily="34" charset="0"/>
                <a:ea typeface="Impact" panose="020B0806030902050204" pitchFamily="34" charset="0"/>
              </a:rPr>
              <a:t>4</a:t>
            </a:r>
            <a:endParaRPr lang="ko-KR" altLang="en-US" sz="11000" b="0" strike="noStrike" cap="none" dirty="0">
              <a:solidFill>
                <a:srgbClr val="0070C0"/>
              </a:solidFill>
              <a:latin typeface="Impact" panose="020B0806030902050204" pitchFamily="34" charset="0"/>
              <a:ea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17320" y="4011295"/>
            <a:ext cx="319405" cy="31940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69670" y="3185795"/>
            <a:ext cx="495935" cy="49593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46400" y="4537710"/>
            <a:ext cx="495935" cy="49593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298700" y="4514850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740785" y="4364355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912475" y="3272155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49445" y="3883660"/>
            <a:ext cx="6096635" cy="3385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    </a:t>
            </a:r>
            <a:endParaRPr lang="ko-KR" altLang="en-US" sz="16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AE621-D25B-4DEB-8161-4A9A6471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副本机制与其他控制器：部署托管的</a:t>
            </a:r>
            <a:r>
              <a:rPr lang="en-US" altLang="zh-CN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endParaRPr lang="zh-CN" altLang="ko-KR" sz="24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287B2F-5827-4CCA-9D40-2329AB7626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9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3FA516-7B92-4956-B932-50548F4F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022" y="908720"/>
            <a:ext cx="8961956" cy="560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733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1020</TotalTime>
  <Words>1014</Words>
  <Application>Microsoft Office PowerPoint</Application>
  <PresentationFormat>宽屏</PresentationFormat>
  <Paragraphs>46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Microsoft YaHei</vt:lpstr>
      <vt:lpstr>Arial</vt:lpstr>
      <vt:lpstr>Calibri</vt:lpstr>
      <vt:lpstr>Impact</vt:lpstr>
      <vt:lpstr>Verdana</vt:lpstr>
      <vt:lpstr>1_Office 主题​​</vt:lpstr>
      <vt:lpstr>PowerPoint 演示文稿</vt:lpstr>
      <vt:lpstr>目录</vt:lpstr>
      <vt:lpstr>PowerPoint 演示文稿</vt:lpstr>
      <vt:lpstr>Pod：运行于Kuberneters中的容器</vt:lpstr>
      <vt:lpstr>Pod：运行于Kuberneters中的容器</vt:lpstr>
      <vt:lpstr>Pod：运行于Kuberneters中的容器</vt:lpstr>
      <vt:lpstr>Pod：运行于Kuberneters中的容器</vt:lpstr>
      <vt:lpstr>PowerPoint 演示文稿</vt:lpstr>
      <vt:lpstr>副本机制与其他控制器：部署托管的pod</vt:lpstr>
      <vt:lpstr>副本机制与其他控制器：部署托管的pod</vt:lpstr>
      <vt:lpstr>副本机制与其他控制器：部署托管的pod</vt:lpstr>
      <vt:lpstr>副本机制与其他控制器：部署托管的pod</vt:lpstr>
      <vt:lpstr>PowerPoint 演示文稿</vt:lpstr>
    </vt:vector>
  </TitlesOfParts>
  <Company>ryhx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关于数据防泄密二期项目的立项及费用请示</dc:title>
  <dc:creator>zhang jiachang</dc:creator>
  <cp:lastModifiedBy>zhan yulin</cp:lastModifiedBy>
  <cp:revision>3468</cp:revision>
  <cp:lastPrinted>2019-12-31T10:44:53Z</cp:lastPrinted>
  <dcterms:created xsi:type="dcterms:W3CDTF">2019-12-31T10:44:53Z</dcterms:created>
  <dcterms:modified xsi:type="dcterms:W3CDTF">2020-04-21T11:06:30Z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1033-1.7.0.2619</vt:lpwstr>
  </property>
</Properties>
</file>