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70" r:id="rId4"/>
    <p:sldId id="264" r:id="rId5"/>
    <p:sldId id="257" r:id="rId6"/>
    <p:sldId id="262" r:id="rId7"/>
    <p:sldId id="269" r:id="rId8"/>
    <p:sldId id="265" r:id="rId9"/>
    <p:sldId id="267" r:id="rId10"/>
    <p:sldId id="271" r:id="rId11"/>
    <p:sldId id="263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1E9C802-1C7F-4F40-A1AB-99B69DDBF86B}">
          <p14:sldIdLst>
            <p14:sldId id="256"/>
            <p14:sldId id="268"/>
            <p14:sldId id="270"/>
            <p14:sldId id="264"/>
            <p14:sldId id="257"/>
            <p14:sldId id="262"/>
            <p14:sldId id="269"/>
            <p14:sldId id="265"/>
            <p14:sldId id="267"/>
            <p14:sldId id="271"/>
            <p14:sldId id="26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77BF-B676-405A-A834-4492C71401F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9E43-A90C-4AA3-ACAD-942EC90DF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Média de passageiros por mês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62000">
              <a:schemeClr val="accent1">
                <a:lumMod val="75000"/>
              </a:schemeClr>
            </a:gs>
            <a:gs pos="74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F74E4E7E-A83E-4E27-AF06-AE4A06BDC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groups/me/reports/09bd4775-226b-4100-adbc-917f41589fdf/ReportSection?pbi_source=PowerPoin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9bd4775-226b-4100-adbc-917f41589fdf/ReportSection06e36f72a7d3b504366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9bd4775-226b-4100-adbc-917f41589fdf/ReportSection1f812a8d278e7da323b5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09bd4775-226b-4100-adbc-917f41589fdf/ReportSectione22170f581eeeee50997?pbi_source=PowerPoin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09bd4775-226b-4100-adbc-917f41589fdf/ReportSection6c1fd0502ada70b4e4dc?pbi_source=PowerPoin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</a:schemeClr>
            </a:gs>
            <a:gs pos="62000">
              <a:schemeClr val="accent1">
                <a:lumMod val="75000"/>
              </a:schemeClr>
            </a:gs>
            <a:gs pos="74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464614" y="1783959"/>
            <a:ext cx="4485216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Final: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Mobilidade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Sã</a:t>
            </a:r>
            <a:r>
              <a:rPr lang="en-US" sz="5000" dirty="0">
                <a:solidFill>
                  <a:srgbClr val="F3C910"/>
                </a:solidFill>
                <a:effectLst/>
                <a:latin typeface="+mj-lt"/>
                <a:ea typeface="+mj-ea"/>
                <a:cs typeface="+mj-cs"/>
              </a:rPr>
              <a:t>o Paulo/SP</a:t>
            </a:r>
            <a:endParaRPr kumimoji="0" lang="en-US" sz="5000" b="0" i="0" u="none" strike="noStrike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59994" y="5573024"/>
            <a:ext cx="2177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i="0" dirty="0">
                <a:latin typeface="Segoe UI Semibold" charset="0"/>
                <a:ea typeface="Segoe UI Semibold" charset="0"/>
                <a:cs typeface="Segoe UI Semibold" charset="0"/>
              </a:rPr>
              <a:t>Por: Aline </a:t>
            </a:r>
            <a:r>
              <a:rPr lang="en-US" sz="900" b="1" i="0" dirty="0" err="1">
                <a:latin typeface="Segoe UI Semibold" charset="0"/>
                <a:ea typeface="Segoe UI Semibold" charset="0"/>
                <a:cs typeface="Segoe UI Semibold" charset="0"/>
              </a:rPr>
              <a:t>Tacacima</a:t>
            </a:r>
            <a:endParaRPr lang="en-US" sz="900" b="1" i="0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>
              <a:spcAft>
                <a:spcPts val="600"/>
              </a:spcAft>
            </a:pPr>
            <a:r>
              <a:rPr lang="en-US" sz="900" b="0" i="0" dirty="0" err="1">
                <a:latin typeface="Segoe UI" charset="0"/>
                <a:ea typeface="Segoe UI" charset="0"/>
                <a:cs typeface="Segoe UI" charset="0"/>
              </a:rPr>
              <a:t>Ironhack</a:t>
            </a:r>
            <a:r>
              <a:rPr lang="en-US" sz="900" b="0" i="0" dirty="0">
                <a:latin typeface="Segoe UI" charset="0"/>
                <a:ea typeface="Segoe UI" charset="0"/>
                <a:cs typeface="Segoe UI" charset="0"/>
              </a:rPr>
              <a:t> São Paulo – DAFT MAR 2021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56191" y="6034203"/>
            <a:ext cx="2177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dirty="0" err="1">
                <a:latin typeface="Segoe UI Semibold" charset="0"/>
                <a:ea typeface="Segoe UI Semibold" charset="0"/>
                <a:cs typeface="Segoe UI Semibold" charset="0"/>
              </a:rPr>
              <a:t>Atualizado</a:t>
            </a:r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900" b="1" dirty="0" err="1">
                <a:latin typeface="Segoe UI Semibold" charset="0"/>
                <a:ea typeface="Segoe UI Semibold" charset="0"/>
                <a:cs typeface="Segoe UI Semibold" charset="0"/>
              </a:rPr>
              <a:t>em</a:t>
            </a:r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:</a:t>
            </a:r>
            <a:endParaRPr lang="en-US" sz="900" b="1" i="0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>
              <a:spcAft>
                <a:spcPts val="600"/>
              </a:spcAft>
            </a:pPr>
            <a:r>
              <a:rPr lang="en-US" sz="900" dirty="0">
                <a:latin typeface="Segoe UI" charset="0"/>
                <a:ea typeface="Segoe UI" charset="0"/>
                <a:cs typeface="Segoe UI" charset="0"/>
              </a:rPr>
              <a:t>20/05/2021 21:40:52 UTC</a:t>
            </a:r>
            <a:endParaRPr lang="en-US" sz="900" b="0" i="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E2D97B-C132-4363-B8AE-360335FA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" y="112734"/>
            <a:ext cx="6118256" cy="66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ADD9A-1510-4AF4-ACC6-5CE9C27F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Transporte: Ônibus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DF5DE-E4B6-4401-90B1-8C075647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estatísticas de passageiros de ônibus demonstram que houve uma forte queda na circulação de pessoas na cidade por conta da pandemia da Covid-19</a:t>
            </a:r>
          </a:p>
          <a:p>
            <a:endParaRPr lang="pt-BR" dirty="0"/>
          </a:p>
          <a:p>
            <a:r>
              <a:rPr lang="pt-BR" dirty="0"/>
              <a:t>No período </a:t>
            </a:r>
            <a:r>
              <a:rPr lang="pt-BR" dirty="0" err="1"/>
              <a:t>pré</a:t>
            </a:r>
            <a:r>
              <a:rPr lang="pt-BR" dirty="0"/>
              <a:t>-pandemia já era observada queda no total de passageiros de ônibus, indicando uma mudança no padrão de mobilidade dos paulistanos</a:t>
            </a:r>
          </a:p>
          <a:p>
            <a:endParaRPr lang="pt-BR" dirty="0"/>
          </a:p>
          <a:p>
            <a:r>
              <a:rPr lang="pt-BR" dirty="0"/>
              <a:t>Há correlação entre número de passageiros e número de linhas</a:t>
            </a:r>
          </a:p>
        </p:txBody>
      </p:sp>
    </p:spTree>
    <p:extLst>
      <p:ext uri="{BB962C8B-B14F-4D97-AF65-F5344CB8AC3E}">
        <p14:creationId xmlns:p14="http://schemas.microsoft.com/office/powerpoint/2010/main" val="88472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Total de passageiros por Mês">
            <a:extLst>
              <a:ext uri="{FF2B5EF4-FFF2-40B4-BE49-F238E27FC236}">
                <a16:creationId xmlns:a16="http://schemas.microsoft.com/office/drawing/2014/main" id="{3D89D72B-6284-40F8-95FB-A7965F39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91" y="1843088"/>
            <a:ext cx="7742618" cy="46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3D3D0D-A790-46D0-93C3-A4C98ACC4C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Dados </a:t>
            </a:r>
            <a:r>
              <a:rPr lang="en-US" dirty="0" err="1"/>
              <a:t>Históricos</a:t>
            </a:r>
            <a:r>
              <a:rPr lang="en-US" dirty="0"/>
              <a:t> de </a:t>
            </a:r>
            <a:r>
              <a:rPr lang="en-US" dirty="0" err="1"/>
              <a:t>Passageiros</a:t>
            </a:r>
            <a:r>
              <a:rPr lang="en-US" dirty="0"/>
              <a:t> de </a:t>
            </a:r>
            <a:r>
              <a:rPr lang="en-US" dirty="0" err="1"/>
              <a:t>Metrô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2F7CE1-F501-432B-855C-0F14472FC991}"/>
              </a:ext>
            </a:extLst>
          </p:cNvPr>
          <p:cNvSpPr txBox="1"/>
          <p:nvPr/>
        </p:nvSpPr>
        <p:spPr>
          <a:xfrm flipH="1">
            <a:off x="8342336" y="6425852"/>
            <a:ext cx="179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Metrô SP</a:t>
            </a:r>
          </a:p>
        </p:txBody>
      </p:sp>
    </p:spTree>
    <p:extLst>
      <p:ext uri="{BB962C8B-B14F-4D97-AF65-F5344CB8AC3E}">
        <p14:creationId xmlns:p14="http://schemas.microsoft.com/office/powerpoint/2010/main" val="263943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91AD-528A-4978-9D95-6E1E3E0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2E43D-E2A1-4EBB-94E0-BA8259A2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da redução de passageiros, não houve aumento no número de passageiros de metrô</a:t>
            </a:r>
          </a:p>
          <a:p>
            <a:endParaRPr lang="pt-BR" dirty="0"/>
          </a:p>
          <a:p>
            <a:r>
              <a:rPr lang="pt-BR" dirty="0"/>
              <a:t>Algumas possíveis causas para essa redução:</a:t>
            </a:r>
          </a:p>
          <a:p>
            <a:pPr lvl="1"/>
            <a:r>
              <a:rPr lang="pt-BR" dirty="0"/>
              <a:t>Popularização do uso de aplicativos de transporte</a:t>
            </a:r>
          </a:p>
          <a:p>
            <a:pPr lvl="1"/>
            <a:r>
              <a:rPr lang="pt-BR" dirty="0"/>
              <a:t>Maior utilização de bicicletas e afins</a:t>
            </a:r>
          </a:p>
          <a:p>
            <a:pPr lvl="1"/>
            <a:r>
              <a:rPr lang="pt-BR" dirty="0"/>
              <a:t>Maior oferta de empregos em bairros afastados do centro</a:t>
            </a:r>
          </a:p>
        </p:txBody>
      </p:sp>
    </p:spTree>
    <p:extLst>
      <p:ext uri="{BB962C8B-B14F-4D97-AF65-F5344CB8AC3E}">
        <p14:creationId xmlns:p14="http://schemas.microsoft.com/office/powerpoint/2010/main" val="390821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F6D814B-4C30-4A37-AD66-6E8B8B3CBFCD}"/>
              </a:ext>
            </a:extLst>
          </p:cNvPr>
          <p:cNvSpPr txBox="1">
            <a:spLocks/>
          </p:cNvSpPr>
          <p:nvPr/>
        </p:nvSpPr>
        <p:spPr>
          <a:xfrm>
            <a:off x="838200" y="3151840"/>
            <a:ext cx="10515600" cy="55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6108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3E245-62A9-4EEF-A572-427BAC75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Transporte: Ônibus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DF6BD-F16A-4B51-B065-DCB827AD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Paulo</a:t>
            </a:r>
          </a:p>
          <a:p>
            <a:pPr lvl="1"/>
            <a:r>
              <a:rPr lang="pt-BR" dirty="0"/>
              <a:t>População estimada (2020): 12.325.232 pessoas</a:t>
            </a:r>
          </a:p>
          <a:p>
            <a:pPr lvl="1"/>
            <a:r>
              <a:rPr lang="pt-BR" dirty="0"/>
              <a:t>População no último censo (2010): 11.253.503 pessoas</a:t>
            </a:r>
          </a:p>
          <a:p>
            <a:endParaRPr lang="pt-BR" dirty="0"/>
          </a:p>
          <a:p>
            <a:r>
              <a:rPr lang="pt-BR" dirty="0"/>
              <a:t>“São transportados, em média, 10 milhões de passageiros por dia, em uma frota que compreende 14.500 coletivos cadastrados, que percorrem, em dias úteis, 3 milhões de quilômetros, isso significa 74 voltas ao redor da terra. Esses ônibus realizam 200mil viagens programadas nos dias úteis e estão distribuídos em 1.300 linhas (...)”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876B-3344-4AEF-8BB7-FA1CD35B3BA6}"/>
              </a:ext>
            </a:extLst>
          </p:cNvPr>
          <p:cNvSpPr txBox="1"/>
          <p:nvPr/>
        </p:nvSpPr>
        <p:spPr>
          <a:xfrm flipH="1">
            <a:off x="9494728" y="6288066"/>
            <a:ext cx="251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Fontes: IBGE e SPTrans</a:t>
            </a:r>
          </a:p>
        </p:txBody>
      </p:sp>
    </p:spTree>
    <p:extLst>
      <p:ext uri="{BB962C8B-B14F-4D97-AF65-F5344CB8AC3E}">
        <p14:creationId xmlns:p14="http://schemas.microsoft.com/office/powerpoint/2010/main" val="1250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3E245-62A9-4EEF-A572-427BAC75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Transporte: Ônibus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DF6BD-F16A-4B51-B065-DCB827AD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Estatísticas de ônibus</a:t>
            </a:r>
          </a:p>
          <a:p>
            <a:pPr lvl="1"/>
            <a:r>
              <a:rPr lang="pt-BR" dirty="0"/>
              <a:t>Total de linhas: 1.336</a:t>
            </a:r>
          </a:p>
          <a:p>
            <a:pPr lvl="1"/>
            <a:r>
              <a:rPr lang="pt-BR" dirty="0"/>
              <a:t>Frota: 12.815</a:t>
            </a:r>
          </a:p>
          <a:p>
            <a:pPr lvl="1"/>
            <a:r>
              <a:rPr lang="pt-BR" dirty="0"/>
              <a:t>Média de passageiros transportados em dia útil: 8,7 mil</a:t>
            </a:r>
          </a:p>
          <a:p>
            <a:pPr lvl="1"/>
            <a:r>
              <a:rPr lang="pt-BR" dirty="0"/>
              <a:t>Total mensal de passageiros transportados: 159,45 mil</a:t>
            </a:r>
          </a:p>
          <a:p>
            <a:pPr lvl="1"/>
            <a:r>
              <a:rPr lang="pt-BR" dirty="0"/>
              <a:t>(Referência mar/20)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876B-3344-4AEF-8BB7-FA1CD35B3BA6}"/>
              </a:ext>
            </a:extLst>
          </p:cNvPr>
          <p:cNvSpPr txBox="1"/>
          <p:nvPr/>
        </p:nvSpPr>
        <p:spPr>
          <a:xfrm flipH="1">
            <a:off x="10158606" y="6288066"/>
            <a:ext cx="179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3264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 title="This slide contains the following visuals: Média de passageiros por trimestr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39EAD45A-F0C4-40A0-BB48-BB917D98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1129429" y="1690688"/>
            <a:ext cx="9933139" cy="4802187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DFC718-FFC4-413F-807E-835242E2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Históricos de Passageiros de Ônibus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CC8F59-D3AB-44E1-8B70-370C959E735E}"/>
              </a:ext>
            </a:extLst>
          </p:cNvPr>
          <p:cNvSpPr txBox="1"/>
          <p:nvPr/>
        </p:nvSpPr>
        <p:spPr>
          <a:xfrm flipH="1">
            <a:off x="9527920" y="6463430"/>
            <a:ext cx="1870764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15016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 title="This slide contains the following visuals: Média de passageiros por mês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B91AB4E6-818A-4ABE-B071-D4AA4BCD19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7000"/>
          </a:blip>
          <a:srcRect b="38630"/>
          <a:stretch/>
        </p:blipFill>
        <p:spPr>
          <a:xfrm>
            <a:off x="586532" y="2148030"/>
            <a:ext cx="11143961" cy="390182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Passageiros por mês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228B2A-4016-462D-8D7C-CED940CB41BC}"/>
              </a:ext>
            </a:extLst>
          </p:cNvPr>
          <p:cNvSpPr txBox="1"/>
          <p:nvPr/>
        </p:nvSpPr>
        <p:spPr>
          <a:xfrm flipH="1">
            <a:off x="10196186" y="5987442"/>
            <a:ext cx="18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B267D6-3EDC-4585-8FBE-005A74EEF5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Dados Históricos de Passageiros de Ônibus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Média semanal de passageiros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1E5A18-2C6F-4341-B32A-71CC68A18D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Evolução</a:t>
            </a:r>
            <a:r>
              <a:rPr lang="en-US" dirty="0"/>
              <a:t> de </a:t>
            </a:r>
            <a:r>
              <a:rPr lang="en-US" dirty="0" err="1"/>
              <a:t>Passageiros</a:t>
            </a:r>
            <a:r>
              <a:rPr lang="en-US" dirty="0"/>
              <a:t> de </a:t>
            </a:r>
            <a:r>
              <a:rPr lang="en-US" dirty="0" err="1"/>
              <a:t>Ônibus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8045A5-26FA-4666-A5C1-28F6635009EE}"/>
              </a:ext>
            </a:extLst>
          </p:cNvPr>
          <p:cNvSpPr txBox="1"/>
          <p:nvPr/>
        </p:nvSpPr>
        <p:spPr>
          <a:xfrm flipH="1">
            <a:off x="9264874" y="6313118"/>
            <a:ext cx="19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  <p:pic>
        <p:nvPicPr>
          <p:cNvPr id="7" name="Picture" title="This slide contains the following visuals: clusteredColumnChart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1C19B857-378B-42BA-AFB6-3312248CC6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7000"/>
          </a:blip>
          <a:srcRect r="44338"/>
          <a:stretch/>
        </p:blipFill>
        <p:spPr>
          <a:xfrm>
            <a:off x="6409660" y="1843088"/>
            <a:ext cx="4387776" cy="4497387"/>
          </a:xfrm>
          <a:prstGeom prst="rect">
            <a:avLst/>
          </a:prstGeom>
          <a:noFill/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D6F355E-43A1-44F9-9AA1-93AE6CF48F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2020, as restrições de circulação na cidade de São Paulo promoveram uma forte queda no número de passageiros de ônibus (amém!), cujos efeitos se prolongam até o presente</a:t>
            </a:r>
          </a:p>
          <a:p>
            <a:r>
              <a:rPr lang="pt-BR" dirty="0"/>
              <a:t>Entretanto, pode-se observar que, mesmo antes desse período, a média semanal decresce (2016-2019)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7A31C-85FA-4BA2-B236-F282FF2B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 de Ônibus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1564F-E0B9-42BF-8320-1A2877C8B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Acompanhando a queda de passageiros entre 2017 e 2019, a quantidade de linhas operadas também diminuiu</a:t>
            </a:r>
          </a:p>
          <a:p>
            <a:r>
              <a:rPr lang="pt-BR" dirty="0"/>
              <a:t>A queda mais acentuada ocorreu entre 2019 e 2020, ainda no período </a:t>
            </a:r>
            <a:r>
              <a:rPr lang="pt-BR" dirty="0" err="1"/>
              <a:t>pré</a:t>
            </a:r>
            <a:r>
              <a:rPr lang="pt-BR" dirty="0"/>
              <a:t>-pandemia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23D80D7-9365-4381-86B6-0B8538C6E5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5807812"/>
              </p:ext>
            </p:extLst>
          </p:nvPr>
        </p:nvGraphicFramePr>
        <p:xfrm>
          <a:off x="6388274" y="2339191"/>
          <a:ext cx="496552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763">
                  <a:extLst>
                    <a:ext uri="{9D8B030D-6E8A-4147-A177-3AD203B41FA5}">
                      <a16:colId xmlns:a16="http://schemas.microsoft.com/office/drawing/2014/main" val="2184088319"/>
                    </a:ext>
                  </a:extLst>
                </a:gridCol>
                <a:gridCol w="2482763">
                  <a:extLst>
                    <a:ext uri="{9D8B030D-6E8A-4147-A177-3AD203B41FA5}">
                      <a16:colId xmlns:a16="http://schemas.microsoft.com/office/drawing/2014/main" val="1950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linhas operadas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1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0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2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7304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B58FA4CE-D64C-4384-814F-BFC88024536C}"/>
              </a:ext>
            </a:extLst>
          </p:cNvPr>
          <p:cNvSpPr txBox="1"/>
          <p:nvPr/>
        </p:nvSpPr>
        <p:spPr>
          <a:xfrm flipH="1">
            <a:off x="9845458" y="5536506"/>
            <a:ext cx="18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195781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title="This slide contains the following visuals: stackedAreaChart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C4D916D8-4C41-4015-BCBD-4425391B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571037" y="1694811"/>
            <a:ext cx="9049923" cy="4764498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F162E6-8967-40E2-B118-CEA36D6A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Pagamento ou Gratuidade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08AC0E-B136-437E-821E-7A671C4B9315}"/>
              </a:ext>
            </a:extLst>
          </p:cNvPr>
          <p:cNvSpPr txBox="1"/>
          <p:nvPr/>
        </p:nvSpPr>
        <p:spPr>
          <a:xfrm flipH="1">
            <a:off x="9102035" y="6463430"/>
            <a:ext cx="16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239890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 title="This slide contains the following visuals: clusteredColumnChart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24553CF9-0FDE-4FD4-9BB2-082550B5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1905328" y="1690688"/>
            <a:ext cx="8381343" cy="4781749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030EAE-1792-44C0-BC3E-482E388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Passageiros Pagantes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7BABB-5BD5-49E9-AFA7-CF8C841706EC}"/>
              </a:ext>
            </a:extLst>
          </p:cNvPr>
          <p:cNvSpPr txBox="1"/>
          <p:nvPr/>
        </p:nvSpPr>
        <p:spPr>
          <a:xfrm flipH="1">
            <a:off x="8751308" y="6450904"/>
            <a:ext cx="1745502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39195945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447</Words>
  <Application>Microsoft Office PowerPoint</Application>
  <PresentationFormat>Widescreen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Segoe UI</vt:lpstr>
      <vt:lpstr>Segoe UI Semibold</vt:lpstr>
      <vt:lpstr>Custom Design</vt:lpstr>
      <vt:lpstr>Projeto Final: Mobilidade em São Paulo/SP</vt:lpstr>
      <vt:lpstr>Meios de Transporte: Ônibus</vt:lpstr>
      <vt:lpstr>Meios de Transporte: Ônibus</vt:lpstr>
      <vt:lpstr>Dados Históricos de Passageiros de Ônibus</vt:lpstr>
      <vt:lpstr>Passageiros por mês</vt:lpstr>
      <vt:lpstr>Média semanal de passageiros</vt:lpstr>
      <vt:lpstr>Linhas de Ônibus</vt:lpstr>
      <vt:lpstr>Formas de Pagamento ou Gratuidade</vt:lpstr>
      <vt:lpstr>Perfil dos Passageiros Pagantes</vt:lpstr>
      <vt:lpstr>Meios de Transporte: Ônibus</vt:lpstr>
      <vt:lpstr>Apresentação do PowerPoint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aline taca</cp:lastModifiedBy>
  <cp:revision>31</cp:revision>
  <dcterms:created xsi:type="dcterms:W3CDTF">2016-09-04T11:54:55Z</dcterms:created>
  <dcterms:modified xsi:type="dcterms:W3CDTF">2021-05-21T04:01:16Z</dcterms:modified>
</cp:coreProperties>
</file>