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1E9C802-1C7F-4F40-A1AB-99B69DDBF86B}">
          <p14:sldIdLst>
            <p14:sldId id="256"/>
            <p14:sldId id="257"/>
            <p14:sldId id="264"/>
            <p14:sldId id="265"/>
            <p14:sldId id="266"/>
            <p14:sldId id="267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77BF-B676-405A-A834-4492C71401F5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9E43-A90C-4AA3-ACAD-942EC90DF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Média de passageiros por mês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62000">
              <a:schemeClr val="accent1">
                <a:lumMod val="75000"/>
              </a:schemeClr>
            </a:gs>
            <a:gs pos="74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F74E4E7E-A83E-4E27-AF06-AE4A06BDC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9c4e40-d500-472a-b8ad-2833373a5dfe/ReportSection06e36f72a7d3b504366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ff9c4e40-d500-472a-b8ad-2833373a5dfe/ReportSection?pbi_source=PowerPoin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ff9c4e40-d500-472a-b8ad-2833373a5dfe/ReportSectione22170f581eeeee50997?pbi_source=PowerPoin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9bd4775-226b-4100-adbc-917f41589fdf/ReportSection1f812a8d278e7da323b5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</a:schemeClr>
            </a:gs>
            <a:gs pos="62000">
              <a:schemeClr val="accent1">
                <a:lumMod val="75000"/>
              </a:schemeClr>
            </a:gs>
            <a:gs pos="74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464614" y="1783959"/>
            <a:ext cx="4485216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Projeto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Final: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Mobilidade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n-US" sz="5000" b="0" i="0" u="none" strike="noStrike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Sã</a:t>
            </a:r>
            <a:r>
              <a:rPr lang="en-US" sz="5000" dirty="0">
                <a:solidFill>
                  <a:srgbClr val="F3C910"/>
                </a:solidFill>
                <a:effectLst/>
                <a:latin typeface="+mj-lt"/>
                <a:ea typeface="+mj-ea"/>
                <a:cs typeface="+mj-cs"/>
              </a:rPr>
              <a:t>o Paulo/SP</a:t>
            </a:r>
            <a:endParaRPr kumimoji="0" lang="en-US" sz="5000" b="0" i="0" u="none" strike="noStrike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59994" y="5573024"/>
            <a:ext cx="2177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i="0" dirty="0">
                <a:latin typeface="Segoe UI Semibold" charset="0"/>
                <a:ea typeface="Segoe UI Semibold" charset="0"/>
                <a:cs typeface="Segoe UI Semibold" charset="0"/>
              </a:rPr>
              <a:t>Por: Aline </a:t>
            </a:r>
            <a:r>
              <a:rPr lang="en-US" sz="900" b="1" i="0" dirty="0" err="1">
                <a:latin typeface="Segoe UI Semibold" charset="0"/>
                <a:ea typeface="Segoe UI Semibold" charset="0"/>
                <a:cs typeface="Segoe UI Semibold" charset="0"/>
              </a:rPr>
              <a:t>Tacacima</a:t>
            </a:r>
            <a:endParaRPr lang="en-US" sz="900" b="1" i="0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>
              <a:spcAft>
                <a:spcPts val="600"/>
              </a:spcAft>
            </a:pPr>
            <a:r>
              <a:rPr lang="en-US" sz="900" b="0" i="0" dirty="0" err="1">
                <a:latin typeface="Segoe UI" charset="0"/>
                <a:ea typeface="Segoe UI" charset="0"/>
                <a:cs typeface="Segoe UI" charset="0"/>
              </a:rPr>
              <a:t>Ironhack</a:t>
            </a:r>
            <a:r>
              <a:rPr lang="en-US" sz="900" b="0" i="0" dirty="0">
                <a:latin typeface="Segoe UI" charset="0"/>
                <a:ea typeface="Segoe UI" charset="0"/>
                <a:cs typeface="Segoe UI" charset="0"/>
              </a:rPr>
              <a:t> São Paulo – DAFT MAR 2021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56191" y="6034203"/>
            <a:ext cx="2177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dirty="0" err="1">
                <a:latin typeface="Segoe UI Semibold" charset="0"/>
                <a:ea typeface="Segoe UI Semibold" charset="0"/>
                <a:cs typeface="Segoe UI Semibold" charset="0"/>
              </a:rPr>
              <a:t>Atualizado</a:t>
            </a:r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900" b="1" dirty="0" err="1">
                <a:latin typeface="Segoe UI Semibold" charset="0"/>
                <a:ea typeface="Segoe UI Semibold" charset="0"/>
                <a:cs typeface="Segoe UI Semibold" charset="0"/>
              </a:rPr>
              <a:t>em</a:t>
            </a:r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:</a:t>
            </a:r>
            <a:endParaRPr lang="en-US" sz="900" b="1" i="0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pPr>
              <a:spcAft>
                <a:spcPts val="600"/>
              </a:spcAft>
            </a:pPr>
            <a:r>
              <a:rPr lang="en-US" sz="900" dirty="0">
                <a:latin typeface="Segoe UI" charset="0"/>
                <a:ea typeface="Segoe UI" charset="0"/>
                <a:cs typeface="Segoe UI" charset="0"/>
              </a:rPr>
              <a:t>20/05/2021 21:40:52 UTC</a:t>
            </a:r>
            <a:endParaRPr lang="en-US" sz="900" b="0" i="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E2D97B-C132-4363-B8AE-360335FA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" y="112734"/>
            <a:ext cx="6118256" cy="66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Passageiros por mês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228B2A-4016-462D-8D7C-CED940CB41BC}"/>
              </a:ext>
            </a:extLst>
          </p:cNvPr>
          <p:cNvSpPr txBox="1"/>
          <p:nvPr/>
        </p:nvSpPr>
        <p:spPr>
          <a:xfrm flipH="1">
            <a:off x="10196186" y="5987442"/>
            <a:ext cx="18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  <p:pic>
        <p:nvPicPr>
          <p:cNvPr id="6" name="Picture" title="This slide contains the following visuals: Média de passageiros por mês. Please refer to the notes on this slide for details.">
            <a:hlinkClick r:id="rId3"/>
            <a:extLst>
              <a:ext uri="{FF2B5EF4-FFF2-40B4-BE49-F238E27FC236}">
                <a16:creationId xmlns:a16="http://schemas.microsoft.com/office/drawing/2014/main" id="{6728EFFC-5F3B-4039-A3CC-533D423EE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7000"/>
          </a:blip>
          <a:srcRect b="38813"/>
          <a:stretch/>
        </p:blipFill>
        <p:spPr>
          <a:xfrm>
            <a:off x="586532" y="2129425"/>
            <a:ext cx="11143961" cy="3890213"/>
          </a:xfrm>
          <a:prstGeom prst="rect">
            <a:avLst/>
          </a:prstGeom>
          <a:noFill/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B267D6-3EDC-4585-8FBE-005A74EEF5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Dados Históricos de Passageiros de Ônibus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C718-FFC4-413F-807E-835242E2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Históricos de Passageiros de Ônibus</a:t>
            </a:r>
          </a:p>
        </p:txBody>
      </p:sp>
      <p:pic>
        <p:nvPicPr>
          <p:cNvPr id="3" name="Picture" title="This slide contains the following visuals: Média de passageiros por trimestr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09423CD4-A973-4292-96FF-9B11890B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1129430" y="1690688"/>
            <a:ext cx="9933139" cy="4802187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CC8F59-D3AB-44E1-8B70-370C959E735E}"/>
              </a:ext>
            </a:extLst>
          </p:cNvPr>
          <p:cNvSpPr txBox="1"/>
          <p:nvPr/>
        </p:nvSpPr>
        <p:spPr>
          <a:xfrm flipH="1">
            <a:off x="9527920" y="6463430"/>
            <a:ext cx="1870764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150167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162E6-8967-40E2-B118-CEA36D6A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Pagamento ou Gratuidade</a:t>
            </a:r>
          </a:p>
        </p:txBody>
      </p:sp>
      <p:pic>
        <p:nvPicPr>
          <p:cNvPr id="3" name="Picture" title="This slide contains the following visuals: stackedAreaChart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EABA339B-CBA8-46FA-9826-6508B48F6B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571038" y="1694810"/>
            <a:ext cx="9049924" cy="4793672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08AC0E-B136-437E-821E-7A671C4B9315}"/>
              </a:ext>
            </a:extLst>
          </p:cNvPr>
          <p:cNvSpPr txBox="1"/>
          <p:nvPr/>
        </p:nvSpPr>
        <p:spPr>
          <a:xfrm flipH="1">
            <a:off x="9102035" y="6463430"/>
            <a:ext cx="16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239890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57FDF-25EC-4837-B442-01FA1D7C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Pagamento ou Gratuidade</a:t>
            </a:r>
          </a:p>
        </p:txBody>
      </p:sp>
      <p:pic>
        <p:nvPicPr>
          <p:cNvPr id="2049" name="Picture 1" descr="Média de outras gratuidades, Média de pagantes (Bilhete Único e Vale Transporte) e Média de pagantes (dinheiro) por ano">
            <a:extLst>
              <a:ext uri="{FF2B5EF4-FFF2-40B4-BE49-F238E27FC236}">
                <a16:creationId xmlns:a16="http://schemas.microsoft.com/office/drawing/2014/main" id="{CE501984-47D6-4318-872E-04227740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515" y="1690688"/>
            <a:ext cx="8166969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1AA144-DD4B-4A0B-AC6C-CD4C77E201B0}"/>
              </a:ext>
            </a:extLst>
          </p:cNvPr>
          <p:cNvSpPr txBox="1"/>
          <p:nvPr/>
        </p:nvSpPr>
        <p:spPr>
          <a:xfrm flipH="1">
            <a:off x="8651100" y="6450904"/>
            <a:ext cx="17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13857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30EAE-1792-44C0-BC3E-482E388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Passageiros Pagantes</a:t>
            </a:r>
          </a:p>
        </p:txBody>
      </p:sp>
      <p:pic>
        <p:nvPicPr>
          <p:cNvPr id="3073" name="Picture 1" descr="Média de pagantes (Bilhete Único e Vale Transporte), Média de pagantes (dinheiro) e Média de pagantes (estudantes) por ano">
            <a:extLst>
              <a:ext uri="{FF2B5EF4-FFF2-40B4-BE49-F238E27FC236}">
                <a16:creationId xmlns:a16="http://schemas.microsoft.com/office/drawing/2014/main" id="{9A859C3C-76A2-438F-B016-A4914D791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59" y="1690688"/>
            <a:ext cx="8161482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27BABB-5BD5-49E9-AFA7-CF8C841706EC}"/>
              </a:ext>
            </a:extLst>
          </p:cNvPr>
          <p:cNvSpPr txBox="1"/>
          <p:nvPr/>
        </p:nvSpPr>
        <p:spPr>
          <a:xfrm flipH="1">
            <a:off x="8651100" y="6463430"/>
            <a:ext cx="1745502" cy="36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</p:spTree>
    <p:extLst>
      <p:ext uri="{BB962C8B-B14F-4D97-AF65-F5344CB8AC3E}">
        <p14:creationId xmlns:p14="http://schemas.microsoft.com/office/powerpoint/2010/main" val="391959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alphaModFix amt="67000"/>
          </a:blip>
          <a:srcRect r="43008"/>
          <a:stretch/>
        </p:blipFill>
        <p:spPr>
          <a:xfrm>
            <a:off x="6299047" y="1843088"/>
            <a:ext cx="4423233" cy="4427951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Média semanal de passageiros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1E5A18-2C6F-4341-B32A-71CC68A18D0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Evolução</a:t>
            </a:r>
            <a:r>
              <a:rPr lang="en-US" dirty="0"/>
              <a:t> de </a:t>
            </a:r>
            <a:r>
              <a:rPr lang="en-US" dirty="0" err="1"/>
              <a:t>Passageiros</a:t>
            </a:r>
            <a:r>
              <a:rPr lang="en-US" dirty="0"/>
              <a:t> de </a:t>
            </a:r>
            <a:r>
              <a:rPr lang="en-US" dirty="0" err="1"/>
              <a:t>Ônibus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8045A5-26FA-4666-A5C1-28F6635009EE}"/>
              </a:ext>
            </a:extLst>
          </p:cNvPr>
          <p:cNvSpPr txBox="1"/>
          <p:nvPr/>
        </p:nvSpPr>
        <p:spPr>
          <a:xfrm flipH="1">
            <a:off x="9214770" y="6250488"/>
            <a:ext cx="19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SPTrans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Total de passageiros por Mês">
            <a:extLst>
              <a:ext uri="{FF2B5EF4-FFF2-40B4-BE49-F238E27FC236}">
                <a16:creationId xmlns:a16="http://schemas.microsoft.com/office/drawing/2014/main" id="{3D89D72B-6284-40F8-95FB-A7965F39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91" y="1843088"/>
            <a:ext cx="7742618" cy="46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3D3D0D-A790-46D0-93C3-A4C98ACC4C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Dados </a:t>
            </a:r>
            <a:r>
              <a:rPr lang="en-US" dirty="0" err="1"/>
              <a:t>Históricos</a:t>
            </a:r>
            <a:r>
              <a:rPr lang="en-US" dirty="0"/>
              <a:t> de </a:t>
            </a:r>
            <a:r>
              <a:rPr lang="en-US" dirty="0" err="1"/>
              <a:t>Passageiros</a:t>
            </a:r>
            <a:r>
              <a:rPr lang="en-US" dirty="0"/>
              <a:t> de </a:t>
            </a:r>
            <a:r>
              <a:rPr lang="en-US" dirty="0" err="1"/>
              <a:t>Metrô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2F7CE1-F501-432B-855C-0F14472FC991}"/>
              </a:ext>
            </a:extLst>
          </p:cNvPr>
          <p:cNvSpPr txBox="1"/>
          <p:nvPr/>
        </p:nvSpPr>
        <p:spPr>
          <a:xfrm flipH="1">
            <a:off x="8342336" y="6425852"/>
            <a:ext cx="179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Metrô SP</a:t>
            </a:r>
          </a:p>
        </p:txBody>
      </p:sp>
    </p:spTree>
    <p:extLst>
      <p:ext uri="{BB962C8B-B14F-4D97-AF65-F5344CB8AC3E}">
        <p14:creationId xmlns:p14="http://schemas.microsoft.com/office/powerpoint/2010/main" val="2639436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108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Segoe UI</vt:lpstr>
      <vt:lpstr>Segoe UI Semibold</vt:lpstr>
      <vt:lpstr>Custom Design</vt:lpstr>
      <vt:lpstr>Projeto Final: Mobilidade em São Paulo/SP</vt:lpstr>
      <vt:lpstr>Passageiros por mês</vt:lpstr>
      <vt:lpstr>Dados Históricos de Passageiros de Ônibus</vt:lpstr>
      <vt:lpstr>Formas de Pagamento ou Gratuidade</vt:lpstr>
      <vt:lpstr>Formas de Pagamento ou Gratuidade</vt:lpstr>
      <vt:lpstr>Perfil dos Passageiros Pagantes</vt:lpstr>
      <vt:lpstr>Média semanal de passageiros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aline taca</cp:lastModifiedBy>
  <cp:revision>17</cp:revision>
  <dcterms:created xsi:type="dcterms:W3CDTF">2016-09-04T11:54:55Z</dcterms:created>
  <dcterms:modified xsi:type="dcterms:W3CDTF">2021-05-21T01:15:04Z</dcterms:modified>
</cp:coreProperties>
</file>