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4" r:id="rId8"/>
    <p:sldId id="265" r:id="rId9"/>
    <p:sldId id="261" r:id="rId10"/>
    <p:sldId id="272" r:id="rId11"/>
    <p:sldId id="262" r:id="rId12"/>
    <p:sldId id="269" r:id="rId13"/>
    <p:sldId id="270" r:id="rId14"/>
    <p:sldId id="271" r:id="rId15"/>
    <p:sldId id="266" r:id="rId16"/>
    <p:sldId id="274" r:id="rId17"/>
    <p:sldId id="267" r:id="rId18"/>
    <p:sldId id="268"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73" autoAdjust="0"/>
  </p:normalViewPr>
  <p:slideViewPr>
    <p:cSldViewPr snapToGrid="0">
      <p:cViewPr varScale="1">
        <p:scale>
          <a:sx n="80" d="100"/>
          <a:sy n="80" d="100"/>
        </p:scale>
        <p:origin x="132"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3200" b="0" strike="noStrike" spc="-1">
                <a:solidFill>
                  <a:srgbClr val="2B3238"/>
                </a:solidFill>
                <a:latin typeface="Calibri"/>
              </a:rPr>
              <a:t>Cliquez pour déplacer la diapo</a:t>
            </a: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4864F445-39BF-425C-B877-CB7C668BC5D4}"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6400" cy="308610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4BFA5AAB-8A91-44AF-AD1C-EE7AE7992BAA}" type="slidenum">
              <a:rPr lang="fr-FR" sz="1200" b="0" strike="noStrike" spc="-1">
                <a:latin typeface="Times New Roman"/>
              </a:rPr>
              <a:t>1</a:t>
            </a:fld>
            <a:endParaRPr lang="fr-F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040" cy="308592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00000"/>
              </a:lnSpc>
              <a:buNone/>
              <a:tabLst>
                <a:tab pos="0" algn="l"/>
              </a:tabLst>
            </a:pPr>
            <a:r>
              <a:rPr lang="fr-FR" sz="2000" b="1" strike="noStrike" spc="-1">
                <a:solidFill>
                  <a:srgbClr val="474747"/>
                </a:solidFill>
                <a:latin typeface="Source Sans Pro"/>
              </a:rPr>
              <a:t>Etape 1 : L'admission</a:t>
            </a:r>
            <a:br>
              <a:rPr sz="2000"/>
            </a:br>
            <a:r>
              <a:rPr lang="fr-FR" sz="2000" b="0" strike="noStrike" spc="-1">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a:br>
            <a:br>
              <a:rPr sz="2000"/>
            </a:br>
            <a:r>
              <a:rPr lang="fr-FR" sz="2000" b="1" strike="noStrike" spc="-1">
                <a:solidFill>
                  <a:srgbClr val="474747"/>
                </a:solidFill>
                <a:latin typeface="Source Sans Pro"/>
              </a:rPr>
              <a:t>Etape 2 : La compression</a:t>
            </a:r>
            <a:br>
              <a:rPr sz="2000"/>
            </a:br>
            <a:r>
              <a:rPr lang="fr-FR" sz="2000" b="0" strike="noStrike" spc="-1">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a:br>
            <a:br>
              <a:rPr sz="2000"/>
            </a:br>
            <a:r>
              <a:rPr lang="fr-FR" sz="2000" b="1" strike="noStrike" spc="-1">
                <a:solidFill>
                  <a:srgbClr val="474747"/>
                </a:solidFill>
                <a:latin typeface="Source Sans Pro"/>
              </a:rPr>
              <a:t>Etape 3 : La détente (ou explosion)</a:t>
            </a:r>
            <a:br>
              <a:rPr sz="2000"/>
            </a:br>
            <a:r>
              <a:rPr lang="fr-FR" sz="2000" b="0" strike="noStrike" spc="-1">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a:br>
            <a:br>
              <a:rPr sz="2000"/>
            </a:br>
            <a:r>
              <a:rPr lang="fr-FR" sz="2000" b="1" strike="noStrike" spc="-1">
                <a:solidFill>
                  <a:srgbClr val="474747"/>
                </a:solidFill>
                <a:latin typeface="Source Sans Pro"/>
              </a:rPr>
              <a:t>Etape 4 : L'échappement</a:t>
            </a:r>
            <a:br>
              <a:rPr sz="2000"/>
            </a:br>
            <a:r>
              <a:rPr lang="fr-FR" sz="2000" b="0" strike="noStrike" spc="-1">
                <a:solidFill>
                  <a:srgbClr val="474747"/>
                </a:solidFill>
                <a:latin typeface="Source Sans Pro"/>
              </a:rPr>
              <a:t>La soupape d'échappement s'ouvre et le piston en remontant va pousser devant lui les gaz brulés qui s'échappent par ce seul orifice.</a:t>
            </a:r>
            <a:endParaRPr lang="fr-FR" sz="2000" b="0" strike="noStrike" spc="-1">
              <a:latin typeface="Arial"/>
            </a:endParaRPr>
          </a:p>
          <a:p>
            <a:pPr>
              <a:lnSpc>
                <a:spcPct val="100000"/>
              </a:lnSpc>
              <a:buNone/>
              <a:tabLst>
                <a:tab pos="0" algn="l"/>
              </a:tabLst>
            </a:pPr>
            <a:endParaRPr lang="fr-FR" sz="2000" b="0" strike="noStrike" spc="-1">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F69EDDFB-EF3B-4656-B692-BE3CD20A101E}"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1" strike="noStrike" spc="-1">
                <a:solidFill>
                  <a:srgbClr val="1F2328"/>
                </a:solidFill>
                <a:latin typeface="-apple-system"/>
              </a:rPr>
              <a:t>Capteurs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Lambda (capteur oxygène positionné en sortie du moteur, permet de savoir si la combustion est riche ou pauvre)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Position du papillon (permet de connaitre le debit d'air en entrée du moteur)</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Sonde de température d'air (Positionné en admission du moteur, permet de réglé l'allumage + injection)</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Roue phonique + capteur induction/aimant (Faire recherche sur le sujet, permet l'avance à l'allumage et faire d'autres choses, positionné sur volant moteur et/ou arbre à cam)</a:t>
            </a:r>
            <a:endParaRPr lang="fr-FR" sz="2000" b="0" strike="noStrike" spc="-1">
              <a:latin typeface="Arial"/>
            </a:endParaRPr>
          </a:p>
          <a:p>
            <a:pPr marL="216000" indent="-216000">
              <a:lnSpc>
                <a:spcPct val="100000"/>
              </a:lnSpc>
              <a:buNone/>
            </a:pPr>
            <a:r>
              <a:rPr lang="fr-FR" sz="2000" b="1" strike="noStrike" spc="-1">
                <a:solidFill>
                  <a:srgbClr val="1F2328"/>
                </a:solidFill>
                <a:latin typeface="-apple-system"/>
              </a:rPr>
              <a:t>Actionneurs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Bobine d'allumage (Permet de réaliser la combustion, 2 type existant : - transistor interne et transistor externe)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Injecteur (Permet d'injecter du carburant pour la combustion, le débit est gérer grace à un temps d'injection et une carto)</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Papillon d'amission d'air (facultatif mais permet de gérer le débit d'air en entré du moteur selon l'enfoncement de la pédale d'accélaration + demande de puissance)</a:t>
            </a:r>
            <a:endParaRPr lang="fr-FR" sz="2000" b="0" strike="noStrike" spc="-1">
              <a:latin typeface="Arial"/>
            </a:endParaRPr>
          </a:p>
          <a:p>
            <a:pPr marL="216000" indent="-216000">
              <a:lnSpc>
                <a:spcPct val="100000"/>
              </a:lnSpc>
              <a:buNone/>
            </a:pPr>
            <a:endParaRPr lang="fr-FR" sz="2000" b="0" strike="noStrike" spc="-1">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08E8CD97-F797-4F4D-AE51-0D7F1AE7CAF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dirty="0" err="1">
                <a:latin typeface="Arial"/>
              </a:rPr>
              <a:t>TunerStudio</a:t>
            </a:r>
            <a:r>
              <a:rPr lang="fr-FR" sz="2000" b="0" strike="noStrike" spc="-1" dirty="0">
                <a:latin typeface="Arial"/>
              </a:rPr>
              <a:t> est un logiciel utilisé pour la configuration et le réglage des systèmes de gestion moteur (ECU) sur les véhicules équipés de moteurs programmables. Il est particulièrement populaire parmi les amateurs de voitures personnalisées et les passionnés de performances automobiles. </a:t>
            </a:r>
            <a:r>
              <a:rPr lang="fr-FR" sz="2000" b="0" strike="noStrike" spc="-1" dirty="0" err="1">
                <a:latin typeface="Arial"/>
              </a:rPr>
              <a:t>TunerStudio</a:t>
            </a:r>
            <a:r>
              <a:rPr lang="fr-FR" sz="2000" b="0" strike="noStrike" spc="-1" dirty="0">
                <a:latin typeface="Arial"/>
              </a:rPr>
              <a:t> permet aux utilisateurs de modifier les paramètres du moteur tels que l'avance à l'allumage, le temps d'injection de carburant, le rapport air-carburant, etc., afin d'optimiser les performances du moteur en fonction de diverses conditions de conduite. Ce logiciel est souvent utilisé en conjonction avec des interfaces matérielles telles que </a:t>
            </a:r>
            <a:r>
              <a:rPr lang="fr-FR" sz="2000" b="0" strike="noStrike" spc="-1" dirty="0" err="1">
                <a:latin typeface="Arial"/>
              </a:rPr>
              <a:t>MegaSquirt</a:t>
            </a:r>
            <a:r>
              <a:rPr lang="fr-FR" sz="2000" b="0" strike="noStrike" spc="-1" dirty="0">
                <a:latin typeface="Arial"/>
              </a:rPr>
              <a:t> ou d'autres systèmes de gestion moteur programmables.</a:t>
            </a: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8</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8C3B-2D1B-5AA9-A431-764DE65BEC56}"/>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BE67B9A5-310B-8FE4-85C2-B89508A5269B}"/>
              </a:ext>
            </a:extLst>
          </p:cNvPr>
          <p:cNvSpPr>
            <a:spLocks noGrp="1" noRot="1" noChangeAspect="1"/>
          </p:cNvSpPr>
          <p:nvPr>
            <p:ph type="sldImg"/>
          </p:nvPr>
        </p:nvSpPr>
        <p:spPr>
          <a:xfrm>
            <a:off x="685800" y="1143000"/>
            <a:ext cx="5486400" cy="3086100"/>
          </a:xfrm>
          <a:prstGeom prst="rect">
            <a:avLst/>
          </a:prstGeom>
          <a:ln w="0">
            <a:noFill/>
          </a:ln>
        </p:spPr>
      </p:sp>
      <p:sp>
        <p:nvSpPr>
          <p:cNvPr id="329" name="PlaceHolder 2">
            <a:extLst>
              <a:ext uri="{FF2B5EF4-FFF2-40B4-BE49-F238E27FC236}">
                <a16:creationId xmlns:a16="http://schemas.microsoft.com/office/drawing/2014/main" id="{C13505A9-9A29-451D-4A83-EA396173D68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a:latin typeface="Arial"/>
              </a:rPr>
              <a:t>Description de l'interface utilisateur (GUI) programmée :</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2. **Bibliothèque Graphique :** Pour la création de l'interface graphique, nous avons opté pour tkinter, une bibliothèque intégrée à Python, reconnue pour sa facilité d'utilisation et son efficacité dans la conception d'interfaces utilisateur.</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Ces choix techniques et conceptuels visent à garantir une expérience utilisateur optimale tout en assurant la robustesse et la flexibilité du système.</a:t>
            </a:r>
          </a:p>
        </p:txBody>
      </p:sp>
      <p:sp>
        <p:nvSpPr>
          <p:cNvPr id="330" name="PlaceHolder 3">
            <a:extLst>
              <a:ext uri="{FF2B5EF4-FFF2-40B4-BE49-F238E27FC236}">
                <a16:creationId xmlns:a16="http://schemas.microsoft.com/office/drawing/2014/main" id="{AD4A502C-0D5E-CF1D-5F9E-33BFACED216D}"/>
              </a:ext>
            </a:extLst>
          </p:cNvPr>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9</a:t>
            </a:fld>
            <a:endParaRPr lang="fr-FR" sz="1200" b="0" strike="noStrike" spc="-1">
              <a:latin typeface="Times New Roman"/>
            </a:endParaRPr>
          </a:p>
        </p:txBody>
      </p:sp>
    </p:spTree>
    <p:extLst>
      <p:ext uri="{BB962C8B-B14F-4D97-AF65-F5344CB8AC3E}">
        <p14:creationId xmlns:p14="http://schemas.microsoft.com/office/powerpoint/2010/main" val="252533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B3B0615-3E50-4347-97F3-E571652CD209}"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CA05D7-1E52-46AD-8516-AF72E912AF54}"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9C46150-C02D-47D1-806C-50AE7A62B911}"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B5FC3A-7BFF-4A4E-891C-1D8778E6D2FE}"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A2C1E7E-F81A-48DD-BAAB-1469885CE0DC}"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5D033F1-17BA-4D3F-9854-E0B6864C120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CE8CC85-4967-44B6-B511-0ABE4A58141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408C9D-943B-4E56-A729-7110AC3278A7}"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D714C08-95CB-44D1-A982-E7D6B7B73D00}"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F5C0D81-56C0-4FB4-BAF7-686201B4E41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AB9046-B9F0-4072-9FF9-9BDE58F6389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F15B58-FBB7-4922-8D0D-74BA675E81DA}"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4CA132-1C08-4631-841A-A05A9863BAB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FA5AF7-449E-431D-BBB5-6D915A24AC2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20B192-ECF2-4E19-9CDB-6A3CE5472D05}"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F9088-E450-4870-A23F-D2AE0E1780A7}"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1B0740A-D770-47DE-8ED0-0A6FC9659735}"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C1F93-3FCE-42FD-B054-0AA86691EC56}"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B0BFF7-048C-4FF8-915B-A2E075083C29}"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86608F8-4B44-4F38-B5F1-B5EF9F36CB5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B799872-6E33-4A83-B216-F9CBC896798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AB4C7-9785-4A14-8B12-14695E5D010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71F924-A98B-4969-BD00-AC91B540D020}"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41963DE-C2B0-4D02-BBCE-63B010EFE211}"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5"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26"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9"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0"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1"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2"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3"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4"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5"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6"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7"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8"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9"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lstStyle/>
          <a:p>
            <a:pPr algn="ctr">
              <a:lnSpc>
                <a:spcPct val="90000"/>
              </a:lnSpc>
              <a:buNone/>
            </a:pPr>
            <a:r>
              <a:rPr lang="fr-FR" sz="6000" b="1" strike="noStrike" spc="-1">
                <a:solidFill>
                  <a:srgbClr val="005E6A"/>
                </a:solidFill>
                <a:latin typeface="Segoe UI"/>
              </a:rPr>
              <a:t>Modifiez le style du titre</a:t>
            </a:r>
            <a:endParaRPr lang="fr-FR" sz="6000" b="0" strike="noStrike" spc="-1">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0D2C41C5-FD2B-4FF4-8E12-286DAC3EBCBB}" type="slidenum">
              <a:rPr lang="fr-FR" sz="900" b="0" strike="noStrike" spc="-1">
                <a:solidFill>
                  <a:srgbClr val="005E6A"/>
                </a:solidFill>
                <a:latin typeface="Segoe UI"/>
              </a:rPr>
              <a:t>‹N°›</a:t>
            </a:fld>
            <a:endParaRPr lang="fr-FR" sz="900" b="0" strike="noStrike" spc="-1">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8"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9"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0"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1"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2"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3"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4"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5"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6"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7"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8"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9"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0"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Modifiez le style du titre</a:t>
            </a:r>
            <a:endParaRPr lang="fr-FR" sz="3200" b="0" strike="noStrike" spc="-1">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&lt;date/heure&gt;</a:t>
            </a:r>
            <a:endParaRPr lang="fr-FR" sz="1200" b="0" strike="noStrike" spc="-1">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&lt;pied de page&gt;</a:t>
            </a:r>
            <a:endParaRPr lang="fr-FR" sz="1200" b="0" strike="noStrike" spc="-1">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CB31B2C5-B43F-426C-990A-3039311DEB02}" type="slidenum">
              <a:rPr lang="fr-FR" sz="900" b="0" strike="noStrike" spc="-1">
                <a:solidFill>
                  <a:srgbClr val="005E6A"/>
                </a:solidFill>
                <a:latin typeface="Segoe UI"/>
              </a:rPr>
              <a:t>‹N°›</a:t>
            </a:fld>
            <a:endParaRPr lang="fr-FR" sz="900" b="0" strike="noStrike" spc="-1">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5.jpg"/><Relationship Id="rId2" Type="http://schemas.openxmlformats.org/officeDocument/2006/relationships/image" Target="../media/image18.png"/><Relationship Id="rId1" Type="http://schemas.openxmlformats.org/officeDocument/2006/relationships/slideLayout" Target="../slideLayouts/slideLayout17.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66624" y="545935"/>
            <a:ext cx="9458752" cy="2387160"/>
          </a:xfrm>
          <a:prstGeom prst="rect">
            <a:avLst/>
          </a:prstGeom>
          <a:noFill/>
          <a:ln w="9360">
            <a:noFill/>
          </a:ln>
        </p:spPr>
        <p:txBody>
          <a:bodyPr numCol="1" spcCol="0" anchor="b">
            <a:noAutofit/>
          </a:bodyPr>
          <a:lstStyle/>
          <a:p>
            <a:pPr algn="ctr">
              <a:lnSpc>
                <a:spcPct val="90000"/>
              </a:lnSpc>
              <a:buNone/>
            </a:pPr>
            <a:r>
              <a:rPr lang="fr-FR" sz="6000" b="1" spc="-1" dirty="0">
                <a:solidFill>
                  <a:srgbClr val="005E6A"/>
                </a:solidFill>
                <a:latin typeface="Segoe UI"/>
              </a:rPr>
              <a:t>D</a:t>
            </a:r>
            <a:r>
              <a:rPr lang="fr-FR" sz="6000" b="1" strike="noStrike" spc="-1" dirty="0">
                <a:solidFill>
                  <a:srgbClr val="005E6A"/>
                </a:solidFill>
                <a:latin typeface="Segoe UI"/>
              </a:rPr>
              <a:t>éveloppement d’une Unité de Contrôle Moteur (ECU)</a:t>
            </a:r>
            <a:endParaRPr lang="fr-FR" sz="6000" b="0" strike="noStrike" spc="-1" dirty="0">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dirty="0">
                <a:solidFill>
                  <a:srgbClr val="F4F4F4"/>
                </a:solidFill>
                <a:latin typeface="Calibri"/>
              </a:rPr>
              <a:t>14/12/2023</a:t>
            </a:r>
            <a:endParaRPr lang="fr-FR" sz="1200" b="0" strike="noStrike" spc="-1" dirty="0">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81E46BA-3391-4B0C-837B-8CEB02F58EBF}" type="slidenum">
              <a:rPr lang="fr-FR" sz="900" b="0" strike="noStrike" spc="-1">
                <a:solidFill>
                  <a:srgbClr val="005E6A"/>
                </a:solidFill>
                <a:latin typeface="Segoe UI"/>
              </a:rPr>
              <a:t>1</a:t>
            </a:fld>
            <a:endParaRPr lang="fr-FR" sz="900" b="0" strike="noStrike" spc="-1">
              <a:latin typeface="Arial"/>
            </a:endParaRPr>
          </a:p>
        </p:txBody>
      </p:sp>
      <p:pic>
        <p:nvPicPr>
          <p:cNvPr id="192" name="Picture 2" descr="Electronic Control Unit – A Simple Introduction (2023) -"/>
          <p:cNvPicPr/>
          <p:nvPr/>
        </p:nvPicPr>
        <p:blipFill>
          <a:blip r:embed="rId3"/>
          <a:stretch/>
        </p:blipFill>
        <p:spPr>
          <a:xfrm>
            <a:off x="6767280" y="2668320"/>
            <a:ext cx="4988520" cy="3269880"/>
          </a:xfrm>
          <a:prstGeom prst="rect">
            <a:avLst/>
          </a:prstGeom>
          <a:ln w="0">
            <a:noFill/>
          </a:ln>
        </p:spPr>
      </p:pic>
      <p:pic>
        <p:nvPicPr>
          <p:cNvPr id="193" name="Image 16"/>
          <p:cNvPicPr/>
          <p:nvPr/>
        </p:nvPicPr>
        <p:blipFill>
          <a:blip r:embed="rId4"/>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lstStyle/>
          <a:p>
            <a:pPr algn="ctr">
              <a:lnSpc>
                <a:spcPct val="90000"/>
              </a:lnSpc>
              <a:spcBef>
                <a:spcPts val="1001"/>
              </a:spcBef>
              <a:buNone/>
              <a:tabLst>
                <a:tab pos="0" algn="l"/>
              </a:tabLst>
            </a:pPr>
            <a:r>
              <a:rPr lang="fr-FR" sz="1600" b="0" strike="noStrike" spc="-1">
                <a:solidFill>
                  <a:srgbClr val="005E6A"/>
                </a:solidFill>
                <a:latin typeface="Calibri"/>
              </a:rPr>
              <a:t>Présenté et soutenu par Bastien DELAUNAY et Alexandre MINGANT</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
        <p:nvSpPr>
          <p:cNvPr id="195" name="Sous-titre 2"/>
          <p:cNvSpPr/>
          <p:nvPr/>
        </p:nvSpPr>
        <p:spPr>
          <a:xfrm>
            <a:off x="212760" y="5798160"/>
            <a:ext cx="6273360" cy="364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rmAutofit/>
          </a:bodyPr>
          <a:lstStyle/>
          <a:p>
            <a:pPr>
              <a:lnSpc>
                <a:spcPct val="90000"/>
              </a:lnSpc>
              <a:spcBef>
                <a:spcPts val="1001"/>
              </a:spcBef>
              <a:buNone/>
              <a:tabLst>
                <a:tab pos="0" algn="l"/>
              </a:tabLst>
            </a:pPr>
            <a:r>
              <a:rPr lang="fr-FR" sz="1600" b="0" strike="noStrike" spc="-1">
                <a:solidFill>
                  <a:srgbClr val="005E6A"/>
                </a:solidFill>
                <a:latin typeface="Calibri"/>
              </a:rPr>
              <a:t>ENSTA Bretagne – Promotion FIPA SE 2024</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10</a:t>
            </a:fld>
            <a:endParaRPr lang="fr-FR" sz="900" b="0" strike="noStrike" spc="-1">
              <a:latin typeface="Arial"/>
            </a:endParaRPr>
          </a:p>
        </p:txBody>
      </p:sp>
      <p:sp>
        <p:nvSpPr>
          <p:cNvPr id="263"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Communication</a:t>
            </a:r>
            <a:endParaRPr lang="fr-FR" sz="1600" b="0" strike="noStrike" spc="-1" dirty="0">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65" name="Connecteur droit avec flèche 7"/>
          <p:cNvSpPr/>
          <p:nvPr/>
        </p:nvSpPr>
        <p:spPr>
          <a:xfrm>
            <a:off x="4580640" y="2422800"/>
            <a:ext cx="246132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6" name="ZoneTexte 9"/>
          <p:cNvSpPr/>
          <p:nvPr/>
        </p:nvSpPr>
        <p:spPr>
          <a:xfrm>
            <a:off x="4872543" y="1686721"/>
            <a:ext cx="1896971"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0" strike="noStrike" spc="-1" dirty="0">
                <a:solidFill>
                  <a:srgbClr val="005E6A"/>
                </a:solidFill>
                <a:latin typeface="Calibri"/>
              </a:rPr>
              <a:t>Liaison série UART</a:t>
            </a:r>
            <a:endParaRPr lang="fr-FR" sz="1800" b="0" strike="noStrike" spc="-1" dirty="0">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PC</a:t>
            </a:r>
            <a:endParaRPr lang="fr-FR" sz="1800" b="0" strike="noStrike" spc="-1">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Calculateur </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Périphériques</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1" name="Connecteur droit avec flèche 19"/>
          <p:cNvSpPr/>
          <p:nvPr/>
        </p:nvSpPr>
        <p:spPr>
          <a:xfrm flipH="1">
            <a:off x="4579920" y="2650680"/>
            <a:ext cx="246132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2" name="Connecteur droit avec flèche 21"/>
          <p:cNvSpPr/>
          <p:nvPr/>
        </p:nvSpPr>
        <p:spPr>
          <a:xfrm>
            <a:off x="1717560" y="2422800"/>
            <a:ext cx="39276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3" name="Connecteur droit avec flèche 22"/>
          <p:cNvSpPr/>
          <p:nvPr/>
        </p:nvSpPr>
        <p:spPr>
          <a:xfrm flipH="1">
            <a:off x="1716840" y="26506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4" name="Connecteur droit avec flèche 26"/>
          <p:cNvSpPr/>
          <p:nvPr/>
        </p:nvSpPr>
        <p:spPr>
          <a:xfrm>
            <a:off x="9444960" y="239940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5" name="Connecteur droit avec flèche 27"/>
          <p:cNvSpPr/>
          <p:nvPr/>
        </p:nvSpPr>
        <p:spPr>
          <a:xfrm flipH="1">
            <a:off x="9444240" y="26272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pic>
        <p:nvPicPr>
          <p:cNvPr id="3" name="Image 2" descr="Une image contenant texte, capture d’écran, Police, nombre&#10;&#10;Description générée automatiquement">
            <a:extLst>
              <a:ext uri="{FF2B5EF4-FFF2-40B4-BE49-F238E27FC236}">
                <a16:creationId xmlns:a16="http://schemas.microsoft.com/office/drawing/2014/main" id="{AB49E4C2-05C2-3341-A92C-C3F7B285A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78" y="3468870"/>
            <a:ext cx="2505075" cy="2686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F49E-CBD0-5B50-DCDC-325396779498}"/>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9445A2AA-0BB0-43D2-C220-0EBA62C004D9}"/>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16EFBD9A-FA29-F40A-A60A-F9D8F2FA71F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11</a:t>
            </a:fld>
            <a:endParaRPr lang="fr-FR" sz="900" b="0" strike="noStrike" spc="-1">
              <a:latin typeface="Arial"/>
            </a:endParaRPr>
          </a:p>
        </p:txBody>
      </p:sp>
      <p:sp>
        <p:nvSpPr>
          <p:cNvPr id="263" name="Titre 1">
            <a:extLst>
              <a:ext uri="{FF2B5EF4-FFF2-40B4-BE49-F238E27FC236}">
                <a16:creationId xmlns:a16="http://schemas.microsoft.com/office/drawing/2014/main" id="{E824BB5E-1264-4EFB-8A63-DD33007127B5}"/>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Rendu</a:t>
            </a:r>
            <a:endParaRPr lang="fr-FR" sz="1600" b="0" strike="noStrike" spc="-1" dirty="0">
              <a:latin typeface="Arial"/>
            </a:endParaRPr>
          </a:p>
        </p:txBody>
      </p:sp>
      <p:sp>
        <p:nvSpPr>
          <p:cNvPr id="264" name="PlaceHolder 2">
            <a:extLst>
              <a:ext uri="{FF2B5EF4-FFF2-40B4-BE49-F238E27FC236}">
                <a16:creationId xmlns:a16="http://schemas.microsoft.com/office/drawing/2014/main" id="{49A0E27B-3AA0-BC77-E565-6C0B7A8BAF0C}"/>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6" name="Image 5" descr="Une image contenant texte, capture d’écran, Instrument de mesure, cercle&#10;&#10;Description générée automatiquement">
            <a:extLst>
              <a:ext uri="{FF2B5EF4-FFF2-40B4-BE49-F238E27FC236}">
                <a16:creationId xmlns:a16="http://schemas.microsoft.com/office/drawing/2014/main" id="{8727674B-923B-BB4A-5F67-857B04AB5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912" y="766080"/>
            <a:ext cx="7754402" cy="5388840"/>
          </a:xfrm>
          <a:prstGeom prst="rect">
            <a:avLst/>
          </a:prstGeom>
        </p:spPr>
      </p:pic>
    </p:spTree>
    <p:extLst>
      <p:ext uri="{BB962C8B-B14F-4D97-AF65-F5344CB8AC3E}">
        <p14:creationId xmlns:p14="http://schemas.microsoft.com/office/powerpoint/2010/main" val="20385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442B-6B18-808F-1E06-5D74421DFD07}"/>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472400B3-7F3E-A02E-027F-3B1D008BFB1A}"/>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AFD0A211-938F-0D08-C75D-C17B9D8FDCBD}"/>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12</a:t>
            </a:fld>
            <a:endParaRPr lang="fr-FR" sz="900" b="0" strike="noStrike" spc="-1">
              <a:latin typeface="Arial"/>
            </a:endParaRPr>
          </a:p>
        </p:txBody>
      </p:sp>
      <p:sp>
        <p:nvSpPr>
          <p:cNvPr id="263" name="Titre 1">
            <a:extLst>
              <a:ext uri="{FF2B5EF4-FFF2-40B4-BE49-F238E27FC236}">
                <a16:creationId xmlns:a16="http://schemas.microsoft.com/office/drawing/2014/main" id="{A1C680C4-770B-CDD5-FA70-557F331D2D7E}"/>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Recherche/Analyse</a:t>
            </a:r>
            <a:endParaRPr lang="fr-FR" sz="1600" b="0" strike="noStrike" spc="-1" dirty="0">
              <a:latin typeface="Arial"/>
            </a:endParaRPr>
          </a:p>
        </p:txBody>
      </p:sp>
      <p:sp>
        <p:nvSpPr>
          <p:cNvPr id="264" name="PlaceHolder 2">
            <a:extLst>
              <a:ext uri="{FF2B5EF4-FFF2-40B4-BE49-F238E27FC236}">
                <a16:creationId xmlns:a16="http://schemas.microsoft.com/office/drawing/2014/main" id="{D37E222A-CC82-CC3A-2B1C-431885577804}"/>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 name="Image 2" descr="Une image contenant Police, logo, Graphique, symbole&#10;&#10;Description générée automatiquement">
            <a:extLst>
              <a:ext uri="{FF2B5EF4-FFF2-40B4-BE49-F238E27FC236}">
                <a16:creationId xmlns:a16="http://schemas.microsoft.com/office/drawing/2014/main" id="{4CD00F44-8651-98ED-4343-375DEA94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785" y="1215210"/>
            <a:ext cx="3091439" cy="1068246"/>
          </a:xfrm>
          <a:prstGeom prst="rect">
            <a:avLst/>
          </a:prstGeom>
        </p:spPr>
      </p:pic>
      <p:pic>
        <p:nvPicPr>
          <p:cNvPr id="4" name="Image 3" descr="Une image contenant Police, logo, Graphique, blanc&#10;&#10;Description générée automatiquement">
            <a:extLst>
              <a:ext uri="{FF2B5EF4-FFF2-40B4-BE49-F238E27FC236}">
                <a16:creationId xmlns:a16="http://schemas.microsoft.com/office/drawing/2014/main" id="{B42BBC69-07E1-7533-228D-2FE94B5CEE60}"/>
              </a:ext>
            </a:extLst>
          </p:cNvPr>
          <p:cNvPicPr>
            <a:picLocks noChangeAspect="1"/>
          </p:cNvPicPr>
          <p:nvPr/>
        </p:nvPicPr>
        <p:blipFill rotWithShape="1">
          <a:blip r:embed="rId3">
            <a:extLst>
              <a:ext uri="{28A0092B-C50C-407E-A947-70E740481C1C}">
                <a14:useLocalDpi xmlns:a14="http://schemas.microsoft.com/office/drawing/2010/main" val="0"/>
              </a:ext>
            </a:extLst>
          </a:blip>
          <a:srcRect t="35434" b="36228"/>
          <a:stretch/>
        </p:blipFill>
        <p:spPr>
          <a:xfrm>
            <a:off x="1007750" y="1646922"/>
            <a:ext cx="3366374" cy="715475"/>
          </a:xfrm>
          <a:prstGeom prst="rect">
            <a:avLst/>
          </a:prstGeom>
        </p:spPr>
      </p:pic>
      <p:pic>
        <p:nvPicPr>
          <p:cNvPr id="6" name="Image 5" descr="Une image contenant texte, capture d’écran, Police, document&#10;&#10;Description générée automatiquement">
            <a:extLst>
              <a:ext uri="{FF2B5EF4-FFF2-40B4-BE49-F238E27FC236}">
                <a16:creationId xmlns:a16="http://schemas.microsoft.com/office/drawing/2014/main" id="{23601040-F9D4-E4A8-C9B6-C1ED9BDDA0EA}"/>
              </a:ext>
            </a:extLst>
          </p:cNvPr>
          <p:cNvPicPr>
            <a:picLocks noChangeAspect="1"/>
          </p:cNvPicPr>
          <p:nvPr/>
        </p:nvPicPr>
        <p:blipFill rotWithShape="1">
          <a:blip r:embed="rId4">
            <a:extLst>
              <a:ext uri="{28A0092B-C50C-407E-A947-70E740481C1C}">
                <a14:useLocalDpi xmlns:a14="http://schemas.microsoft.com/office/drawing/2010/main" val="0"/>
              </a:ext>
            </a:extLst>
          </a:blip>
          <a:srcRect t="-1" b="53716"/>
          <a:stretch/>
        </p:blipFill>
        <p:spPr>
          <a:xfrm>
            <a:off x="326617" y="3026782"/>
            <a:ext cx="1362265" cy="2892484"/>
          </a:xfrm>
          <a:prstGeom prst="rect">
            <a:avLst/>
          </a:prstGeom>
        </p:spPr>
      </p:pic>
      <p:pic>
        <p:nvPicPr>
          <p:cNvPr id="8" name="Image 7" descr="Une image contenant texte, ligne, capture d’écran&#10;&#10;Description générée automatiquement">
            <a:extLst>
              <a:ext uri="{FF2B5EF4-FFF2-40B4-BE49-F238E27FC236}">
                <a16:creationId xmlns:a16="http://schemas.microsoft.com/office/drawing/2014/main" id="{3E489915-5305-A90E-6428-06F09CE03087}"/>
              </a:ext>
            </a:extLst>
          </p:cNvPr>
          <p:cNvPicPr>
            <a:picLocks noChangeAspect="1"/>
          </p:cNvPicPr>
          <p:nvPr/>
        </p:nvPicPr>
        <p:blipFill rotWithShape="1">
          <a:blip r:embed="rId5">
            <a:extLst>
              <a:ext uri="{28A0092B-C50C-407E-A947-70E740481C1C}">
                <a14:useLocalDpi xmlns:a14="http://schemas.microsoft.com/office/drawing/2010/main" val="0"/>
              </a:ext>
            </a:extLst>
          </a:blip>
          <a:srcRect t="1" b="57824"/>
          <a:stretch/>
        </p:blipFill>
        <p:spPr>
          <a:xfrm>
            <a:off x="6839018" y="2846218"/>
            <a:ext cx="1370039" cy="3073048"/>
          </a:xfrm>
          <a:prstGeom prst="rect">
            <a:avLst/>
          </a:prstGeom>
        </p:spPr>
      </p:pic>
      <p:sp>
        <p:nvSpPr>
          <p:cNvPr id="9" name="ZoneTexte 22">
            <a:extLst>
              <a:ext uri="{FF2B5EF4-FFF2-40B4-BE49-F238E27FC236}">
                <a16:creationId xmlns:a16="http://schemas.microsoft.com/office/drawing/2014/main" id="{570C15FD-5F17-01AC-4B2B-951F169F1D73}"/>
              </a:ext>
            </a:extLst>
          </p:cNvPr>
          <p:cNvSpPr/>
          <p:nvPr/>
        </p:nvSpPr>
        <p:spPr>
          <a:xfrm>
            <a:off x="1416060" y="2517977"/>
            <a:ext cx="2676894"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26 fichiers de codes</a:t>
            </a:r>
            <a:endParaRPr lang="fr-FR" sz="1800" b="0" strike="noStrike" spc="-1" dirty="0">
              <a:latin typeface="Arial"/>
            </a:endParaRPr>
          </a:p>
        </p:txBody>
      </p:sp>
      <p:sp>
        <p:nvSpPr>
          <p:cNvPr id="10" name="ZoneTexte 22">
            <a:extLst>
              <a:ext uri="{FF2B5EF4-FFF2-40B4-BE49-F238E27FC236}">
                <a16:creationId xmlns:a16="http://schemas.microsoft.com/office/drawing/2014/main" id="{503356A4-708F-9EC2-BA7F-E7E5F6934CA3}"/>
              </a:ext>
            </a:extLst>
          </p:cNvPr>
          <p:cNvSpPr/>
          <p:nvPr/>
        </p:nvSpPr>
        <p:spPr>
          <a:xfrm>
            <a:off x="7850953" y="2334038"/>
            <a:ext cx="243760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5E6A"/>
              </a:buClr>
              <a:buFont typeface="Arial"/>
              <a:buChar char="•"/>
            </a:pPr>
            <a:r>
              <a:rPr lang="fr-FR" b="1" spc="-1" dirty="0">
                <a:solidFill>
                  <a:srgbClr val="005E6A"/>
                </a:solidFill>
                <a:latin typeface="Calibri"/>
              </a:rPr>
              <a:t>88 fichiers de</a:t>
            </a:r>
            <a:r>
              <a:rPr lang="fr-FR" sz="1800" b="1" strike="noStrike" spc="-1" dirty="0">
                <a:solidFill>
                  <a:srgbClr val="005E6A"/>
                </a:solidFill>
                <a:latin typeface="Calibri"/>
              </a:rPr>
              <a:t> codes</a:t>
            </a:r>
            <a:endParaRPr lang="fr-FR" sz="1800" b="0" strike="noStrike" spc="-1" dirty="0">
              <a:latin typeface="Arial"/>
            </a:endParaRPr>
          </a:p>
        </p:txBody>
      </p:sp>
      <p:pic>
        <p:nvPicPr>
          <p:cNvPr id="13" name="Image 12" descr="Une image contenant Appareils électroniques, Ingénierie électronique, Composant de circuit, Composant électronique&#10;&#10;Description générée automatiquement">
            <a:extLst>
              <a:ext uri="{FF2B5EF4-FFF2-40B4-BE49-F238E27FC236}">
                <a16:creationId xmlns:a16="http://schemas.microsoft.com/office/drawing/2014/main" id="{F77C386A-636B-7776-1C60-AB4F17DEB1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1231" y="3110322"/>
            <a:ext cx="4297800" cy="2544839"/>
          </a:xfrm>
          <a:prstGeom prst="rect">
            <a:avLst/>
          </a:prstGeom>
        </p:spPr>
      </p:pic>
      <p:pic>
        <p:nvPicPr>
          <p:cNvPr id="15" name="Image 14" descr="Une image contenant Appareils électroniques, circuit, Composant électronique, Composant de circuit&#10;&#10;Description générée automatiquement">
            <a:extLst>
              <a:ext uri="{FF2B5EF4-FFF2-40B4-BE49-F238E27FC236}">
                <a16:creationId xmlns:a16="http://schemas.microsoft.com/office/drawing/2014/main" id="{71D0644A-424B-EDF0-4F3C-A131CF68D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6804" y="2718086"/>
            <a:ext cx="3329312" cy="3329312"/>
          </a:xfrm>
          <a:prstGeom prst="rect">
            <a:avLst/>
          </a:prstGeom>
        </p:spPr>
      </p:pic>
    </p:spTree>
    <p:extLst>
      <p:ext uri="{BB962C8B-B14F-4D97-AF65-F5344CB8AC3E}">
        <p14:creationId xmlns:p14="http://schemas.microsoft.com/office/powerpoint/2010/main" val="189073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3F61-8C8E-65BF-0095-FC556A31816F}"/>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2A8ACD9B-3CD9-0F51-051F-98B801F7AB5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F5E4C3BB-49A1-6729-F3C3-E9CAB52CC6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13</a:t>
            </a:fld>
            <a:endParaRPr lang="fr-FR" sz="900" b="0" strike="noStrike" spc="-1">
              <a:latin typeface="Arial"/>
            </a:endParaRPr>
          </a:p>
        </p:txBody>
      </p:sp>
      <p:sp>
        <p:nvSpPr>
          <p:cNvPr id="263" name="Titre 1">
            <a:extLst>
              <a:ext uri="{FF2B5EF4-FFF2-40B4-BE49-F238E27FC236}">
                <a16:creationId xmlns:a16="http://schemas.microsoft.com/office/drawing/2014/main" id="{655C72AE-AA74-C2D8-7B7E-81BB0123AFBC}"/>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pc="-1" dirty="0">
                <a:solidFill>
                  <a:srgbClr val="005E6A"/>
                </a:solidFill>
                <a:latin typeface="Calibri"/>
                <a:ea typeface="Calibri"/>
              </a:rPr>
              <a:t>Structure et ordonnancement</a:t>
            </a:r>
            <a:endParaRPr lang="fr-FR" sz="1600" b="0" strike="noStrike" spc="-1" dirty="0">
              <a:latin typeface="Arial"/>
            </a:endParaRPr>
          </a:p>
        </p:txBody>
      </p:sp>
      <p:sp>
        <p:nvSpPr>
          <p:cNvPr id="264" name="PlaceHolder 2">
            <a:extLst>
              <a:ext uri="{FF2B5EF4-FFF2-40B4-BE49-F238E27FC236}">
                <a16:creationId xmlns:a16="http://schemas.microsoft.com/office/drawing/2014/main" id="{8E118E3E-44A4-C360-CEA6-27621BD69ACB}"/>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4" name="Rectangle 14">
            <a:extLst>
              <a:ext uri="{FF2B5EF4-FFF2-40B4-BE49-F238E27FC236}">
                <a16:creationId xmlns:a16="http://schemas.microsoft.com/office/drawing/2014/main" id="{DB13606E-9026-960F-67D7-8E7E61FB7F30}"/>
              </a:ext>
            </a:extLst>
          </p:cNvPr>
          <p:cNvSpPr/>
          <p:nvPr/>
        </p:nvSpPr>
        <p:spPr>
          <a:xfrm>
            <a:off x="313199" y="1405260"/>
            <a:ext cx="11610095" cy="4249582"/>
          </a:xfrm>
          <a:prstGeom prst="rect">
            <a:avLst/>
          </a:prstGeom>
          <a:no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Main</a:t>
            </a: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pc="-1" dirty="0">
              <a:solidFill>
                <a:srgbClr val="005E6A"/>
              </a:solidFill>
              <a:latin typeface="Calibri"/>
            </a:endParaRPr>
          </a:p>
          <a:p>
            <a:pPr>
              <a:lnSpc>
                <a:spcPct val="100000"/>
              </a:lnSpc>
              <a:buNone/>
            </a:pPr>
            <a:endParaRPr lang="fr-FR" sz="1800" b="0" strike="noStrike" spc="-1" dirty="0">
              <a:solidFill>
                <a:srgbClr val="005E6A"/>
              </a:solidFill>
              <a:latin typeface="Calibri"/>
            </a:endParaRPr>
          </a:p>
          <a:p>
            <a:pPr>
              <a:lnSpc>
                <a:spcPct val="100000"/>
              </a:lnSpc>
              <a:buNone/>
            </a:pPr>
            <a:endParaRPr lang="fr-FR" sz="1800" b="0" strike="noStrike" spc="-1" dirty="0">
              <a:latin typeface="Arial"/>
            </a:endParaRPr>
          </a:p>
        </p:txBody>
      </p:sp>
      <p:sp>
        <p:nvSpPr>
          <p:cNvPr id="6" name="Rectangle 14">
            <a:extLst>
              <a:ext uri="{FF2B5EF4-FFF2-40B4-BE49-F238E27FC236}">
                <a16:creationId xmlns:a16="http://schemas.microsoft.com/office/drawing/2014/main" id="{A66258FF-432C-51EA-2A82-FB99C13528C8}"/>
              </a:ext>
            </a:extLst>
          </p:cNvPr>
          <p:cNvSpPr/>
          <p:nvPr/>
        </p:nvSpPr>
        <p:spPr>
          <a:xfrm>
            <a:off x="3411641" y="2175097"/>
            <a:ext cx="1676056"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Communication</a:t>
            </a:r>
          </a:p>
        </p:txBody>
      </p:sp>
      <p:sp>
        <p:nvSpPr>
          <p:cNvPr id="7" name="Rectangle 14">
            <a:extLst>
              <a:ext uri="{FF2B5EF4-FFF2-40B4-BE49-F238E27FC236}">
                <a16:creationId xmlns:a16="http://schemas.microsoft.com/office/drawing/2014/main" id="{4683E651-3546-0CD3-C622-D981BCC9879E}"/>
              </a:ext>
            </a:extLst>
          </p:cNvPr>
          <p:cNvSpPr/>
          <p:nvPr/>
        </p:nvSpPr>
        <p:spPr>
          <a:xfrm>
            <a:off x="592073" y="2175097"/>
            <a:ext cx="1676056"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Inits</a:t>
            </a:r>
          </a:p>
        </p:txBody>
      </p:sp>
      <p:sp>
        <p:nvSpPr>
          <p:cNvPr id="8" name="Rectangle 14">
            <a:extLst>
              <a:ext uri="{FF2B5EF4-FFF2-40B4-BE49-F238E27FC236}">
                <a16:creationId xmlns:a16="http://schemas.microsoft.com/office/drawing/2014/main" id="{75F3842D-F6D8-778F-2415-4F2FD226172A}"/>
              </a:ext>
            </a:extLst>
          </p:cNvPr>
          <p:cNvSpPr/>
          <p:nvPr/>
        </p:nvSpPr>
        <p:spPr>
          <a:xfrm>
            <a:off x="7178190" y="2175094"/>
            <a:ext cx="1676056"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Lecture capteurs</a:t>
            </a:r>
          </a:p>
        </p:txBody>
      </p:sp>
      <p:sp>
        <p:nvSpPr>
          <p:cNvPr id="9" name="Rectangle 14">
            <a:extLst>
              <a:ext uri="{FF2B5EF4-FFF2-40B4-BE49-F238E27FC236}">
                <a16:creationId xmlns:a16="http://schemas.microsoft.com/office/drawing/2014/main" id="{2997DEA4-8ACE-B391-2B9A-9408B438B24C}"/>
              </a:ext>
            </a:extLst>
          </p:cNvPr>
          <p:cNvSpPr/>
          <p:nvPr/>
        </p:nvSpPr>
        <p:spPr>
          <a:xfrm>
            <a:off x="5223260" y="2175095"/>
            <a:ext cx="1676056" cy="709863"/>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nSpc>
                <a:spcPct val="100000"/>
              </a:lnSpc>
              <a:buNone/>
            </a:pPr>
            <a:r>
              <a:rPr lang="fr-FR" spc="-1" dirty="0">
                <a:solidFill>
                  <a:srgbClr val="005E6A"/>
                </a:solidFill>
                <a:latin typeface="Calibri"/>
              </a:rPr>
              <a:t>Vérif moteur tourne</a:t>
            </a:r>
          </a:p>
        </p:txBody>
      </p:sp>
    </p:spTree>
    <p:extLst>
      <p:ext uri="{BB962C8B-B14F-4D97-AF65-F5344CB8AC3E}">
        <p14:creationId xmlns:p14="http://schemas.microsoft.com/office/powerpoint/2010/main" val="264178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14</a:t>
            </a:fld>
            <a:endParaRPr lang="fr-FR" sz="900" b="0" strike="noStrike" spc="-1">
              <a:latin typeface="Arial"/>
            </a:endParaRPr>
          </a:p>
        </p:txBody>
      </p:sp>
      <p:sp>
        <p:nvSpPr>
          <p:cNvPr id="307" name="PlaceHolder 2"/>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a:solidFill>
                  <a:srgbClr val="005E6A"/>
                </a:solidFill>
                <a:latin typeface="Calibri"/>
                <a:ea typeface="Calibri"/>
              </a:rPr>
              <a:t>Etude de l’architecture ARM du STM32</a:t>
            </a:r>
            <a:endParaRPr lang="fr-FR" sz="2000" b="0" strike="noStrike" spc="-1">
              <a:latin typeface="Arial"/>
            </a:endParaRPr>
          </a:p>
        </p:txBody>
      </p:sp>
      <p:pic>
        <p:nvPicPr>
          <p:cNvPr id="309" name="Image 8"/>
          <p:cNvPicPr/>
          <p:nvPr/>
        </p:nvPicPr>
        <p:blipFill>
          <a:blip r:embed="rId2"/>
          <a:stretch/>
        </p:blipFill>
        <p:spPr>
          <a:xfrm>
            <a:off x="1270080" y="1037880"/>
            <a:ext cx="4141440" cy="5100480"/>
          </a:xfrm>
          <a:prstGeom prst="rect">
            <a:avLst/>
          </a:prstGeom>
          <a:ln w="0">
            <a:noFill/>
          </a:ln>
        </p:spPr>
      </p:pic>
      <p:sp>
        <p:nvSpPr>
          <p:cNvPr id="310" name="ZoneTexte 10"/>
          <p:cNvSpPr/>
          <p:nvPr/>
        </p:nvSpPr>
        <p:spPr>
          <a:xfrm>
            <a:off x="6383880" y="1037880"/>
            <a:ext cx="5727240" cy="612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5E6A"/>
              </a:buClr>
              <a:buFont typeface="Segoe UI"/>
              <a:buAutoNum type="arabicPeriod"/>
            </a:pPr>
            <a:r>
              <a:rPr lang="fr-FR" sz="1800" b="1" strike="noStrike" spc="-1">
                <a:solidFill>
                  <a:srgbClr val="005E6A"/>
                </a:solidFill>
                <a:latin typeface="Söhne"/>
              </a:rPr>
              <a:t>Microcontrôleur STM32F407VET6:</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Basé sur le noyau Arm Cortex-M4 avec une fréquence de travail de 168 MHz.</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Unité de calcul en virgule flottante (FPU) et instructions de traitement du signal numérique (DSP).</a:t>
            </a: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Mémoire: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512 Ko de mémoire Flash pour le stockage du programme.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192 + 4 Ko de SRAM pour le stockage temporaire des données.</a:t>
            </a:r>
            <a:endParaRPr lang="fr-FR" sz="1800" b="0" strike="noStrike" spc="-1">
              <a:latin typeface="Arial"/>
            </a:endParaRPr>
          </a:p>
          <a:p>
            <a:pPr>
              <a:lnSpc>
                <a:spcPct val="100000"/>
              </a:lnSpc>
              <a:buNone/>
            </a:pP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Interfaces et Connectivité:</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USB, UART, I2C, SPI, CAN, Ethernet, Sorties PWM, Entrées analogiques (ADC), Comparateurs analogiques, GPIO, Connecteurs LCD, Broches capteurs</a:t>
            </a: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p:txBody>
      </p:sp>
      <p:pic>
        <p:nvPicPr>
          <p:cNvPr id="311" name="Picture 3" descr="STM32F407VET6 Stmicroelectronics, MCU ARM, Ethernet MAC, Interface Caméra |  Farnell FR"/>
          <p:cNvPicPr/>
          <p:nvPr/>
        </p:nvPicPr>
        <p:blipFill>
          <a:blip r:embed="rId3"/>
          <a:stretch/>
        </p:blipFill>
        <p:spPr>
          <a:xfrm>
            <a:off x="10527120" y="145800"/>
            <a:ext cx="1329840" cy="10551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F57E5-AE30-3033-9A0F-BC0C5F26E16E}"/>
            </a:ext>
          </a:extLst>
        </p:cNvPr>
        <p:cNvGrpSpPr/>
        <p:nvPr/>
      </p:nvGrpSpPr>
      <p:grpSpPr>
        <a:xfrm>
          <a:off x="0" y="0"/>
          <a:ext cx="0" cy="0"/>
          <a:chOff x="0" y="0"/>
          <a:chExt cx="0" cy="0"/>
        </a:xfrm>
      </p:grpSpPr>
      <p:sp>
        <p:nvSpPr>
          <p:cNvPr id="305" name="PlaceHolder 1">
            <a:extLst>
              <a:ext uri="{FF2B5EF4-FFF2-40B4-BE49-F238E27FC236}">
                <a16:creationId xmlns:a16="http://schemas.microsoft.com/office/drawing/2014/main" id="{1F2822BB-8FBA-8AB3-87B1-7AD46DBB6E3D}"/>
              </a:ext>
            </a:extLst>
          </p:cNvPr>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06" name="Espace réservé du numéro de diapositive 4">
            <a:extLst>
              <a:ext uri="{FF2B5EF4-FFF2-40B4-BE49-F238E27FC236}">
                <a16:creationId xmlns:a16="http://schemas.microsoft.com/office/drawing/2014/main" id="{B19DCC65-8A61-E3EB-FA21-518830D39A9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15</a:t>
            </a:fld>
            <a:endParaRPr lang="fr-FR" sz="900" b="0" strike="noStrike" spc="-1">
              <a:latin typeface="Arial"/>
            </a:endParaRPr>
          </a:p>
        </p:txBody>
      </p:sp>
      <p:sp>
        <p:nvSpPr>
          <p:cNvPr id="307" name="PlaceHolder 2">
            <a:extLst>
              <a:ext uri="{FF2B5EF4-FFF2-40B4-BE49-F238E27FC236}">
                <a16:creationId xmlns:a16="http://schemas.microsoft.com/office/drawing/2014/main" id="{0877882D-9FA6-F38F-8127-946028FA320C}"/>
              </a:ext>
            </a:extLst>
          </p:cNvPr>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a:extLst>
              <a:ext uri="{FF2B5EF4-FFF2-40B4-BE49-F238E27FC236}">
                <a16:creationId xmlns:a16="http://schemas.microsoft.com/office/drawing/2014/main" id="{3F2967EB-1613-CDCC-C7A3-745DE8462724}"/>
              </a:ext>
            </a:extLst>
          </p:cNvPr>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a:solidFill>
                  <a:srgbClr val="005E6A"/>
                </a:solidFill>
                <a:latin typeface="Calibri"/>
                <a:ea typeface="Calibri"/>
              </a:rPr>
              <a:t>Etude de l’architecture ARM du STM32</a:t>
            </a:r>
            <a:endParaRPr lang="fr-FR" sz="2000" b="0" strike="noStrike" spc="-1">
              <a:latin typeface="Arial"/>
            </a:endParaRPr>
          </a:p>
        </p:txBody>
      </p:sp>
      <p:sp>
        <p:nvSpPr>
          <p:cNvPr id="310" name="ZoneTexte 10">
            <a:extLst>
              <a:ext uri="{FF2B5EF4-FFF2-40B4-BE49-F238E27FC236}">
                <a16:creationId xmlns:a16="http://schemas.microsoft.com/office/drawing/2014/main" id="{F6E87C7D-5001-BC0F-57C2-27BD8A114293}"/>
              </a:ext>
            </a:extLst>
          </p:cNvPr>
          <p:cNvSpPr/>
          <p:nvPr/>
        </p:nvSpPr>
        <p:spPr>
          <a:xfrm>
            <a:off x="2196508" y="2242566"/>
            <a:ext cx="5727240" cy="21543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400" b="1" strike="noStrike" spc="-1" dirty="0">
                <a:solidFill>
                  <a:srgbClr val="005E6A"/>
                </a:solidFill>
                <a:latin typeface="Calibri"/>
                <a:ea typeface="Calibri"/>
              </a:rPr>
              <a:t>3 – Orientations à mener pour la finalisation du projet</a:t>
            </a:r>
            <a:endParaRPr lang="fr-FR" sz="2400" b="0" strike="noStrike" spc="-1" dirty="0">
              <a:latin typeface="Arial"/>
            </a:endParaRPr>
          </a:p>
          <a:p>
            <a:pPr marL="343080" indent="-343080">
              <a:lnSpc>
                <a:spcPct val="107000"/>
              </a:lnSpc>
              <a:buClr>
                <a:srgbClr val="005E6A"/>
              </a:buClr>
              <a:buFont typeface="Symbol"/>
              <a:buChar char=""/>
            </a:pPr>
            <a:r>
              <a:rPr lang="fr-FR" sz="18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1800" spc="-1" dirty="0">
                <a:solidFill>
                  <a:srgbClr val="005E6A"/>
                </a:solidFill>
                <a:latin typeface="Calibri"/>
                <a:ea typeface="Calibri"/>
              </a:rPr>
              <a:t>Essais sur maquette</a:t>
            </a:r>
          </a:p>
          <a:p>
            <a:pPr marL="343080" indent="-343080">
              <a:lnSpc>
                <a:spcPct val="107000"/>
              </a:lnSpc>
              <a:buClr>
                <a:srgbClr val="005E6A"/>
              </a:buClr>
              <a:buFont typeface="Symbol"/>
              <a:buChar char=""/>
            </a:pPr>
            <a:r>
              <a:rPr lang="fr-FR" sz="1800" b="0" strike="noStrike" spc="-1" dirty="0">
                <a:solidFill>
                  <a:srgbClr val="005E6A"/>
                </a:solidFill>
                <a:latin typeface="Calibri"/>
                <a:ea typeface="Calibri"/>
              </a:rPr>
              <a:t>Essais réels (parler données réel </a:t>
            </a:r>
            <a:r>
              <a:rPr lang="fr-FR" sz="1800" b="0" strike="noStrike" spc="-1" dirty="0" err="1">
                <a:solidFill>
                  <a:srgbClr val="005E6A"/>
                </a:solidFill>
                <a:latin typeface="Calibri"/>
                <a:ea typeface="Calibri"/>
              </a:rPr>
              <a:t>recup</a:t>
            </a:r>
            <a:r>
              <a:rPr lang="fr-FR" sz="1800" b="0" strike="noStrike" spc="-1" dirty="0">
                <a:solidFill>
                  <a:srgbClr val="005E6A"/>
                </a:solidFill>
                <a:latin typeface="Calibri"/>
                <a:ea typeface="Calibri"/>
              </a:rPr>
              <a:t> sur </a:t>
            </a:r>
            <a:r>
              <a:rPr lang="fr-FR" sz="1800" b="0" strike="noStrike" spc="-1" dirty="0" err="1">
                <a:solidFill>
                  <a:srgbClr val="005E6A"/>
                </a:solidFill>
                <a:latin typeface="Calibri"/>
                <a:ea typeface="Calibri"/>
              </a:rPr>
              <a:t>vehicule</a:t>
            </a:r>
            <a:r>
              <a:rPr lang="fr-FR" sz="1800" b="0" strike="noStrike" spc="-1" dirty="0">
                <a:solidFill>
                  <a:srgbClr val="005E6A"/>
                </a:solidFill>
                <a:latin typeface="Calibri"/>
                <a:ea typeface="Calibri"/>
              </a:rPr>
              <a:t>)</a:t>
            </a:r>
          </a:p>
          <a:p>
            <a:pPr marL="343080" indent="-343080">
              <a:lnSpc>
                <a:spcPct val="107000"/>
              </a:lnSpc>
              <a:buClr>
                <a:srgbClr val="005E6A"/>
              </a:buClr>
              <a:buFont typeface="Symbol"/>
              <a:buChar char=""/>
            </a:pPr>
            <a:r>
              <a:rPr lang="fr-FR" sz="1800" spc="-1" dirty="0">
                <a:solidFill>
                  <a:srgbClr val="005E6A"/>
                </a:solidFill>
                <a:latin typeface="Calibri"/>
                <a:ea typeface="Calibri"/>
              </a:rPr>
              <a:t>Optimisation(s)</a:t>
            </a:r>
            <a:endParaRPr lang="fr-FR" sz="1800" b="0" strike="noStrike" spc="-1" dirty="0">
              <a:latin typeface="Arial"/>
            </a:endParaRPr>
          </a:p>
        </p:txBody>
      </p:sp>
    </p:spTree>
    <p:extLst>
      <p:ext uri="{BB962C8B-B14F-4D97-AF65-F5344CB8AC3E}">
        <p14:creationId xmlns:p14="http://schemas.microsoft.com/office/powerpoint/2010/main" val="117929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13"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FDF822FC-5BBC-4E36-91C3-978DE1E1702D}" type="slidenum">
              <a:rPr lang="fr-FR" sz="900" b="0" strike="noStrike" spc="-1">
                <a:solidFill>
                  <a:srgbClr val="005E6A"/>
                </a:solidFill>
                <a:latin typeface="Segoe UI"/>
              </a:rPr>
              <a:t>16</a:t>
            </a:fld>
            <a:endParaRPr lang="fr-FR" sz="900" b="0" strike="noStrike" spc="-1">
              <a:latin typeface="Arial"/>
            </a:endParaRPr>
          </a:p>
        </p:txBody>
      </p:sp>
      <p:sp>
        <p:nvSpPr>
          <p:cNvPr id="314" name="PlaceHolder 2"/>
          <p:cNvSpPr>
            <a:spLocks noGrp="1"/>
          </p:cNvSpPr>
          <p:nvPr>
            <p:ph type="dt" idx="2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15" name="Image 3"/>
          <p:cNvPicPr/>
          <p:nvPr/>
        </p:nvPicPr>
        <p:blipFill>
          <a:blip r:embed="rId2"/>
          <a:stretch/>
        </p:blipFill>
        <p:spPr>
          <a:xfrm>
            <a:off x="2575800" y="863640"/>
            <a:ext cx="7038720" cy="52873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lstStyle/>
          <a:p>
            <a:pPr>
              <a:lnSpc>
                <a:spcPct val="90000"/>
              </a:lnSpc>
              <a:buNone/>
            </a:pPr>
            <a:r>
              <a:rPr lang="fr-FR" sz="7200" b="1" strike="noStrike" spc="-1">
                <a:solidFill>
                  <a:srgbClr val="005E6A"/>
                </a:solidFill>
                <a:latin typeface="Segoe UI"/>
              </a:rPr>
              <a:t>CONCLUSION</a:t>
            </a:r>
            <a:endParaRPr lang="fr-FR" sz="7200" b="0" strike="noStrike" spc="-1">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66149A5-CB0F-41E2-A653-49C39AA65886}" type="slidenum">
              <a:rPr lang="fr-FR" sz="900" b="0" strike="noStrike" spc="-1">
                <a:solidFill>
                  <a:srgbClr val="005E6A"/>
                </a:solidFill>
                <a:latin typeface="Segoe UI"/>
              </a:rPr>
              <a:t>17</a:t>
            </a:fld>
            <a:endParaRPr lang="fr-FR" sz="900" b="0" strike="noStrike" spc="-1">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Sommaire</a:t>
            </a:r>
            <a:endParaRPr lang="fr-FR" sz="3200" b="0" strike="noStrike" spc="-1">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5CD2D6-165C-4260-A87C-0183B1E23E40}" type="slidenum">
              <a:rPr lang="fr-FR" sz="900" b="0" strike="noStrike" spc="-1">
                <a:solidFill>
                  <a:srgbClr val="005E6A"/>
                </a:solidFill>
                <a:latin typeface="Segoe UI"/>
              </a:rPr>
              <a:t>2</a:t>
            </a:fld>
            <a:endParaRPr lang="fr-FR" sz="900" b="0" strike="noStrike" spc="-1">
              <a:latin typeface="Arial"/>
            </a:endParaRPr>
          </a:p>
        </p:txBody>
      </p:sp>
      <p:sp>
        <p:nvSpPr>
          <p:cNvPr id="198" name="ZoneTexte 6"/>
          <p:cNvSpPr/>
          <p:nvPr/>
        </p:nvSpPr>
        <p:spPr>
          <a:xfrm>
            <a:off x="1892520" y="758160"/>
            <a:ext cx="9029520" cy="4836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000" b="1" strike="noStrike" spc="-1" dirty="0">
                <a:solidFill>
                  <a:srgbClr val="005E6A"/>
                </a:solidFill>
                <a:latin typeface="Calibri"/>
                <a:ea typeface="Calibri"/>
              </a:rPr>
              <a:t>1 – Présentation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Contexte et objectifs </a:t>
            </a:r>
            <a:endParaRPr lang="fr-FR" sz="16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Fonctionnement d’un moteur essence 4 temps</a:t>
            </a:r>
            <a:endParaRPr lang="fr-FR" sz="1600" b="0" strike="noStrike" spc="-1" dirty="0">
              <a:latin typeface="Arial"/>
            </a:endParaRPr>
          </a:p>
          <a:p>
            <a:pPr marL="343080" indent="-343080">
              <a:lnSpc>
                <a:spcPct val="107000"/>
              </a:lnSpc>
              <a:spcAft>
                <a:spcPts val="799"/>
              </a:spcAft>
              <a:buClr>
                <a:srgbClr val="005E6A"/>
              </a:buClr>
              <a:buFont typeface="Symbol"/>
              <a:buChar char=""/>
            </a:pPr>
            <a:r>
              <a:rPr lang="fr-FR" sz="1600" b="0" strike="noStrike" spc="-1" dirty="0">
                <a:solidFill>
                  <a:srgbClr val="005E6A"/>
                </a:solidFill>
                <a:latin typeface="Calibri"/>
                <a:ea typeface="Calibri"/>
              </a:rPr>
              <a:t>Les </a:t>
            </a:r>
            <a:r>
              <a:rPr lang="fr-FR" sz="1600" spc="-1" dirty="0">
                <a:solidFill>
                  <a:srgbClr val="005E6A"/>
                </a:solidFill>
                <a:latin typeface="Calibri"/>
                <a:ea typeface="Calibri"/>
              </a:rPr>
              <a:t>périphériques moteurs</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2 – Développements</a:t>
            </a:r>
            <a:endParaRPr lang="fr-FR" sz="2000" b="0" strike="noStrike" spc="-1" dirty="0">
              <a:latin typeface="Arial"/>
            </a:endParaRPr>
          </a:p>
          <a:p>
            <a:pPr marL="343080" indent="-343080">
              <a:lnSpc>
                <a:spcPct val="107000"/>
              </a:lnSpc>
              <a:buClr>
                <a:srgbClr val="005E6A"/>
              </a:buClr>
              <a:buFont typeface="Symbol"/>
              <a:buChar char=""/>
            </a:pPr>
            <a:r>
              <a:rPr lang="fr-FR" sz="1600" spc="-1" dirty="0">
                <a:solidFill>
                  <a:srgbClr val="005E6A"/>
                </a:solidFill>
                <a:latin typeface="Calibri"/>
                <a:ea typeface="Calibri"/>
              </a:rPr>
              <a:t>Unité de Contrôle Moteur (ECU)</a:t>
            </a:r>
          </a:p>
          <a:p>
            <a:pPr marL="343080" indent="-343080">
              <a:lnSpc>
                <a:spcPct val="107000"/>
              </a:lnSpc>
              <a:buClr>
                <a:srgbClr val="005E6A"/>
              </a:buClr>
              <a:buFont typeface="Symbol"/>
              <a:buChar char=""/>
            </a:pPr>
            <a:r>
              <a:rPr lang="fr-FR" sz="1600" spc="-1" dirty="0">
                <a:solidFill>
                  <a:srgbClr val="005E6A"/>
                </a:solidFill>
                <a:latin typeface="Calibri"/>
                <a:ea typeface="Calibri"/>
              </a:rPr>
              <a:t>M</a:t>
            </a:r>
            <a:r>
              <a:rPr lang="fr-FR" sz="1600" b="0" strike="noStrike" spc="-1" dirty="0">
                <a:solidFill>
                  <a:srgbClr val="005E6A"/>
                </a:solidFill>
                <a:latin typeface="Calibri"/>
                <a:ea typeface="Calibri"/>
              </a:rPr>
              <a:t>onitoring PC</a:t>
            </a:r>
          </a:p>
          <a:p>
            <a:pPr marL="343080" indent="-343080">
              <a:lnSpc>
                <a:spcPct val="107000"/>
              </a:lnSpc>
              <a:buClr>
                <a:srgbClr val="005E6A"/>
              </a:buClr>
              <a:buFont typeface="Symbol"/>
              <a:buChar char=""/>
            </a:pPr>
            <a:r>
              <a:rPr lang="fr-FR" sz="1600" spc="-1" dirty="0">
                <a:solidFill>
                  <a:srgbClr val="005E6A"/>
                </a:solidFill>
                <a:latin typeface="Calibri"/>
                <a:ea typeface="Calibri"/>
              </a:rPr>
              <a:t>Gestion moteur</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3 – Orientations à mener pour la finalisation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1600" spc="-1" dirty="0">
                <a:solidFill>
                  <a:srgbClr val="005E6A"/>
                </a:solidFill>
                <a:latin typeface="Calibri"/>
                <a:ea typeface="Calibri"/>
              </a:rPr>
              <a:t>Essais sur maquette</a:t>
            </a: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Essais réels</a:t>
            </a:r>
          </a:p>
          <a:p>
            <a:pPr marL="343080" indent="-343080">
              <a:lnSpc>
                <a:spcPct val="107000"/>
              </a:lnSpc>
              <a:buClr>
                <a:srgbClr val="005E6A"/>
              </a:buClr>
              <a:buFont typeface="Symbol"/>
              <a:buChar char=""/>
            </a:pPr>
            <a:r>
              <a:rPr lang="fr-FR" sz="1600" spc="-1" dirty="0">
                <a:solidFill>
                  <a:srgbClr val="005E6A"/>
                </a:solidFill>
                <a:latin typeface="Calibri"/>
                <a:ea typeface="Calibri"/>
              </a:rPr>
              <a:t>Optimisation(s)</a:t>
            </a:r>
            <a:endParaRPr lang="fr-FR" sz="1600" b="0" strike="noStrike" spc="-1" dirty="0">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AC3A59B-8132-43DE-8BE6-52C8C46DD464}" type="slidenum">
              <a:rPr lang="fr-FR" sz="900" b="0" strike="noStrike" spc="-1">
                <a:solidFill>
                  <a:srgbClr val="005E6A"/>
                </a:solidFill>
                <a:latin typeface="Segoe UI"/>
              </a:rPr>
              <a:t>3</a:t>
            </a:fld>
            <a:endParaRPr lang="fr-FR" sz="900" b="0" strike="noStrike" spc="-1">
              <a:latin typeface="Arial"/>
            </a:endParaRPr>
          </a:p>
        </p:txBody>
      </p:sp>
      <p:sp>
        <p:nvSpPr>
          <p:cNvPr id="202"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Contexte et objectifs</a:t>
            </a:r>
            <a:endParaRPr lang="fr-FR" sz="2000" b="0" strike="noStrike" spc="-1">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04" name="ZoneTexte 2"/>
          <p:cNvSpPr/>
          <p:nvPr/>
        </p:nvSpPr>
        <p:spPr>
          <a:xfrm>
            <a:off x="1197360" y="1138320"/>
            <a:ext cx="8980200" cy="527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Wingdings" charset="2"/>
              <a:buChar char=""/>
            </a:pPr>
            <a:r>
              <a:rPr lang="fr-FR" sz="2000" b="1" strike="noStrike" spc="-1" dirty="0">
                <a:solidFill>
                  <a:srgbClr val="005E6A"/>
                </a:solidFill>
                <a:latin typeface="Söhne"/>
              </a:rPr>
              <a:t>Concevoir et Assembler un Calculateur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Acquérir une compréhension approfondie du moteur thermique essence.</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Concevoir et assembler un calculateur moteur utilisant un microcontrôleur STM32.</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Développer et Tester le Programme de Gestion Moteur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Élaborer le programme de gestion moteur pour le calculateur.</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Effectuer des tests approfondis pour garantir le bon fonctionnement et l'adaptation aux besoins du projet.</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Calibri"/>
              </a:rPr>
              <a:t>Développer un logiciel PC permettant le suivi en temps réel et la modification des données du calculateur.</a:t>
            </a:r>
            <a:endParaRPr lang="fr-FR" sz="2000" b="0" strike="noStrike" spc="-1" dirty="0">
              <a:latin typeface="Arial"/>
            </a:endParaRPr>
          </a:p>
          <a:p>
            <a:pPr marL="457200">
              <a:lnSpc>
                <a:spcPct val="100000"/>
              </a:lnSpc>
              <a:buNone/>
            </a:pPr>
            <a:endParaRPr lang="fr-FR" sz="2000" b="0" strike="noStrike" spc="-1" dirty="0">
              <a:latin typeface="Arial"/>
            </a:endParaRPr>
          </a:p>
          <a:p>
            <a:pPr marL="285840" indent="-285840">
              <a:lnSpc>
                <a:spcPct val="100000"/>
              </a:lnSpc>
              <a:buClr>
                <a:srgbClr val="005E6A"/>
              </a:buClr>
              <a:buFont typeface="Wingdings" charset="2"/>
              <a:buChar char=""/>
            </a:pPr>
            <a:r>
              <a:rPr lang="fr-FR" sz="2000" b="1" strike="noStrike" spc="-1" dirty="0">
                <a:solidFill>
                  <a:srgbClr val="005E6A"/>
                </a:solidFill>
                <a:latin typeface="Söhne"/>
              </a:rPr>
              <a:t>Intégration et Suivi avec GitHub :</a:t>
            </a:r>
            <a:endParaRPr lang="fr-FR" sz="2000" b="0" strike="noStrike" spc="-1" dirty="0">
              <a:latin typeface="Arial"/>
            </a:endParaRPr>
          </a:p>
          <a:p>
            <a:pPr marL="743040" lvl="1" indent="-285840">
              <a:lnSpc>
                <a:spcPct val="100000"/>
              </a:lnSpc>
              <a:buClr>
                <a:srgbClr val="005E6A"/>
              </a:buClr>
              <a:buFont typeface="Arial"/>
              <a:buChar char="•"/>
            </a:pPr>
            <a:r>
              <a:rPr lang="fr-FR" sz="2000" b="0" strike="noStrike" spc="-1" dirty="0">
                <a:solidFill>
                  <a:srgbClr val="005E6A"/>
                </a:solidFill>
                <a:latin typeface="Söhne"/>
              </a:rPr>
              <a:t>Utiliser GitHub comme plateforme de gestion de projet pour favoriser la collaboration, la traçabilité et la gestion des versions.</a:t>
            </a:r>
            <a:endParaRPr lang="fr-FR"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194C6A-8450-4FAC-8A75-A59F402BE006}" type="slidenum">
              <a:rPr lang="fr-FR" sz="900" b="0" strike="noStrike" spc="-1">
                <a:solidFill>
                  <a:srgbClr val="005E6A"/>
                </a:solidFill>
                <a:latin typeface="Segoe UI"/>
              </a:rPr>
              <a:t>4</a:t>
            </a:fld>
            <a:endParaRPr lang="fr-FR" sz="900" b="0" strike="noStrike" spc="-1">
              <a:latin typeface="Arial"/>
            </a:endParaRPr>
          </a:p>
        </p:txBody>
      </p:sp>
      <p:sp>
        <p:nvSpPr>
          <p:cNvPr id="20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Fonctionnement d’un moteur essence 4 temps</a:t>
            </a:r>
            <a:endParaRPr lang="fr-FR" sz="2000" b="0" strike="noStrike" spc="-1">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09" name="Espace réservé du contenu 4" descr="Une image contenant bouteille, guitare"/>
          <p:cNvPicPr/>
          <p:nvPr/>
        </p:nvPicPr>
        <p:blipFill>
          <a:blip r:embed="rId3"/>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1 :</a:t>
            </a:r>
            <a:endParaRPr lang="fr-FR" sz="1800" b="0" strike="noStrike" spc="-1">
              <a:latin typeface="Arial"/>
            </a:endParaRPr>
          </a:p>
          <a:p>
            <a:pPr algn="ctr">
              <a:lnSpc>
                <a:spcPct val="100000"/>
              </a:lnSpc>
              <a:buNone/>
            </a:pPr>
            <a:r>
              <a:rPr lang="fr-FR" sz="1800" b="1" strike="noStrike" spc="-1">
                <a:solidFill>
                  <a:srgbClr val="005E6A"/>
                </a:solidFill>
                <a:latin typeface="Calibri"/>
              </a:rPr>
              <a:t>L’admission</a:t>
            </a:r>
            <a:endParaRPr lang="fr-FR" sz="1800" b="0" strike="noStrike" spc="-1">
              <a:latin typeface="Arial"/>
            </a:endParaRPr>
          </a:p>
        </p:txBody>
      </p:sp>
      <p:sp>
        <p:nvSpPr>
          <p:cNvPr id="211" name="ZoneTexte 8"/>
          <p:cNvSpPr/>
          <p:nvPr/>
        </p:nvSpPr>
        <p:spPr>
          <a:xfrm>
            <a:off x="4021560" y="5049720"/>
            <a:ext cx="16470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2 :</a:t>
            </a:r>
            <a:endParaRPr lang="fr-FR" sz="1800" b="0" strike="noStrike" spc="-1">
              <a:latin typeface="Arial"/>
            </a:endParaRPr>
          </a:p>
          <a:p>
            <a:pPr algn="ctr">
              <a:lnSpc>
                <a:spcPct val="100000"/>
              </a:lnSpc>
              <a:buNone/>
            </a:pPr>
            <a:r>
              <a:rPr lang="fr-FR" sz="1800" b="1" strike="noStrike" spc="-1">
                <a:solidFill>
                  <a:srgbClr val="005E6A"/>
                </a:solidFill>
                <a:latin typeface="Calibri"/>
              </a:rPr>
              <a:t>La compression</a:t>
            </a:r>
            <a:endParaRPr lang="fr-FR" sz="1800" b="0" strike="noStrike" spc="-1">
              <a:latin typeface="Arial"/>
            </a:endParaRPr>
          </a:p>
        </p:txBody>
      </p:sp>
      <p:sp>
        <p:nvSpPr>
          <p:cNvPr id="212" name="ZoneTexte 9"/>
          <p:cNvSpPr/>
          <p:nvPr/>
        </p:nvSpPr>
        <p:spPr>
          <a:xfrm>
            <a:off x="8948160" y="5045760"/>
            <a:ext cx="1613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4 :</a:t>
            </a:r>
            <a:endParaRPr lang="fr-FR" sz="1800" b="0" strike="noStrike" spc="-1">
              <a:latin typeface="Arial"/>
            </a:endParaRPr>
          </a:p>
          <a:p>
            <a:pPr algn="ctr">
              <a:lnSpc>
                <a:spcPct val="100000"/>
              </a:lnSpc>
              <a:buNone/>
            </a:pPr>
            <a:r>
              <a:rPr lang="fr-FR" sz="1800" b="1" strike="noStrike" spc="-1">
                <a:solidFill>
                  <a:srgbClr val="005E6A"/>
                </a:solidFill>
                <a:latin typeface="Calibri"/>
              </a:rPr>
              <a:t>L’échappement</a:t>
            </a:r>
            <a:endParaRPr lang="fr-FR" sz="1800" b="0" strike="noStrike" spc="-1">
              <a:latin typeface="Arial"/>
            </a:endParaRPr>
          </a:p>
        </p:txBody>
      </p:sp>
      <p:sp>
        <p:nvSpPr>
          <p:cNvPr id="213" name="ZoneTexte 10"/>
          <p:cNvSpPr/>
          <p:nvPr/>
        </p:nvSpPr>
        <p:spPr>
          <a:xfrm>
            <a:off x="6497280" y="5045760"/>
            <a:ext cx="1528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3 :</a:t>
            </a:r>
            <a:endParaRPr lang="fr-FR" sz="1800" b="0" strike="noStrike" spc="-1">
              <a:latin typeface="Arial"/>
            </a:endParaRPr>
          </a:p>
          <a:p>
            <a:pPr algn="ctr">
              <a:lnSpc>
                <a:spcPct val="100000"/>
              </a:lnSpc>
              <a:buNone/>
            </a:pPr>
            <a:r>
              <a:rPr lang="fr-FR" sz="1800" b="1" strike="noStrike" spc="-1">
                <a:solidFill>
                  <a:srgbClr val="005E6A"/>
                </a:solidFill>
                <a:latin typeface="Calibri"/>
              </a:rPr>
              <a:t>La détente</a:t>
            </a:r>
            <a:endParaRPr lang="fr-FR" sz="1800" b="0" strike="noStrike" spc="-1">
              <a:latin typeface="Arial"/>
            </a:endParaRPr>
          </a:p>
          <a:p>
            <a:pPr algn="ctr">
              <a:lnSpc>
                <a:spcPct val="100000"/>
              </a:lnSpc>
              <a:buNone/>
            </a:pPr>
            <a:r>
              <a:rPr lang="fr-FR" sz="1800" b="1" strike="noStrike" spc="-1">
                <a:solidFill>
                  <a:srgbClr val="005E6A"/>
                </a:solidFill>
                <a:latin typeface="Calibri"/>
              </a:rPr>
              <a:t>(ou explosion)</a:t>
            </a:r>
            <a:endParaRPr lang="fr-F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3"/>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AE5412DE-E0C5-4C95-A202-A85F3CE34B32}" type="slidenum">
              <a:rPr lang="fr-FR" sz="900" b="0" strike="noStrike" spc="-1">
                <a:solidFill>
                  <a:srgbClr val="005E6A"/>
                </a:solidFill>
                <a:latin typeface="Segoe UI"/>
              </a:rPr>
              <a:t>5</a:t>
            </a:fld>
            <a:endParaRPr lang="fr-FR" sz="900" b="0" strike="noStrike" spc="-1">
              <a:latin typeface="Arial"/>
            </a:endParaRPr>
          </a:p>
        </p:txBody>
      </p:sp>
      <p:sp>
        <p:nvSpPr>
          <p:cNvPr id="21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Les capteurs et actionneurs</a:t>
            </a:r>
            <a:endParaRPr lang="fr-FR" sz="2000" b="0" strike="noStrike" spc="-1">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19" name="Image 2"/>
          <p:cNvPicPr/>
          <p:nvPr/>
        </p:nvPicPr>
        <p:blipFill>
          <a:blip r:embed="rId4"/>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Calculateur</a:t>
            </a:r>
            <a:endParaRPr lang="fr-FR" sz="1800" b="0" strike="noStrike" spc="-1">
              <a:latin typeface="Arial"/>
            </a:endParaRPr>
          </a:p>
        </p:txBody>
      </p:sp>
      <p:sp>
        <p:nvSpPr>
          <p:cNvPr id="221" name="ZoneTexte 12"/>
          <p:cNvSpPr/>
          <p:nvPr/>
        </p:nvSpPr>
        <p:spPr>
          <a:xfrm>
            <a:off x="449640" y="4772520"/>
            <a:ext cx="1575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Sonde Lambda</a:t>
            </a:r>
            <a:endParaRPr lang="fr-FR" sz="1800" b="0" strike="noStrike" spc="-1">
              <a:latin typeface="Arial"/>
            </a:endParaRPr>
          </a:p>
        </p:txBody>
      </p:sp>
      <p:sp>
        <p:nvSpPr>
          <p:cNvPr id="222" name="ZoneTexte 13"/>
          <p:cNvSpPr/>
          <p:nvPr/>
        </p:nvSpPr>
        <p:spPr>
          <a:xfrm>
            <a:off x="352440" y="355536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23" name="ZoneTexte 14"/>
          <p:cNvSpPr/>
          <p:nvPr/>
        </p:nvSpPr>
        <p:spPr>
          <a:xfrm>
            <a:off x="229320" y="2343600"/>
            <a:ext cx="19000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de </a:t>
            </a:r>
            <a:endParaRPr lang="fr-FR" sz="1800" b="0" strike="noStrike" spc="-1">
              <a:latin typeface="Arial"/>
            </a:endParaRPr>
          </a:p>
          <a:p>
            <a:pPr algn="ctr">
              <a:lnSpc>
                <a:spcPct val="100000"/>
              </a:lnSpc>
              <a:buNone/>
            </a:pPr>
            <a:r>
              <a:rPr lang="fr-FR" sz="1800" b="1" strike="noStrike" spc="-1">
                <a:solidFill>
                  <a:srgbClr val="005E6A"/>
                </a:solidFill>
                <a:latin typeface="Calibri"/>
              </a:rPr>
              <a:t>température d’air </a:t>
            </a:r>
            <a:endParaRPr lang="fr-FR" sz="1800" b="0" strike="noStrike" spc="-1">
              <a:latin typeface="Arial"/>
            </a:endParaRPr>
          </a:p>
          <a:p>
            <a:pPr algn="ctr">
              <a:lnSpc>
                <a:spcPct val="100000"/>
              </a:lnSpc>
              <a:buNone/>
            </a:pPr>
            <a:r>
              <a:rPr lang="fr-FR" sz="1800" b="1" strike="noStrike" spc="-1">
                <a:solidFill>
                  <a:srgbClr val="005E6A"/>
                </a:solidFill>
                <a:latin typeface="Calibri"/>
              </a:rPr>
              <a:t>à l’admission</a:t>
            </a:r>
            <a:endParaRPr lang="fr-FR" sz="1800" b="0" strike="noStrike" spc="-1">
              <a:latin typeface="Arial"/>
            </a:endParaRPr>
          </a:p>
        </p:txBody>
      </p:sp>
      <p:sp>
        <p:nvSpPr>
          <p:cNvPr id="224" name="ZoneTexte 15"/>
          <p:cNvSpPr/>
          <p:nvPr/>
        </p:nvSpPr>
        <p:spPr>
          <a:xfrm>
            <a:off x="380160" y="1511640"/>
            <a:ext cx="1449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PMH</a:t>
            </a:r>
            <a:endParaRPr lang="fr-FR" sz="1800" b="0" strike="noStrike" spc="-1">
              <a:latin typeface="Arial"/>
            </a:endParaRPr>
          </a:p>
        </p:txBody>
      </p:sp>
      <p:sp>
        <p:nvSpPr>
          <p:cNvPr id="225" name="ZoneTexte 16"/>
          <p:cNvSpPr/>
          <p:nvPr/>
        </p:nvSpPr>
        <p:spPr>
          <a:xfrm>
            <a:off x="9994320" y="1537200"/>
            <a:ext cx="14338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Bobine </a:t>
            </a:r>
            <a:endParaRPr lang="fr-FR" sz="1800" b="0" strike="noStrike" spc="-1">
              <a:latin typeface="Arial"/>
            </a:endParaRPr>
          </a:p>
          <a:p>
            <a:pPr algn="ctr">
              <a:lnSpc>
                <a:spcPct val="100000"/>
              </a:lnSpc>
              <a:buNone/>
            </a:pPr>
            <a:r>
              <a:rPr lang="fr-FR" sz="1800" b="1" strike="noStrike" spc="-1">
                <a:solidFill>
                  <a:srgbClr val="005E6A"/>
                </a:solidFill>
                <a:latin typeface="Calibri"/>
              </a:rPr>
              <a:t>d’allumage + </a:t>
            </a:r>
            <a:endParaRPr lang="fr-FR" sz="1800" b="0" strike="noStrike" spc="-1">
              <a:latin typeface="Arial"/>
            </a:endParaRPr>
          </a:p>
          <a:p>
            <a:pPr algn="ctr">
              <a:lnSpc>
                <a:spcPct val="100000"/>
              </a:lnSpc>
              <a:buNone/>
            </a:pPr>
            <a:r>
              <a:rPr lang="fr-FR" sz="1800" b="1" strike="noStrike" spc="-1">
                <a:solidFill>
                  <a:srgbClr val="005E6A"/>
                </a:solidFill>
                <a:latin typeface="Calibri"/>
              </a:rPr>
              <a:t>bougie</a:t>
            </a:r>
            <a:endParaRPr lang="fr-FR" sz="1800" b="0" strike="noStrike" spc="-1">
              <a:latin typeface="Arial"/>
            </a:endParaRPr>
          </a:p>
        </p:txBody>
      </p:sp>
      <p:sp>
        <p:nvSpPr>
          <p:cNvPr id="226" name="ZoneTexte 17"/>
          <p:cNvSpPr/>
          <p:nvPr/>
        </p:nvSpPr>
        <p:spPr>
          <a:xfrm>
            <a:off x="10197000" y="2897640"/>
            <a:ext cx="10285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Injecteur</a:t>
            </a:r>
            <a:endParaRPr lang="fr-FR" sz="1800" b="0" strike="noStrike" spc="-1">
              <a:latin typeface="Arial"/>
            </a:endParaRPr>
          </a:p>
        </p:txBody>
      </p:sp>
      <p:pic>
        <p:nvPicPr>
          <p:cNvPr id="227" name="Picture 2" descr="Sonde Lambda de voiture : comment savoir si elle fonctionne"/>
          <p:cNvPicPr/>
          <p:nvPr/>
        </p:nvPicPr>
        <p:blipFill>
          <a:blip r:embed="rId5"/>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6"/>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7"/>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8"/>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9"/>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10"/>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11"/>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pic>
        <p:nvPicPr>
          <p:cNvPr id="236" name="Picture 4" descr="L'admission d'air d'un moteur : comment ça marche ?"/>
          <p:cNvPicPr/>
          <p:nvPr/>
        </p:nvPicPr>
        <p:blipFill>
          <a:blip r:embed="rId6">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38" name="ZoneTexte 22"/>
          <p:cNvSpPr/>
          <p:nvPr/>
        </p:nvSpPr>
        <p:spPr>
          <a:xfrm>
            <a:off x="5409720" y="3125160"/>
            <a:ext cx="898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Moteur</a:t>
            </a:r>
            <a:endParaRPr lang="fr-FR" sz="1800" b="0" strike="noStrike" spc="-1">
              <a:latin typeface="Arial"/>
            </a:endParaRPr>
          </a:p>
        </p:txBody>
      </p:sp>
      <p:sp>
        <p:nvSpPr>
          <p:cNvPr id="239" name="Connecteur droit avec flèche 40"/>
          <p:cNvSpPr/>
          <p:nvPr/>
        </p:nvSpPr>
        <p:spPr>
          <a:xfrm>
            <a:off x="395496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0" name="ZoneTexte 42"/>
          <p:cNvSpPr/>
          <p:nvPr/>
        </p:nvSpPr>
        <p:spPr>
          <a:xfrm>
            <a:off x="1483920" y="5684400"/>
            <a:ext cx="1019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Capteurs</a:t>
            </a:r>
            <a:endParaRPr lang="fr-FR" sz="1800" b="0" strike="noStrike" spc="-1">
              <a:latin typeface="Arial"/>
            </a:endParaRPr>
          </a:p>
        </p:txBody>
      </p:sp>
      <p:sp>
        <p:nvSpPr>
          <p:cNvPr id="241" name="ZoneTexte 43"/>
          <p:cNvSpPr/>
          <p:nvPr/>
        </p:nvSpPr>
        <p:spPr>
          <a:xfrm>
            <a:off x="9097560" y="4957200"/>
            <a:ext cx="13240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Actionneurs</a:t>
            </a:r>
            <a:endParaRPr lang="fr-FR" sz="1800" b="0" strike="noStrike" spc="-1">
              <a:latin typeface="Arial"/>
            </a:endParaRPr>
          </a:p>
        </p:txBody>
      </p:sp>
      <p:sp>
        <p:nvSpPr>
          <p:cNvPr id="242" name="Connecteur droit avec flèche 46"/>
          <p:cNvSpPr/>
          <p:nvPr/>
        </p:nvSpPr>
        <p:spPr>
          <a:xfrm>
            <a:off x="694368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3" name="Connecteur droit avec flèche 47"/>
          <p:cNvSpPr/>
          <p:nvPr/>
        </p:nvSpPr>
        <p:spPr>
          <a:xfrm flipH="1">
            <a:off x="3858480" y="20480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4" name="Connecteur droit avec flèche 48"/>
          <p:cNvSpPr/>
          <p:nvPr/>
        </p:nvSpPr>
        <p:spPr>
          <a:xfrm flipH="1">
            <a:off x="7103880" y="202932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294"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8DA8DB-27AA-4310-90F5-E8C9894ACE6E}" type="slidenum">
              <a:rPr lang="fr-FR" sz="900" b="0" strike="noStrike" spc="-1">
                <a:solidFill>
                  <a:srgbClr val="005E6A"/>
                </a:solidFill>
                <a:latin typeface="Segoe UI"/>
              </a:rPr>
              <a:t>6</a:t>
            </a:fld>
            <a:endParaRPr lang="fr-FR" sz="900" b="0" strike="noStrike" spc="-1">
              <a:latin typeface="Arial"/>
            </a:endParaRPr>
          </a:p>
        </p:txBody>
      </p:sp>
      <p:sp>
        <p:nvSpPr>
          <p:cNvPr id="295"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pc="-1" dirty="0">
                <a:solidFill>
                  <a:srgbClr val="005E6A"/>
                </a:solidFill>
                <a:latin typeface="Calibri"/>
                <a:ea typeface="Calibri"/>
              </a:rPr>
              <a:t>Unité de Contrôle Moteur (ECU)</a:t>
            </a:r>
            <a:endParaRPr lang="fr-FR" sz="2000" b="0" strike="noStrike" spc="-1" dirty="0">
              <a:latin typeface="Arial"/>
            </a:endParaRPr>
          </a:p>
        </p:txBody>
      </p:sp>
      <p:pic>
        <p:nvPicPr>
          <p:cNvPr id="296" name="Picture 2" descr="Aucune description disponible."/>
          <p:cNvPicPr/>
          <p:nvPr/>
        </p:nvPicPr>
        <p:blipFill>
          <a:blip r:embed="rId2"/>
          <a:stretch/>
        </p:blipFill>
        <p:spPr>
          <a:xfrm>
            <a:off x="2834640" y="1217520"/>
            <a:ext cx="6298560" cy="4687200"/>
          </a:xfrm>
          <a:prstGeom prst="rect">
            <a:avLst/>
          </a:prstGeom>
          <a:ln w="0">
            <a:noFill/>
          </a:ln>
        </p:spPr>
      </p:pic>
      <p:sp>
        <p:nvSpPr>
          <p:cNvPr id="297" name="PlaceHolder 2"/>
          <p:cNvSpPr>
            <a:spLocks noGrp="1"/>
          </p:cNvSpPr>
          <p:nvPr>
            <p:ph type="dt" idx="2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7</a:t>
            </a:fld>
            <a:endParaRPr lang="fr-FR" sz="900" b="0" strike="noStrike" spc="-1">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02" name="Picture 2" descr="Aucune description disponible."/>
          <p:cNvPicPr/>
          <p:nvPr/>
        </p:nvPicPr>
        <p:blipFill>
          <a:blip r:embed="rId2"/>
          <a:stretch/>
        </p:blipFill>
        <p:spPr>
          <a:xfrm>
            <a:off x="875520" y="1063080"/>
            <a:ext cx="5713200" cy="2631240"/>
          </a:xfrm>
          <a:prstGeom prst="rect">
            <a:avLst/>
          </a:prstGeom>
          <a:ln w="0">
            <a:noFill/>
          </a:ln>
        </p:spPr>
      </p:pic>
      <p:pic>
        <p:nvPicPr>
          <p:cNvPr id="303" name="Picture 4" descr="Aucune description disponible."/>
          <p:cNvPicPr/>
          <p:nvPr/>
        </p:nvPicPr>
        <p:blipFill>
          <a:blip r:embed="rId3"/>
          <a:stretch/>
        </p:blipFill>
        <p:spPr>
          <a:xfrm>
            <a:off x="7198920" y="766440"/>
            <a:ext cx="4289760" cy="5095800"/>
          </a:xfrm>
          <a:prstGeom prst="rect">
            <a:avLst/>
          </a:prstGeom>
          <a:ln w="0">
            <a:noFill/>
          </a:ln>
        </p:spPr>
      </p:pic>
      <p:pic>
        <p:nvPicPr>
          <p:cNvPr id="304" name="Image 2"/>
          <p:cNvPicPr/>
          <p:nvPr/>
        </p:nvPicPr>
        <p:blipFill>
          <a:blip r:embed="rId4"/>
          <a:stretch/>
        </p:blipFill>
        <p:spPr>
          <a:xfrm>
            <a:off x="1416240" y="3724920"/>
            <a:ext cx="4461840" cy="25786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8</a:t>
            </a:fld>
            <a:endParaRPr lang="fr-FR" sz="900" b="0" strike="noStrike" spc="-1">
              <a:latin typeface="Arial"/>
            </a:endParaRPr>
          </a:p>
        </p:txBody>
      </p:sp>
      <p:sp>
        <p:nvSpPr>
          <p:cNvPr id="24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Recherches et analyses</a:t>
            </a:r>
            <a:endParaRPr lang="fr-FR" sz="1600" b="0" strike="noStrike" spc="-1" dirty="0">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5" name="Image 4" descr="Une image contenant horloge, texte, capture d’écran, logiciel&#10;&#10;Description générée automatiquement">
            <a:extLst>
              <a:ext uri="{FF2B5EF4-FFF2-40B4-BE49-F238E27FC236}">
                <a16:creationId xmlns:a16="http://schemas.microsoft.com/office/drawing/2014/main" id="{FEDBAAB2-2B51-D0EA-C3F0-DC77C693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0" y="1425213"/>
            <a:ext cx="7951877" cy="4364667"/>
          </a:xfrm>
          <a:prstGeom prst="rect">
            <a:avLst/>
          </a:prstGeom>
        </p:spPr>
      </p:pic>
      <p:pic>
        <p:nvPicPr>
          <p:cNvPr id="7" name="Image 6" descr="Une image contenant Police, logo, Graphique, blanc&#10;&#10;Description générée automatiquement">
            <a:extLst>
              <a:ext uri="{FF2B5EF4-FFF2-40B4-BE49-F238E27FC236}">
                <a16:creationId xmlns:a16="http://schemas.microsoft.com/office/drawing/2014/main" id="{3D6C239E-A5EF-35D8-D391-869BAB59527A}"/>
              </a:ext>
            </a:extLst>
          </p:cNvPr>
          <p:cNvPicPr>
            <a:picLocks noChangeAspect="1"/>
          </p:cNvPicPr>
          <p:nvPr/>
        </p:nvPicPr>
        <p:blipFill rotWithShape="1">
          <a:blip r:embed="rId4">
            <a:extLst>
              <a:ext uri="{28A0092B-C50C-407E-A947-70E740481C1C}">
                <a14:useLocalDpi xmlns:a14="http://schemas.microsoft.com/office/drawing/2010/main" val="0"/>
              </a:ext>
            </a:extLst>
          </a:blip>
          <a:srcRect t="35434" b="36228"/>
          <a:stretch/>
        </p:blipFill>
        <p:spPr>
          <a:xfrm>
            <a:off x="8785928" y="3342970"/>
            <a:ext cx="3366374" cy="715475"/>
          </a:xfrm>
          <a:prstGeom prst="rect">
            <a:avLst/>
          </a:prstGeom>
        </p:spPr>
      </p:pic>
      <p:pic>
        <p:nvPicPr>
          <p:cNvPr id="9" name="Image 8" descr="Une image contenant Police, logo, Graphique, symbole&#10;&#10;Description générée automatiquement">
            <a:extLst>
              <a:ext uri="{FF2B5EF4-FFF2-40B4-BE49-F238E27FC236}">
                <a16:creationId xmlns:a16="http://schemas.microsoft.com/office/drawing/2014/main" id="{17529C7C-94D1-153A-9D57-8F13304A4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395" y="4408869"/>
            <a:ext cx="3091439" cy="1068246"/>
          </a:xfrm>
          <a:prstGeom prst="rect">
            <a:avLst/>
          </a:prstGeom>
        </p:spPr>
      </p:pic>
      <p:pic>
        <p:nvPicPr>
          <p:cNvPr id="11" name="Image 10" descr="Une image contenant logo, Police, Graphique, graphisme&#10;&#10;Description générée automatiquement">
            <a:extLst>
              <a:ext uri="{FF2B5EF4-FFF2-40B4-BE49-F238E27FC236}">
                <a16:creationId xmlns:a16="http://schemas.microsoft.com/office/drawing/2014/main" id="{EA2D9A5C-688A-F62B-F566-DD91E6B96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3276" y="1234022"/>
            <a:ext cx="1971675" cy="119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E5F4-C1C7-5B0A-0B1C-FDF0E1A1A187}"/>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7A71AA16-E910-3C9B-9C85-EB0E5F770BAE}"/>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a:extLst>
              <a:ext uri="{FF2B5EF4-FFF2-40B4-BE49-F238E27FC236}">
                <a16:creationId xmlns:a16="http://schemas.microsoft.com/office/drawing/2014/main" id="{06ECB5B7-EDEA-F12E-192E-2704FCA31117}"/>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9</a:t>
            </a:fld>
            <a:endParaRPr lang="fr-FR" sz="900" b="0" strike="noStrike" spc="-1">
              <a:latin typeface="Arial"/>
            </a:endParaRPr>
          </a:p>
        </p:txBody>
      </p:sp>
      <p:sp>
        <p:nvSpPr>
          <p:cNvPr id="247" name="Titre 1">
            <a:extLst>
              <a:ext uri="{FF2B5EF4-FFF2-40B4-BE49-F238E27FC236}">
                <a16:creationId xmlns:a16="http://schemas.microsoft.com/office/drawing/2014/main" id="{3D164FA8-1B6A-ED73-A46C-A3D6E0A5A86B}"/>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Interface utilisateur</a:t>
            </a:r>
            <a:endParaRPr lang="fr-FR" sz="1600" b="0" strike="noStrike" spc="-1" dirty="0">
              <a:latin typeface="Arial"/>
            </a:endParaRPr>
          </a:p>
        </p:txBody>
      </p:sp>
      <p:sp>
        <p:nvSpPr>
          <p:cNvPr id="248" name="PlaceHolder 2">
            <a:extLst>
              <a:ext uri="{FF2B5EF4-FFF2-40B4-BE49-F238E27FC236}">
                <a16:creationId xmlns:a16="http://schemas.microsoft.com/office/drawing/2014/main" id="{F14C37E0-9C08-F174-F332-4BE9E765E578}"/>
              </a:ext>
            </a:extLst>
          </p:cNvPr>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49" name="Rectangle 2">
            <a:extLst>
              <a:ext uri="{FF2B5EF4-FFF2-40B4-BE49-F238E27FC236}">
                <a16:creationId xmlns:a16="http://schemas.microsoft.com/office/drawing/2014/main" id="{36D99547-4888-1549-C822-3BABBE730124}"/>
              </a:ext>
            </a:extLst>
          </p:cNvPr>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50" name="Connecteur droit avec flèche 3">
            <a:extLst>
              <a:ext uri="{FF2B5EF4-FFF2-40B4-BE49-F238E27FC236}">
                <a16:creationId xmlns:a16="http://schemas.microsoft.com/office/drawing/2014/main" id="{EA24AB1A-22C6-01E6-F3CB-49A21678A374}"/>
              </a:ext>
            </a:extLst>
          </p:cNvPr>
          <p:cNvSpPr/>
          <p:nvPr/>
        </p:nvSpPr>
        <p:spPr>
          <a:xfrm flipH="1">
            <a:off x="6862320" y="296928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1" name="Rectangle 7">
            <a:extLst>
              <a:ext uri="{FF2B5EF4-FFF2-40B4-BE49-F238E27FC236}">
                <a16:creationId xmlns:a16="http://schemas.microsoft.com/office/drawing/2014/main" id="{9875C2BF-8673-FDEE-456E-12A9AD65F483}"/>
              </a:ext>
            </a:extLst>
          </p:cNvPr>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Views</a:t>
            </a:r>
            <a:endParaRPr lang="fr-FR" sz="1800" b="0" strike="noStrike" spc="-1">
              <a:latin typeface="Arial"/>
            </a:endParaRPr>
          </a:p>
        </p:txBody>
      </p:sp>
      <p:sp>
        <p:nvSpPr>
          <p:cNvPr id="252" name="Rectangle 8">
            <a:extLst>
              <a:ext uri="{FF2B5EF4-FFF2-40B4-BE49-F238E27FC236}">
                <a16:creationId xmlns:a16="http://schemas.microsoft.com/office/drawing/2014/main" id="{C100CB5A-E6B3-53DB-3202-C4A358B3CD4F}"/>
              </a:ext>
            </a:extLst>
          </p:cNvPr>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Controler</a:t>
            </a:r>
            <a:endParaRPr lang="fr-FR" sz="1800" b="0" strike="noStrike" spc="-1">
              <a:latin typeface="Arial"/>
            </a:endParaRPr>
          </a:p>
        </p:txBody>
      </p:sp>
      <p:sp>
        <p:nvSpPr>
          <p:cNvPr id="253" name="Rectangle 9">
            <a:extLst>
              <a:ext uri="{FF2B5EF4-FFF2-40B4-BE49-F238E27FC236}">
                <a16:creationId xmlns:a16="http://schemas.microsoft.com/office/drawing/2014/main" id="{92D13393-FD4F-235C-8003-7A5D71C6F7E8}"/>
              </a:ext>
            </a:extLst>
          </p:cNvPr>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Model</a:t>
            </a:r>
            <a:endParaRPr lang="fr-FR" sz="1800" b="0" strike="noStrike" spc="-1">
              <a:latin typeface="Arial"/>
            </a:endParaRPr>
          </a:p>
        </p:txBody>
      </p:sp>
      <p:sp>
        <p:nvSpPr>
          <p:cNvPr id="254" name="Rectangle : coins arrondis 10">
            <a:extLst>
              <a:ext uri="{FF2B5EF4-FFF2-40B4-BE49-F238E27FC236}">
                <a16:creationId xmlns:a16="http://schemas.microsoft.com/office/drawing/2014/main" id="{60EF86FF-ABE4-A7FC-83AE-9905007CF4BF}"/>
              </a:ext>
            </a:extLst>
          </p:cNvPr>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55" name="ZoneTexte 11">
            <a:extLst>
              <a:ext uri="{FF2B5EF4-FFF2-40B4-BE49-F238E27FC236}">
                <a16:creationId xmlns:a16="http://schemas.microsoft.com/office/drawing/2014/main" id="{FBAD7566-1E78-187B-F595-41CF6999ECC4}"/>
              </a:ext>
            </a:extLst>
          </p:cNvPr>
          <p:cNvSpPr/>
          <p:nvPr/>
        </p:nvSpPr>
        <p:spPr>
          <a:xfrm>
            <a:off x="8053200" y="5241960"/>
            <a:ext cx="3020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GUI (Graphical User Interface)</a:t>
            </a:r>
            <a:endParaRPr lang="fr-FR" sz="1800" b="0" strike="noStrike" spc="-1">
              <a:latin typeface="Arial"/>
            </a:endParaRPr>
          </a:p>
        </p:txBody>
      </p:sp>
      <p:sp>
        <p:nvSpPr>
          <p:cNvPr id="256" name="ZoneTexte 22">
            <a:extLst>
              <a:ext uri="{FF2B5EF4-FFF2-40B4-BE49-F238E27FC236}">
                <a16:creationId xmlns:a16="http://schemas.microsoft.com/office/drawing/2014/main" id="{3EC84DEF-DC3A-18CC-B750-B80166059A24}"/>
              </a:ext>
            </a:extLst>
          </p:cNvPr>
          <p:cNvSpPr/>
          <p:nvPr/>
        </p:nvSpPr>
        <p:spPr>
          <a:xfrm>
            <a:off x="380880" y="1353600"/>
            <a:ext cx="5167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Langage : Python</a:t>
            </a:r>
            <a:endParaRPr lang="fr-FR" sz="1800" b="0" strike="noStrike" spc="-1" dirty="0">
              <a:latin typeface="Arial"/>
            </a:endParaRPr>
          </a:p>
          <a:p>
            <a:pPr>
              <a:lnSpc>
                <a:spcPct val="100000"/>
              </a:lnSpc>
              <a:buNone/>
            </a:pPr>
            <a:r>
              <a:rPr lang="fr-FR" sz="1800" b="0" strike="noStrike" spc="-1" dirty="0">
                <a:solidFill>
                  <a:srgbClr val="005E6A"/>
                </a:solidFill>
                <a:latin typeface="Calibri"/>
              </a:rPr>
              <a:t>Utilisé pour sa flexibilité et sa facilité de mise en œuvre.</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Bibliothèque Graphique : </a:t>
            </a:r>
            <a:r>
              <a:rPr lang="fr-FR" sz="1800" b="1" strike="noStrike" spc="-1" dirty="0" err="1">
                <a:solidFill>
                  <a:srgbClr val="005E6A"/>
                </a:solidFill>
                <a:latin typeface="Calibri"/>
              </a:rPr>
              <a:t>Tkinter</a:t>
            </a:r>
            <a:endParaRPr lang="fr-FR" sz="1800" b="0" strike="noStrike" spc="-1" dirty="0">
              <a:latin typeface="Arial"/>
            </a:endParaRPr>
          </a:p>
          <a:p>
            <a:pPr>
              <a:lnSpc>
                <a:spcPct val="100000"/>
              </a:lnSpc>
              <a:buNone/>
            </a:pPr>
            <a:r>
              <a:rPr lang="fr-FR" sz="1800" b="0" strike="noStrike" spc="-1" dirty="0">
                <a:solidFill>
                  <a:srgbClr val="005E6A"/>
                </a:solidFill>
                <a:latin typeface="Calibri"/>
              </a:rPr>
              <a:t>Reconnue pour sa simplicité et son efficacité dans la création d'interfaces utilisateur.</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Architecture : Modèle MCV</a:t>
            </a:r>
            <a:endParaRPr lang="fr-FR" sz="1800" b="0" strike="noStrike" spc="-1" dirty="0">
              <a:latin typeface="Arial"/>
            </a:endParaRPr>
          </a:p>
          <a:p>
            <a:pPr>
              <a:lnSpc>
                <a:spcPct val="100000"/>
              </a:lnSpc>
              <a:buNone/>
            </a:pPr>
            <a:r>
              <a:rPr lang="fr-FR" sz="1800" b="0" strike="noStrike" spc="-1" dirty="0">
                <a:solidFill>
                  <a:srgbClr val="005E6A"/>
                </a:solidFill>
                <a:latin typeface="Calibri"/>
              </a:rPr>
              <a:t>Séparation de la logique métier, le traitement des données et la représentation graphique, favorise la maintenabilité et l'évolutivité du code</a:t>
            </a:r>
            <a:r>
              <a:rPr lang="fr-FR" sz="1800" b="1" strike="noStrike" spc="-1" dirty="0">
                <a:solidFill>
                  <a:srgbClr val="005E6A"/>
                </a:solidFill>
                <a:latin typeface="Calibri"/>
              </a:rPr>
              <a:t>.</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Design Patterns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de motifs de conception pour optimiser la réutilisabilité, améliorer la lisibilité et simplifier la maintenance du code.</a:t>
            </a:r>
            <a:endParaRPr lang="fr-FR" sz="1800" b="0" strike="noStrike" spc="-1" dirty="0">
              <a:latin typeface="Arial"/>
            </a:endParaRPr>
          </a:p>
        </p:txBody>
      </p:sp>
      <p:sp>
        <p:nvSpPr>
          <p:cNvPr id="257" name="Connecteur droit avec flèche 23">
            <a:extLst>
              <a:ext uri="{FF2B5EF4-FFF2-40B4-BE49-F238E27FC236}">
                <a16:creationId xmlns:a16="http://schemas.microsoft.com/office/drawing/2014/main" id="{6CEEC153-680D-A154-425E-E7B8EE3FE653}"/>
              </a:ext>
            </a:extLst>
          </p:cNvPr>
          <p:cNvSpPr/>
          <p:nvPr/>
        </p:nvSpPr>
        <p:spPr>
          <a:xfrm flipV="1">
            <a:off x="9019440" y="2072520"/>
            <a:ext cx="849600" cy="40320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8" name="Connecteur droit avec flèche 27">
            <a:extLst>
              <a:ext uri="{FF2B5EF4-FFF2-40B4-BE49-F238E27FC236}">
                <a16:creationId xmlns:a16="http://schemas.microsoft.com/office/drawing/2014/main" id="{618D5762-CB72-E86A-6C53-297C63836C38}"/>
              </a:ext>
            </a:extLst>
          </p:cNvPr>
          <p:cNvSpPr/>
          <p:nvPr/>
        </p:nvSpPr>
        <p:spPr>
          <a:xfrm>
            <a:off x="10719720" y="2694960"/>
            <a:ext cx="360" cy="73728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9" name="Connecteur droit avec flèche 34">
            <a:extLst>
              <a:ext uri="{FF2B5EF4-FFF2-40B4-BE49-F238E27FC236}">
                <a16:creationId xmlns:a16="http://schemas.microsoft.com/office/drawing/2014/main" id="{3525D8C5-A1D7-8BC8-56EB-EAD7E03C022B}"/>
              </a:ext>
            </a:extLst>
          </p:cNvPr>
          <p:cNvSpPr/>
          <p:nvPr/>
        </p:nvSpPr>
        <p:spPr>
          <a:xfrm flipH="1" flipV="1">
            <a:off x="9088200" y="3642480"/>
            <a:ext cx="786960" cy="47052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0" name="Connecteur droit avec flèche 41">
            <a:extLst>
              <a:ext uri="{FF2B5EF4-FFF2-40B4-BE49-F238E27FC236}">
                <a16:creationId xmlns:a16="http://schemas.microsoft.com/office/drawing/2014/main" id="{8CE30B26-8E94-88A5-865C-6C26E0910C14}"/>
              </a:ext>
            </a:extLst>
          </p:cNvPr>
          <p:cNvSpPr/>
          <p:nvPr/>
        </p:nvSpPr>
        <p:spPr>
          <a:xfrm>
            <a:off x="6888960" y="309060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extLst>
      <p:ext uri="{BB962C8B-B14F-4D97-AF65-F5344CB8AC3E}">
        <p14:creationId xmlns:p14="http://schemas.microsoft.com/office/powerpoint/2010/main" val="271857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FIPA-ENSTA-Bretagne_FR_Déc2022</Template>
  <TotalTime>475</TotalTime>
  <Words>1385</Words>
  <Application>Microsoft Office PowerPoint</Application>
  <PresentationFormat>Grand écran</PresentationFormat>
  <Paragraphs>212</Paragraphs>
  <Slides>17</Slides>
  <Notes>5</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17</vt:i4>
      </vt:variant>
    </vt:vector>
  </HeadingPairs>
  <TitlesOfParts>
    <vt:vector size="28" baseType="lpstr">
      <vt:lpstr>-apple-system</vt:lpstr>
      <vt:lpstr>Arial</vt:lpstr>
      <vt:lpstr>Calibri</vt:lpstr>
      <vt:lpstr>Segoe UI</vt:lpstr>
      <vt:lpstr>Söhne</vt:lpstr>
      <vt:lpstr>Source Sans Pro</vt:lpstr>
      <vt:lpstr>Symbol</vt:lpstr>
      <vt:lpstr>Times New Roman</vt:lpstr>
      <vt:lpstr>Wingdings</vt:lpstr>
      <vt:lpstr>Office Theme</vt:lpstr>
      <vt:lpstr>Office Theme</vt:lpstr>
      <vt:lpstr>Développement d’une Unité de Contrôle Moteur (ECU)</vt:lpstr>
      <vt:lpstr>Sommaire</vt:lpstr>
      <vt:lpstr>1 – Présentation du projet </vt:lpstr>
      <vt:lpstr>1 – Présentation du projet </vt:lpstr>
      <vt:lpstr>1 – Présentation du projet </vt:lpstr>
      <vt:lpstr>2 – Etat d’avancement </vt:lpstr>
      <vt:lpstr>2 – Etat d’avancement </vt:lpstr>
      <vt:lpstr>2 – Développements </vt:lpstr>
      <vt:lpstr>2 – Développements </vt:lpstr>
      <vt:lpstr>2 – Développements </vt:lpstr>
      <vt:lpstr>2 – Développements </vt:lpstr>
      <vt:lpstr>2 – Développements </vt:lpstr>
      <vt:lpstr>2 – Développements </vt:lpstr>
      <vt:lpstr>3 – Orientations à mener pour la finalisation du projet</vt:lpstr>
      <vt:lpstr>3 – Orientations à mener pour la finalisation du projet</vt:lpstr>
      <vt:lpstr>3 – Orientations à mener pour la finalisation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subject/>
  <dc:creator>Alexandre Mouysset</dc:creator>
  <dc:description/>
  <cp:lastModifiedBy>Bastien DELAUNAY (FIPASE_2024)</cp:lastModifiedBy>
  <cp:revision>25</cp:revision>
  <dcterms:created xsi:type="dcterms:W3CDTF">2023-10-02T09:00:39Z</dcterms:created>
  <dcterms:modified xsi:type="dcterms:W3CDTF">2024-03-06T16:04:22Z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