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57" r:id="rId3"/>
    <p:sldId id="261" r:id="rId4"/>
    <p:sldId id="262" r:id="rId5"/>
    <p:sldId id="263" r:id="rId6"/>
    <p:sldId id="264" r:id="rId7"/>
    <p:sldId id="265" r:id="rId8"/>
    <p:sldId id="260" r:id="rId9"/>
    <p:sldId id="259" r:id="rId10"/>
    <p:sldId id="267" r:id="rId11"/>
    <p:sldId id="268" r:id="rId12"/>
    <p:sldId id="269" r:id="rId13"/>
  </p:sldIdLst>
  <p:sldSz cx="12192000" cy="6858000"/>
  <p:notesSz cx="6858000" cy="9144000"/>
  <p:defaultTextStyle>
    <a:defPPr>
      <a:defRPr lang="fr-FR"/>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87" autoAdjust="0"/>
  </p:normalViewPr>
  <p:slideViewPr>
    <p:cSldViewPr snapToGrid="0">
      <p:cViewPr varScale="1">
        <p:scale>
          <a:sx n="70" d="100"/>
          <a:sy n="70" d="100"/>
        </p:scale>
        <p:origin x="10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F0D5A-B80D-BB44-BA2A-6877B513DF0D}" type="datetimeFigureOut">
              <a:rPr lang="fr-FR" smtClean="0"/>
              <a:t>13/12/2023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15B6E-6AF1-BC4D-8ABE-5709E812CA94}" type="slidenum">
              <a:rPr lang="fr-FR" smtClean="0"/>
              <a:t>‹N°›</a:t>
            </a:fld>
            <a:endParaRPr lang="fr-FR"/>
          </a:p>
        </p:txBody>
      </p:sp>
    </p:spTree>
    <p:extLst>
      <p:ext uri="{BB962C8B-B14F-4D97-AF65-F5344CB8AC3E}">
        <p14:creationId xmlns:p14="http://schemas.microsoft.com/office/powerpoint/2010/main" val="122141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0E15B6E-6AF1-BC4D-8ABE-5709E812CA94}" type="slidenum">
              <a:rPr lang="fr-FR" smtClean="0"/>
              <a:t>1</a:t>
            </a:fld>
            <a:endParaRPr lang="fr-FR"/>
          </a:p>
        </p:txBody>
      </p:sp>
    </p:spTree>
    <p:extLst>
      <p:ext uri="{BB962C8B-B14F-4D97-AF65-F5344CB8AC3E}">
        <p14:creationId xmlns:p14="http://schemas.microsoft.com/office/powerpoint/2010/main" val="1022823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474747"/>
                </a:solidFill>
                <a:effectLst/>
                <a:latin typeface="Source Sans Pro" panose="020B0503030403020204" pitchFamily="34" charset="0"/>
              </a:rPr>
              <a:t>Etape 1 : L'admission</a:t>
            </a:r>
            <a:br>
              <a:rPr lang="fr-FR" dirty="0"/>
            </a:br>
            <a:r>
              <a:rPr lang="fr-FR" b="0" i="0" dirty="0">
                <a:solidFill>
                  <a:srgbClr val="474747"/>
                </a:solidFill>
                <a:effectLst/>
                <a:latin typeface="Source Sans Pro" panose="020B0503030403020204" pitchFamily="34" charset="0"/>
              </a:rPr>
              <a:t>Durant l'admission, la soupape d'échappement est fermée et la soupape d'admission est ouverte. Le piston descend donc créer une dépression permettant d'aspirer le mélange air/essence venant du carburateur.</a:t>
            </a:r>
            <a:br>
              <a:rPr lang="fr-FR" dirty="0"/>
            </a:br>
            <a:br>
              <a:rPr lang="fr-FR" dirty="0"/>
            </a:br>
            <a:r>
              <a:rPr lang="fr-FR" b="1" i="0" dirty="0">
                <a:solidFill>
                  <a:srgbClr val="474747"/>
                </a:solidFill>
                <a:effectLst/>
                <a:latin typeface="Source Sans Pro" panose="020B0503030403020204" pitchFamily="34" charset="0"/>
              </a:rPr>
              <a:t>Etape 2 : La compression</a:t>
            </a:r>
            <a:br>
              <a:rPr lang="fr-FR" dirty="0"/>
            </a:br>
            <a:r>
              <a:rPr lang="fr-FR" b="0" i="0" dirty="0">
                <a:solidFill>
                  <a:srgbClr val="474747"/>
                </a:solidFill>
                <a:effectLst/>
                <a:latin typeface="Source Sans Pro" panose="020B0503030403020204" pitchFamily="34" charset="0"/>
              </a:rPr>
              <a:t>A cette étape, les deux soupapes sont fermées rendant la culasse hermétique. Le piston remonte et comprime le mélange air/essence. Cette simple compression va élever le mélange carburé à une température de 300°C environ. Si la température s'élève encore de 100°C supplémentaire, le mélange risque de s'enflammer spontanément. C'est ce qu'on appelle l'auto-allumage.</a:t>
            </a:r>
            <a:br>
              <a:rPr lang="fr-FR" dirty="0"/>
            </a:br>
            <a:br>
              <a:rPr lang="fr-FR" dirty="0"/>
            </a:br>
            <a:r>
              <a:rPr lang="fr-FR" b="1" i="0" dirty="0">
                <a:solidFill>
                  <a:srgbClr val="474747"/>
                </a:solidFill>
                <a:effectLst/>
                <a:latin typeface="Source Sans Pro" panose="020B0503030403020204" pitchFamily="34" charset="0"/>
              </a:rPr>
              <a:t>Etape 3 : La détente (ou explosion)</a:t>
            </a:r>
            <a:br>
              <a:rPr lang="fr-FR" dirty="0"/>
            </a:br>
            <a:r>
              <a:rPr lang="fr-FR" b="0" i="0" dirty="0">
                <a:solidFill>
                  <a:srgbClr val="474747"/>
                </a:solidFill>
                <a:effectLst/>
                <a:latin typeface="Source Sans Pro" panose="020B0503030403020204" pitchFamily="34" charset="0"/>
              </a:rPr>
              <a:t>Le piston arrivé à son point le plus haut, une étincelle jaillit entre les électrodes de la bougie provoquant l'inflammation des gaz. Il en résulte une élévation de la pression et de la température poussant alors le piston qui redescend alors vers son point le plus bas. Lorsque que le piston arrive à ce point, les deux soupapes sont encore fermées.</a:t>
            </a:r>
            <a:br>
              <a:rPr lang="fr-FR" dirty="0"/>
            </a:br>
            <a:br>
              <a:rPr lang="fr-FR" dirty="0"/>
            </a:br>
            <a:r>
              <a:rPr lang="fr-FR" b="1" i="0" dirty="0">
                <a:solidFill>
                  <a:srgbClr val="474747"/>
                </a:solidFill>
                <a:effectLst/>
                <a:latin typeface="Source Sans Pro" panose="020B0503030403020204" pitchFamily="34" charset="0"/>
              </a:rPr>
              <a:t>Etape 4 : L'échappement</a:t>
            </a:r>
            <a:br>
              <a:rPr lang="fr-FR" dirty="0"/>
            </a:br>
            <a:r>
              <a:rPr lang="fr-FR" b="0" i="0" dirty="0">
                <a:solidFill>
                  <a:srgbClr val="474747"/>
                </a:solidFill>
                <a:effectLst/>
                <a:latin typeface="Source Sans Pro" panose="020B0503030403020204" pitchFamily="34" charset="0"/>
              </a:rPr>
              <a:t>La soupape d'échappement s'ouvre et le piston en remontant va pousser devant lui les gaz brulés qui s'échappent par ce seul orifice.</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0E15B6E-6AF1-BC4D-8ABE-5709E812CA94}" type="slidenum">
              <a:rPr lang="fr-FR" smtClean="0"/>
              <a:t>4</a:t>
            </a:fld>
            <a:endParaRPr lang="fr-FR"/>
          </a:p>
        </p:txBody>
      </p:sp>
    </p:spTree>
    <p:extLst>
      <p:ext uri="{BB962C8B-B14F-4D97-AF65-F5344CB8AC3E}">
        <p14:creationId xmlns:p14="http://schemas.microsoft.com/office/powerpoint/2010/main" val="875084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a:solidFill>
                  <a:srgbClr val="1F2328"/>
                </a:solidFill>
                <a:effectLst/>
                <a:latin typeface="-apple-system"/>
              </a:rPr>
              <a:t>Capteurs</a:t>
            </a:r>
          </a:p>
          <a:p>
            <a:pPr algn="l">
              <a:buFont typeface="Arial" panose="020B0604020202020204" pitchFamily="34" charset="0"/>
              <a:buChar char="•"/>
            </a:pPr>
            <a:r>
              <a:rPr lang="fr-FR" b="0" i="0" dirty="0">
                <a:solidFill>
                  <a:srgbClr val="1F2328"/>
                </a:solidFill>
                <a:effectLst/>
                <a:latin typeface="-apple-system"/>
              </a:rPr>
              <a:t>Lambda (capteur oxygène positionné en sortie du moteur, permet de savoir si la combustion est riche ou pauvre)</a:t>
            </a:r>
          </a:p>
          <a:p>
            <a:pPr algn="l">
              <a:buFont typeface="Arial" panose="020B0604020202020204" pitchFamily="34" charset="0"/>
              <a:buChar char="•"/>
            </a:pPr>
            <a:r>
              <a:rPr lang="fr-FR" b="0" i="0" dirty="0">
                <a:solidFill>
                  <a:srgbClr val="1F2328"/>
                </a:solidFill>
                <a:effectLst/>
                <a:latin typeface="-apple-system"/>
              </a:rPr>
              <a:t>Position du papillon (permet de connaitre le </a:t>
            </a:r>
            <a:r>
              <a:rPr lang="fr-FR" b="0" i="0" dirty="0" err="1">
                <a:solidFill>
                  <a:srgbClr val="1F2328"/>
                </a:solidFill>
                <a:effectLst/>
                <a:latin typeface="-apple-system"/>
              </a:rPr>
              <a:t>debit</a:t>
            </a:r>
            <a:r>
              <a:rPr lang="fr-FR" b="0" i="0" dirty="0">
                <a:solidFill>
                  <a:srgbClr val="1F2328"/>
                </a:solidFill>
                <a:effectLst/>
                <a:latin typeface="-apple-system"/>
              </a:rPr>
              <a:t> d'air en entrée du moteur)</a:t>
            </a:r>
          </a:p>
          <a:p>
            <a:pPr algn="l">
              <a:buFont typeface="Arial" panose="020B0604020202020204" pitchFamily="34" charset="0"/>
              <a:buChar char="•"/>
            </a:pPr>
            <a:r>
              <a:rPr lang="fr-FR" b="0" i="0" dirty="0">
                <a:solidFill>
                  <a:srgbClr val="1F2328"/>
                </a:solidFill>
                <a:effectLst/>
                <a:latin typeface="-apple-system"/>
              </a:rPr>
              <a:t>Sonde de température d'air (Positionné en admission du moteur, permet de réglé l'allumage + injection)</a:t>
            </a:r>
          </a:p>
          <a:p>
            <a:pPr algn="l">
              <a:buFont typeface="Arial" panose="020B0604020202020204" pitchFamily="34" charset="0"/>
              <a:buChar char="•"/>
            </a:pPr>
            <a:r>
              <a:rPr lang="fr-FR" b="0" i="0" dirty="0">
                <a:solidFill>
                  <a:srgbClr val="1F2328"/>
                </a:solidFill>
                <a:effectLst/>
                <a:latin typeface="-apple-system"/>
              </a:rPr>
              <a:t>Roue phonique + capteur induction/aimant (Faire recherche sur le sujet, permet l'avance à l'allumage et faire d'autres choses, positionné sur volant moteur et/ou arbre à cam)</a:t>
            </a:r>
          </a:p>
          <a:p>
            <a:pPr algn="l"/>
            <a:r>
              <a:rPr lang="fr-FR" b="1" i="0" dirty="0">
                <a:solidFill>
                  <a:srgbClr val="1F2328"/>
                </a:solidFill>
                <a:effectLst/>
                <a:latin typeface="-apple-system"/>
              </a:rPr>
              <a:t>Actionneurs</a:t>
            </a:r>
          </a:p>
          <a:p>
            <a:pPr algn="l">
              <a:buFont typeface="Arial" panose="020B0604020202020204" pitchFamily="34" charset="0"/>
              <a:buChar char="•"/>
            </a:pPr>
            <a:r>
              <a:rPr lang="fr-FR" b="0" i="0" dirty="0">
                <a:solidFill>
                  <a:srgbClr val="1F2328"/>
                </a:solidFill>
                <a:effectLst/>
                <a:latin typeface="-apple-system"/>
              </a:rPr>
              <a:t>Bobine d'allumage (Permet de réaliser la combustion, 2 type existant : - transistor interne et transistor externe)</a:t>
            </a:r>
          </a:p>
          <a:p>
            <a:pPr algn="l">
              <a:buFont typeface="Arial" panose="020B0604020202020204" pitchFamily="34" charset="0"/>
              <a:buChar char="•"/>
            </a:pPr>
            <a:r>
              <a:rPr lang="fr-FR" b="0" i="0" dirty="0">
                <a:solidFill>
                  <a:srgbClr val="1F2328"/>
                </a:solidFill>
                <a:effectLst/>
                <a:latin typeface="-apple-system"/>
              </a:rPr>
              <a:t>Injecteur (Permet d'injecter du carburant pour la combustion, le débit est gérer </a:t>
            </a:r>
            <a:r>
              <a:rPr lang="fr-FR" b="0" i="0" dirty="0" err="1">
                <a:solidFill>
                  <a:srgbClr val="1F2328"/>
                </a:solidFill>
                <a:effectLst/>
                <a:latin typeface="-apple-system"/>
              </a:rPr>
              <a:t>grace</a:t>
            </a:r>
            <a:r>
              <a:rPr lang="fr-FR" b="0" i="0" dirty="0">
                <a:solidFill>
                  <a:srgbClr val="1F2328"/>
                </a:solidFill>
                <a:effectLst/>
                <a:latin typeface="-apple-system"/>
              </a:rPr>
              <a:t> à un temps d'injection et une </a:t>
            </a:r>
            <a:r>
              <a:rPr lang="fr-FR" b="0" i="0" dirty="0" err="1">
                <a:solidFill>
                  <a:srgbClr val="1F2328"/>
                </a:solidFill>
                <a:effectLst/>
                <a:latin typeface="-apple-system"/>
              </a:rPr>
              <a:t>carto</a:t>
            </a:r>
            <a:r>
              <a:rPr lang="fr-FR" b="0" i="0" dirty="0">
                <a:solidFill>
                  <a:srgbClr val="1F2328"/>
                </a:solidFill>
                <a:effectLst/>
                <a:latin typeface="-apple-system"/>
              </a:rPr>
              <a:t>)</a:t>
            </a:r>
          </a:p>
          <a:p>
            <a:pPr algn="l">
              <a:buFont typeface="Arial" panose="020B0604020202020204" pitchFamily="34" charset="0"/>
              <a:buChar char="•"/>
            </a:pPr>
            <a:r>
              <a:rPr lang="fr-FR" b="0" i="0" dirty="0">
                <a:solidFill>
                  <a:srgbClr val="1F2328"/>
                </a:solidFill>
                <a:effectLst/>
                <a:latin typeface="-apple-system"/>
              </a:rPr>
              <a:t>Papillon d'amission d'air (facultatif mais permet de gérer le débit d'air en entré du moteur selon l'enfoncement de la pédale d'</a:t>
            </a:r>
            <a:r>
              <a:rPr lang="fr-FR" b="0" i="0" dirty="0" err="1">
                <a:solidFill>
                  <a:srgbClr val="1F2328"/>
                </a:solidFill>
                <a:effectLst/>
                <a:latin typeface="-apple-system"/>
              </a:rPr>
              <a:t>accélaration</a:t>
            </a:r>
            <a:r>
              <a:rPr lang="fr-FR" b="0" i="0" dirty="0">
                <a:solidFill>
                  <a:srgbClr val="1F2328"/>
                </a:solidFill>
                <a:effectLst/>
                <a:latin typeface="-apple-system"/>
              </a:rPr>
              <a:t> + demande de puissance)</a:t>
            </a:r>
          </a:p>
          <a:p>
            <a:endParaRPr lang="fr-FR" dirty="0"/>
          </a:p>
        </p:txBody>
      </p:sp>
      <p:sp>
        <p:nvSpPr>
          <p:cNvPr id="4" name="Espace réservé du numéro de diapositive 3"/>
          <p:cNvSpPr>
            <a:spLocks noGrp="1"/>
          </p:cNvSpPr>
          <p:nvPr>
            <p:ph type="sldNum" sz="quarter" idx="5"/>
          </p:nvPr>
        </p:nvSpPr>
        <p:spPr/>
        <p:txBody>
          <a:bodyPr/>
          <a:lstStyle/>
          <a:p>
            <a:fld id="{40E15B6E-6AF1-BC4D-8ABE-5709E812CA94}" type="slidenum">
              <a:rPr lang="fr-FR" smtClean="0"/>
              <a:t>5</a:t>
            </a:fld>
            <a:endParaRPr lang="fr-FR"/>
          </a:p>
        </p:txBody>
      </p:sp>
    </p:spTree>
    <p:extLst>
      <p:ext uri="{BB962C8B-B14F-4D97-AF65-F5344CB8AC3E}">
        <p14:creationId xmlns:p14="http://schemas.microsoft.com/office/powerpoint/2010/main" val="4059264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Description de l'interface utilisateur (GUI) programmée :</a:t>
            </a:r>
          </a:p>
          <a:p>
            <a:endParaRPr lang="fr-FR" dirty="0"/>
          </a:p>
          <a:p>
            <a:r>
              <a:rPr lang="fr-FR" dirty="0"/>
              <a:t>1. **Langage de Programmation :** L'interface a été développée en utilisant Python, tirant parti de sa flexibilité et de sa simplicité de mise en œuvre.</a:t>
            </a:r>
          </a:p>
          <a:p>
            <a:endParaRPr lang="fr-FR" dirty="0"/>
          </a:p>
          <a:p>
            <a:r>
              <a:rPr lang="fr-FR" dirty="0"/>
              <a:t>2. **Bibliothèque Graphique :** Pour la création de l'interface graphique, nous avons opté pour </a:t>
            </a:r>
            <a:r>
              <a:rPr lang="fr-FR" dirty="0" err="1"/>
              <a:t>tkinter</a:t>
            </a:r>
            <a:r>
              <a:rPr lang="fr-FR" dirty="0"/>
              <a:t>, une bibliothèque intégrée à Python, reconnue pour sa facilité d'utilisation et son efficacité dans la conception d'interfaces utilisateur.</a:t>
            </a:r>
          </a:p>
          <a:p>
            <a:endParaRPr lang="fr-FR" dirty="0"/>
          </a:p>
          <a:p>
            <a:r>
              <a:rPr lang="fr-FR" dirty="0"/>
              <a:t>3. **Architecture Modèle-Contrôleur-Vue (MCV) :** La structure de l'interface suit le modèle MCV, séparant clairement la logique métier (Modèle), le traitement des données (Contrôleur) et la représentation graphique (Vue). Cette approche favorise la maintenabilité et l'évolutivité du code.</a:t>
            </a:r>
          </a:p>
          <a:p>
            <a:endParaRPr lang="fr-FR" dirty="0"/>
          </a:p>
          <a:p>
            <a:r>
              <a:rPr lang="fr-FR" dirty="0"/>
              <a:t>4. **Utilisation de Design Patterns :** Dans le cadre du développement, nous avons intégré des motifs de conception (design patterns) afin d'optimiser la réutilisabilité du code, d'améliorer la lisibilité et de simplifier la maintenance.</a:t>
            </a:r>
          </a:p>
          <a:p>
            <a:endParaRPr lang="fr-FR" dirty="0"/>
          </a:p>
          <a:p>
            <a:r>
              <a:rPr lang="fr-FR" dirty="0"/>
              <a:t>5. **Démonstration :** Pour illustrer les fonctionnalités de l'interface, une démonstration sera présentée, mettant en avant la convivialité de la conception, la fluidité des interactions et la clarté des informations affichées.</a:t>
            </a:r>
          </a:p>
          <a:p>
            <a:endParaRPr lang="fr-FR" dirty="0"/>
          </a:p>
          <a:p>
            <a:r>
              <a:rPr lang="fr-FR" dirty="0"/>
              <a:t>Ces choix techniques et conceptuels visent à garantir une expérience utilisateur optimale tout en assurant la robustesse et la flexibilité du système.</a:t>
            </a:r>
          </a:p>
        </p:txBody>
      </p:sp>
      <p:sp>
        <p:nvSpPr>
          <p:cNvPr id="4" name="Espace réservé du numéro de diapositive 3"/>
          <p:cNvSpPr>
            <a:spLocks noGrp="1"/>
          </p:cNvSpPr>
          <p:nvPr>
            <p:ph type="sldNum" sz="quarter" idx="5"/>
          </p:nvPr>
        </p:nvSpPr>
        <p:spPr/>
        <p:txBody>
          <a:bodyPr/>
          <a:lstStyle/>
          <a:p>
            <a:fld id="{40E15B6E-6AF1-BC4D-8ABE-5709E812CA94}" type="slidenum">
              <a:rPr lang="fr-FR" smtClean="0"/>
              <a:t>7</a:t>
            </a:fld>
            <a:endParaRPr lang="fr-FR"/>
          </a:p>
        </p:txBody>
      </p:sp>
    </p:spTree>
    <p:extLst>
      <p:ext uri="{BB962C8B-B14F-4D97-AF65-F5344CB8AC3E}">
        <p14:creationId xmlns:p14="http://schemas.microsoft.com/office/powerpoint/2010/main" val="405191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lvl1pPr>
              <a:defRPr>
                <a:solidFill>
                  <a:schemeClr val="bg1"/>
                </a:solidFill>
              </a:defRPr>
            </a:lvl1pPr>
          </a:lstStyle>
          <a:p>
            <a:r>
              <a:rPr lang="fr-FR"/>
              <a:t>09/10/2023</a:t>
            </a:r>
          </a:p>
        </p:txBody>
      </p:sp>
      <p:sp>
        <p:nvSpPr>
          <p:cNvPr id="5" name="Espace réservé du pied de page 4"/>
          <p:cNvSpPr>
            <a:spLocks noGrp="1"/>
          </p:cNvSpPr>
          <p:nvPr>
            <p:ph type="ftr" sz="quarter" idx="11"/>
          </p:nvPr>
        </p:nvSpPr>
        <p:spPr/>
        <p:txBody>
          <a:bodyPr/>
          <a:lstStyle>
            <a:lvl1pPr>
              <a:defRPr>
                <a:solidFill>
                  <a:schemeClr val="bg1"/>
                </a:solidFill>
              </a:defRPr>
            </a:lvl1pPr>
          </a:lstStyle>
          <a:p>
            <a:r>
              <a:rPr lang="fr-FR"/>
              <a:t>Projet RTE - Renforcement Electrique Bretagne</a:t>
            </a:r>
          </a:p>
        </p:txBody>
      </p:sp>
      <p:sp>
        <p:nvSpPr>
          <p:cNvPr id="6" name="Espace réservé du numéro de diapositive 5"/>
          <p:cNvSpPr>
            <a:spLocks noGrp="1"/>
          </p:cNvSpPr>
          <p:nvPr>
            <p:ph type="sldNum" sz="quarter" idx="12"/>
          </p:nvPr>
        </p:nvSpPr>
        <p:spPr>
          <a:xfrm>
            <a:off x="212873" y="6351587"/>
            <a:ext cx="374650" cy="374650"/>
          </a:xfrm>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220895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r>
              <a:rPr lang="fr-FR"/>
              <a:t>09/10/2023</a:t>
            </a:r>
          </a:p>
        </p:txBody>
      </p:sp>
      <p:sp>
        <p:nvSpPr>
          <p:cNvPr id="3"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4"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3751642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r>
              <a:rPr lang="fr-FR"/>
              <a:t>09/10/2023</a:t>
            </a:r>
          </a:p>
        </p:txBody>
      </p:sp>
      <p:sp>
        <p:nvSpPr>
          <p:cNvPr id="6"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7"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2296462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r>
              <a:rPr lang="fr-FR"/>
              <a:t>09/10/2023</a:t>
            </a:r>
          </a:p>
        </p:txBody>
      </p:sp>
      <p:sp>
        <p:nvSpPr>
          <p:cNvPr id="6"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7"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692970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r>
              <a:rPr lang="fr-FR"/>
              <a:t>09/10/2023</a:t>
            </a:r>
          </a:p>
        </p:txBody>
      </p:sp>
      <p:sp>
        <p:nvSpPr>
          <p:cNvPr id="5"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6"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2913827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r>
              <a:rPr lang="fr-FR"/>
              <a:t>09/10/2023</a:t>
            </a:r>
          </a:p>
        </p:txBody>
      </p:sp>
      <p:sp>
        <p:nvSpPr>
          <p:cNvPr id="5"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6"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270357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r>
              <a:rPr lang="fr-FR"/>
              <a:t>09/10/2023</a:t>
            </a:r>
          </a:p>
        </p:txBody>
      </p:sp>
      <p:sp>
        <p:nvSpPr>
          <p:cNvPr id="5"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6"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55384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r>
              <a:rPr lang="fr-FR"/>
              <a:t>09/10/2023</a:t>
            </a:r>
          </a:p>
        </p:txBody>
      </p:sp>
      <p:sp>
        <p:nvSpPr>
          <p:cNvPr id="5"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6"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89152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240521" y="225686"/>
            <a:ext cx="5668279" cy="1325563"/>
          </a:xfrm>
        </p:spPr>
        <p:txBody>
          <a:bodyPr/>
          <a:lstStyle/>
          <a:p>
            <a:r>
              <a:rPr lang="fr-FR"/>
              <a:t>Modifiez le style du titre</a:t>
            </a:r>
          </a:p>
        </p:txBody>
      </p:sp>
      <p:sp>
        <p:nvSpPr>
          <p:cNvPr id="3" name="Espace réservé du contenu 2"/>
          <p:cNvSpPr>
            <a:spLocks noGrp="1"/>
          </p:cNvSpPr>
          <p:nvPr>
            <p:ph sz="half" idx="1"/>
          </p:nvPr>
        </p:nvSpPr>
        <p:spPr>
          <a:xfrm>
            <a:off x="240520" y="1825625"/>
            <a:ext cx="5668280" cy="4169822"/>
          </a:xfrm>
        </p:spPr>
        <p:txBody>
          <a:bodyPr>
            <a:normAutofit/>
          </a:bodyPr>
          <a:lstStyle>
            <a:lvl1pPr>
              <a:defRPr sz="2400"/>
            </a:lvl1pPr>
            <a:lvl2pPr>
              <a:defRPr sz="2000"/>
            </a:lvl2pPr>
            <a:lvl3pPr>
              <a:defRPr sz="18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096000" y="0"/>
            <a:ext cx="6096000" cy="6231118"/>
          </a:xfrm>
        </p:spPr>
        <p:txBody>
          <a:bodyPr/>
          <a:lstStyle>
            <a:lvl1pPr marL="0" indent="0">
              <a:buNone/>
              <a:defRPr/>
            </a:lvl1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r>
              <a:rPr lang="fr-FR"/>
              <a:t>09/10/2023</a:t>
            </a:r>
          </a:p>
        </p:txBody>
      </p:sp>
      <p:sp>
        <p:nvSpPr>
          <p:cNvPr id="6"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7"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3148540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Deux contenus">
    <p:spTree>
      <p:nvGrpSpPr>
        <p:cNvPr id="1" name=""/>
        <p:cNvGrpSpPr/>
        <p:nvPr/>
      </p:nvGrpSpPr>
      <p:grpSpPr>
        <a:xfrm>
          <a:off x="0" y="0"/>
          <a:ext cx="0" cy="0"/>
          <a:chOff x="0" y="0"/>
          <a:chExt cx="0" cy="0"/>
        </a:xfrm>
      </p:grpSpPr>
      <p:sp>
        <p:nvSpPr>
          <p:cNvPr id="5" name="Rectangle 4"/>
          <p:cNvSpPr/>
          <p:nvPr/>
        </p:nvSpPr>
        <p:spPr>
          <a:xfrm>
            <a:off x="8162925" y="4510088"/>
            <a:ext cx="4029075" cy="170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6" name="Graphique 138"/>
          <p:cNvSpPr>
            <a:spLocks/>
          </p:cNvSpPr>
          <p:nvPr/>
        </p:nvSpPr>
        <p:spPr bwMode="auto">
          <a:xfrm>
            <a:off x="8756650" y="5797550"/>
            <a:ext cx="3435350" cy="1060450"/>
          </a:xfrm>
          <a:custGeom>
            <a:avLst/>
            <a:gdLst>
              <a:gd name="T0" fmla="*/ 25865 w 4010025"/>
              <a:gd name="T1" fmla="*/ 898400 h 1238250"/>
              <a:gd name="T2" fmla="*/ 1560296 w 4010025"/>
              <a:gd name="T3" fmla="*/ 339520 h 1238250"/>
              <a:gd name="T4" fmla="*/ 1276479 w 4010025"/>
              <a:gd name="T5" fmla="*/ 435927 h 1238250"/>
              <a:gd name="T6" fmla="*/ 1440758 w 4010025"/>
              <a:gd name="T7" fmla="*/ 438721 h 1238250"/>
              <a:gd name="T8" fmla="*/ 1358269 w 4010025"/>
              <a:gd name="T9" fmla="*/ 498801 h 1238250"/>
              <a:gd name="T10" fmla="*/ 1498779 w 4010025"/>
              <a:gd name="T11" fmla="*/ 499500 h 1238250"/>
              <a:gd name="T12" fmla="*/ 1412796 w 4010025"/>
              <a:gd name="T13" fmla="*/ 546305 h 1238250"/>
              <a:gd name="T14" fmla="*/ 1115695 w 4010025"/>
              <a:gd name="T15" fmla="*/ 692313 h 1238250"/>
              <a:gd name="T16" fmla="*/ 1926602 w 4010025"/>
              <a:gd name="T17" fmla="*/ 396805 h 1238250"/>
              <a:gd name="T18" fmla="*/ 2782249 w 4010025"/>
              <a:gd name="T19" fmla="*/ 454789 h 1238250"/>
              <a:gd name="T20" fmla="*/ 2945129 w 4010025"/>
              <a:gd name="T21" fmla="*/ 437323 h 1238250"/>
              <a:gd name="T22" fmla="*/ 2945129 w 4010025"/>
              <a:gd name="T23" fmla="*/ 354889 h 1238250"/>
              <a:gd name="T24" fmla="*/ 2945828 w 4010025"/>
              <a:gd name="T25" fmla="*/ 245907 h 1238250"/>
              <a:gd name="T26" fmla="*/ 2211817 w 4010025"/>
              <a:gd name="T27" fmla="*/ 301796 h 1238250"/>
              <a:gd name="T28" fmla="*/ 2106260 w 4010025"/>
              <a:gd name="T29" fmla="*/ 275947 h 1238250"/>
              <a:gd name="T30" fmla="*/ 2001402 w 4010025"/>
              <a:gd name="T31" fmla="*/ 254989 h 1238250"/>
              <a:gd name="T32" fmla="*/ 2457886 w 4010025"/>
              <a:gd name="T33" fmla="*/ 379340 h 1238250"/>
              <a:gd name="T34" fmla="*/ 1639988 w 4010025"/>
              <a:gd name="T35" fmla="*/ 442912 h 1238250"/>
              <a:gd name="T36" fmla="*/ 1835725 w 4010025"/>
              <a:gd name="T37" fmla="*/ 377943 h 1238250"/>
              <a:gd name="T38" fmla="*/ 1911922 w 4010025"/>
              <a:gd name="T39" fmla="*/ 324849 h 1238250"/>
              <a:gd name="T40" fmla="*/ 1923107 w 4010025"/>
              <a:gd name="T41" fmla="*/ 345108 h 1238250"/>
              <a:gd name="T42" fmla="*/ 2015383 w 4010025"/>
              <a:gd name="T43" fmla="*/ 334629 h 1238250"/>
              <a:gd name="T44" fmla="*/ 2092978 w 4010025"/>
              <a:gd name="T45" fmla="*/ 354191 h 1238250"/>
              <a:gd name="T46" fmla="*/ 2166379 w 4010025"/>
              <a:gd name="T47" fmla="*/ 349999 h 1238250"/>
              <a:gd name="T48" fmla="*/ 2019577 w 4010025"/>
              <a:gd name="T49" fmla="*/ 331836 h 1238250"/>
              <a:gd name="T50" fmla="*/ 1914719 w 4010025"/>
              <a:gd name="T51" fmla="*/ 297603 h 1238250"/>
              <a:gd name="T52" fmla="*/ 1911223 w 4010025"/>
              <a:gd name="T53" fmla="*/ 344411 h 1238250"/>
              <a:gd name="T54" fmla="*/ 1728070 w 4010025"/>
              <a:gd name="T55" fmla="*/ 414968 h 1238250"/>
              <a:gd name="T56" fmla="*/ 1788888 w 4010025"/>
              <a:gd name="T57" fmla="*/ 407284 h 1238250"/>
              <a:gd name="T58" fmla="*/ 1932894 w 4010025"/>
              <a:gd name="T59" fmla="*/ 378641 h 1238250"/>
              <a:gd name="T60" fmla="*/ 2070608 w 4010025"/>
              <a:gd name="T61" fmla="*/ 355588 h 1238250"/>
              <a:gd name="T62" fmla="*/ 2127232 w 4010025"/>
              <a:gd name="T63" fmla="*/ 360478 h 1238250"/>
              <a:gd name="T64" fmla="*/ 2295006 w 4010025"/>
              <a:gd name="T65" fmla="*/ 370957 h 1238250"/>
              <a:gd name="T66" fmla="*/ 2360717 w 4010025"/>
              <a:gd name="T67" fmla="*/ 356985 h 1238250"/>
              <a:gd name="T68" fmla="*/ 2178263 w 4010025"/>
              <a:gd name="T69" fmla="*/ 332534 h 1238250"/>
              <a:gd name="T70" fmla="*/ 2066414 w 4010025"/>
              <a:gd name="T71" fmla="*/ 294111 h 1238250"/>
              <a:gd name="T72" fmla="*/ 1966449 w 4010025"/>
              <a:gd name="T73" fmla="*/ 299700 h 1238250"/>
              <a:gd name="T74" fmla="*/ 1642086 w 4010025"/>
              <a:gd name="T75" fmla="*/ 275947 h 1238250"/>
              <a:gd name="T76" fmla="*/ 32856 w 4010025"/>
              <a:gd name="T77" fmla="*/ 895606 h 1238250"/>
              <a:gd name="T78" fmla="*/ 1821045 w 4010025"/>
              <a:gd name="T79" fmla="*/ 360478 h 1238250"/>
              <a:gd name="T80" fmla="*/ 1729468 w 4010025"/>
              <a:gd name="T81" fmla="*/ 385627 h 1238250"/>
              <a:gd name="T82" fmla="*/ 1631599 w 4010025"/>
              <a:gd name="T83" fmla="*/ 445009 h 1238250"/>
              <a:gd name="T84" fmla="*/ 1468020 w 4010025"/>
              <a:gd name="T85" fmla="*/ 521156 h 1238250"/>
              <a:gd name="T86" fmla="*/ 1550509 w 4010025"/>
              <a:gd name="T87" fmla="*/ 484828 h 1238250"/>
              <a:gd name="T88" fmla="*/ 1695215 w 4010025"/>
              <a:gd name="T89" fmla="*/ 443611 h 1238250"/>
              <a:gd name="T90" fmla="*/ 1759527 w 4010025"/>
              <a:gd name="T91" fmla="*/ 419160 h 1238250"/>
              <a:gd name="T92" fmla="*/ 1878367 w 4010025"/>
              <a:gd name="T93" fmla="*/ 399599 h 1238250"/>
              <a:gd name="T94" fmla="*/ 1973439 w 4010025"/>
              <a:gd name="T95" fmla="*/ 383532 h 1238250"/>
              <a:gd name="T96" fmla="*/ 2028664 w 4010025"/>
              <a:gd name="T97" fmla="*/ 367463 h 1238250"/>
              <a:gd name="T98" fmla="*/ 2080395 w 4010025"/>
              <a:gd name="T99" fmla="*/ 378641 h 1238250"/>
              <a:gd name="T100" fmla="*/ 2185953 w 4010025"/>
              <a:gd name="T101" fmla="*/ 372354 h 1238250"/>
              <a:gd name="T102" fmla="*/ 2308987 w 4010025"/>
              <a:gd name="T103" fmla="*/ 374450 h 1238250"/>
              <a:gd name="T104" fmla="*/ 2485848 w 4010025"/>
              <a:gd name="T105" fmla="*/ 389819 h 1238250"/>
              <a:gd name="T106" fmla="*/ 2534083 w 4010025"/>
              <a:gd name="T107" fmla="*/ 397504 h 1238250"/>
              <a:gd name="T108" fmla="*/ 2561346 w 4010025"/>
              <a:gd name="T109" fmla="*/ 396805 h 1238250"/>
              <a:gd name="T110" fmla="*/ 2414544 w 4010025"/>
              <a:gd name="T111" fmla="*/ 367463 h 1238250"/>
              <a:gd name="T112" fmla="*/ 2276130 w 4010025"/>
              <a:gd name="T113" fmla="*/ 336027 h 1238250"/>
              <a:gd name="T114" fmla="*/ 2206924 w 4010025"/>
              <a:gd name="T115" fmla="*/ 302494 h 1238250"/>
              <a:gd name="T116" fmla="*/ 2060122 w 4010025"/>
              <a:gd name="T117" fmla="*/ 292014 h 12382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F8AE29"/>
          </a:solidFill>
          <a:ln w="127" cap="flat">
            <a:noFill/>
            <a:prstDash val="solid"/>
            <a:miter lim="800000"/>
            <a:headEnd/>
            <a:tailEnd/>
          </a:ln>
        </p:spPr>
        <p:txBody>
          <a:bodyPr anchor="ctr"/>
          <a:lstStyle/>
          <a:p>
            <a:endParaRPr lang="fr-FR"/>
          </a:p>
        </p:txBody>
      </p:sp>
      <p:sp>
        <p:nvSpPr>
          <p:cNvPr id="2" name="Titre 1"/>
          <p:cNvSpPr>
            <a:spLocks noGrp="1"/>
          </p:cNvSpPr>
          <p:nvPr>
            <p:ph type="title"/>
          </p:nvPr>
        </p:nvSpPr>
        <p:spPr>
          <a:xfrm>
            <a:off x="240521" y="225686"/>
            <a:ext cx="5668279" cy="1325563"/>
          </a:xfrm>
        </p:spPr>
        <p:txBody>
          <a:bodyPr/>
          <a:lstStyle/>
          <a:p>
            <a:r>
              <a:rPr lang="fr-FR"/>
              <a:t>Modifiez le style du titre</a:t>
            </a:r>
          </a:p>
        </p:txBody>
      </p:sp>
      <p:sp>
        <p:nvSpPr>
          <p:cNvPr id="3" name="Espace réservé du contenu 2"/>
          <p:cNvSpPr>
            <a:spLocks noGrp="1"/>
          </p:cNvSpPr>
          <p:nvPr>
            <p:ph sz="half" idx="1"/>
          </p:nvPr>
        </p:nvSpPr>
        <p:spPr>
          <a:xfrm>
            <a:off x="240520" y="1825625"/>
            <a:ext cx="5668280" cy="4169822"/>
          </a:xfrm>
        </p:spPr>
        <p:txBody>
          <a:bodyPr>
            <a:normAutofit/>
          </a:bodyPr>
          <a:lstStyle>
            <a:lvl1pPr>
              <a:defRPr sz="2400"/>
            </a:lvl1pPr>
            <a:lvl2pPr>
              <a:defRPr sz="2000"/>
            </a:lvl2pPr>
            <a:lvl3pPr>
              <a:defRPr sz="18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096000" y="0"/>
            <a:ext cx="6096000" cy="6213364"/>
          </a:xfrm>
        </p:spPr>
        <p:txBody>
          <a:bodyPr/>
          <a:lstStyle>
            <a:lvl1pPr marL="0" indent="0">
              <a:buNone/>
              <a:defRPr/>
            </a:lvl1pPr>
          </a:lstStyle>
          <a:p>
            <a:pPr lvl="0"/>
            <a:r>
              <a:rPr lang="fr-FR"/>
              <a:t>Cliquez pour modifier les styles du texte du masque</a:t>
            </a:r>
          </a:p>
        </p:txBody>
      </p:sp>
      <p:sp>
        <p:nvSpPr>
          <p:cNvPr id="7" name="Espace réservé de la date 4"/>
          <p:cNvSpPr>
            <a:spLocks noGrp="1"/>
          </p:cNvSpPr>
          <p:nvPr>
            <p:ph type="dt" sz="half" idx="10"/>
          </p:nvPr>
        </p:nvSpPr>
        <p:spPr/>
        <p:txBody>
          <a:bodyPr/>
          <a:lstStyle>
            <a:lvl1pPr>
              <a:defRPr/>
            </a:lvl1pPr>
          </a:lstStyle>
          <a:p>
            <a:r>
              <a:rPr lang="fr-FR"/>
              <a:t>09/10/2023</a:t>
            </a:r>
          </a:p>
        </p:txBody>
      </p:sp>
      <p:sp>
        <p:nvSpPr>
          <p:cNvPr id="8" name="Espace réservé du pied de page 5"/>
          <p:cNvSpPr>
            <a:spLocks noGrp="1"/>
          </p:cNvSpPr>
          <p:nvPr>
            <p:ph type="ftr" sz="quarter" idx="11"/>
          </p:nvPr>
        </p:nvSpPr>
        <p:spPr/>
        <p:txBody>
          <a:bodyPr/>
          <a:lstStyle>
            <a:lvl1pPr>
              <a:defRPr/>
            </a:lvl1pPr>
          </a:lstStyle>
          <a:p>
            <a:r>
              <a:rPr lang="fr-FR"/>
              <a:t>Projet RTE - Renforcement Electrique Bretagne</a:t>
            </a:r>
          </a:p>
        </p:txBody>
      </p:sp>
      <p:sp>
        <p:nvSpPr>
          <p:cNvPr id="9" name="Espace réservé du numéro de diapositive 6"/>
          <p:cNvSpPr>
            <a:spLocks noGrp="1"/>
          </p:cNvSpPr>
          <p:nvPr>
            <p:ph type="sldNum" sz="quarter" idx="12"/>
          </p:nvPr>
        </p:nvSpPr>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159589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_Deux contenus">
    <p:spTree>
      <p:nvGrpSpPr>
        <p:cNvPr id="1" name=""/>
        <p:cNvGrpSpPr/>
        <p:nvPr/>
      </p:nvGrpSpPr>
      <p:grpSpPr>
        <a:xfrm>
          <a:off x="0" y="0"/>
          <a:ext cx="0" cy="0"/>
          <a:chOff x="0" y="0"/>
          <a:chExt cx="0" cy="0"/>
        </a:xfrm>
      </p:grpSpPr>
      <p:sp>
        <p:nvSpPr>
          <p:cNvPr id="5" name="Rectangle 4"/>
          <p:cNvSpPr/>
          <p:nvPr/>
        </p:nvSpPr>
        <p:spPr>
          <a:xfrm>
            <a:off x="8162925" y="4510088"/>
            <a:ext cx="4029075" cy="170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6" name="Graphique 138"/>
          <p:cNvSpPr>
            <a:spLocks/>
          </p:cNvSpPr>
          <p:nvPr/>
        </p:nvSpPr>
        <p:spPr bwMode="auto">
          <a:xfrm>
            <a:off x="8756650" y="5797550"/>
            <a:ext cx="3435350" cy="1060450"/>
          </a:xfrm>
          <a:custGeom>
            <a:avLst/>
            <a:gdLst>
              <a:gd name="T0" fmla="*/ 25865 w 4010025"/>
              <a:gd name="T1" fmla="*/ 898400 h 1238250"/>
              <a:gd name="T2" fmla="*/ 1560296 w 4010025"/>
              <a:gd name="T3" fmla="*/ 339520 h 1238250"/>
              <a:gd name="T4" fmla="*/ 1276479 w 4010025"/>
              <a:gd name="T5" fmla="*/ 435927 h 1238250"/>
              <a:gd name="T6" fmla="*/ 1440758 w 4010025"/>
              <a:gd name="T7" fmla="*/ 438721 h 1238250"/>
              <a:gd name="T8" fmla="*/ 1358269 w 4010025"/>
              <a:gd name="T9" fmla="*/ 498801 h 1238250"/>
              <a:gd name="T10" fmla="*/ 1498779 w 4010025"/>
              <a:gd name="T11" fmla="*/ 499500 h 1238250"/>
              <a:gd name="T12" fmla="*/ 1412796 w 4010025"/>
              <a:gd name="T13" fmla="*/ 546305 h 1238250"/>
              <a:gd name="T14" fmla="*/ 1115695 w 4010025"/>
              <a:gd name="T15" fmla="*/ 692313 h 1238250"/>
              <a:gd name="T16" fmla="*/ 1926602 w 4010025"/>
              <a:gd name="T17" fmla="*/ 396805 h 1238250"/>
              <a:gd name="T18" fmla="*/ 2782249 w 4010025"/>
              <a:gd name="T19" fmla="*/ 454789 h 1238250"/>
              <a:gd name="T20" fmla="*/ 2945129 w 4010025"/>
              <a:gd name="T21" fmla="*/ 437323 h 1238250"/>
              <a:gd name="T22" fmla="*/ 2945129 w 4010025"/>
              <a:gd name="T23" fmla="*/ 354889 h 1238250"/>
              <a:gd name="T24" fmla="*/ 2945828 w 4010025"/>
              <a:gd name="T25" fmla="*/ 245907 h 1238250"/>
              <a:gd name="T26" fmla="*/ 2211817 w 4010025"/>
              <a:gd name="T27" fmla="*/ 301796 h 1238250"/>
              <a:gd name="T28" fmla="*/ 2106260 w 4010025"/>
              <a:gd name="T29" fmla="*/ 275947 h 1238250"/>
              <a:gd name="T30" fmla="*/ 2001402 w 4010025"/>
              <a:gd name="T31" fmla="*/ 254989 h 1238250"/>
              <a:gd name="T32" fmla="*/ 2457886 w 4010025"/>
              <a:gd name="T33" fmla="*/ 379340 h 1238250"/>
              <a:gd name="T34" fmla="*/ 1639988 w 4010025"/>
              <a:gd name="T35" fmla="*/ 442912 h 1238250"/>
              <a:gd name="T36" fmla="*/ 1835725 w 4010025"/>
              <a:gd name="T37" fmla="*/ 377943 h 1238250"/>
              <a:gd name="T38" fmla="*/ 1911922 w 4010025"/>
              <a:gd name="T39" fmla="*/ 324849 h 1238250"/>
              <a:gd name="T40" fmla="*/ 1923107 w 4010025"/>
              <a:gd name="T41" fmla="*/ 345108 h 1238250"/>
              <a:gd name="T42" fmla="*/ 2015383 w 4010025"/>
              <a:gd name="T43" fmla="*/ 334629 h 1238250"/>
              <a:gd name="T44" fmla="*/ 2092978 w 4010025"/>
              <a:gd name="T45" fmla="*/ 354191 h 1238250"/>
              <a:gd name="T46" fmla="*/ 2166379 w 4010025"/>
              <a:gd name="T47" fmla="*/ 349999 h 1238250"/>
              <a:gd name="T48" fmla="*/ 2019577 w 4010025"/>
              <a:gd name="T49" fmla="*/ 331836 h 1238250"/>
              <a:gd name="T50" fmla="*/ 1914719 w 4010025"/>
              <a:gd name="T51" fmla="*/ 297603 h 1238250"/>
              <a:gd name="T52" fmla="*/ 1911223 w 4010025"/>
              <a:gd name="T53" fmla="*/ 344411 h 1238250"/>
              <a:gd name="T54" fmla="*/ 1728070 w 4010025"/>
              <a:gd name="T55" fmla="*/ 414968 h 1238250"/>
              <a:gd name="T56" fmla="*/ 1788888 w 4010025"/>
              <a:gd name="T57" fmla="*/ 407284 h 1238250"/>
              <a:gd name="T58" fmla="*/ 1932894 w 4010025"/>
              <a:gd name="T59" fmla="*/ 378641 h 1238250"/>
              <a:gd name="T60" fmla="*/ 2070608 w 4010025"/>
              <a:gd name="T61" fmla="*/ 355588 h 1238250"/>
              <a:gd name="T62" fmla="*/ 2127232 w 4010025"/>
              <a:gd name="T63" fmla="*/ 360478 h 1238250"/>
              <a:gd name="T64" fmla="*/ 2295006 w 4010025"/>
              <a:gd name="T65" fmla="*/ 370957 h 1238250"/>
              <a:gd name="T66" fmla="*/ 2360717 w 4010025"/>
              <a:gd name="T67" fmla="*/ 356985 h 1238250"/>
              <a:gd name="T68" fmla="*/ 2178263 w 4010025"/>
              <a:gd name="T69" fmla="*/ 332534 h 1238250"/>
              <a:gd name="T70" fmla="*/ 2066414 w 4010025"/>
              <a:gd name="T71" fmla="*/ 294111 h 1238250"/>
              <a:gd name="T72" fmla="*/ 1966449 w 4010025"/>
              <a:gd name="T73" fmla="*/ 299700 h 1238250"/>
              <a:gd name="T74" fmla="*/ 1642086 w 4010025"/>
              <a:gd name="T75" fmla="*/ 275947 h 1238250"/>
              <a:gd name="T76" fmla="*/ 32856 w 4010025"/>
              <a:gd name="T77" fmla="*/ 895606 h 1238250"/>
              <a:gd name="T78" fmla="*/ 1821045 w 4010025"/>
              <a:gd name="T79" fmla="*/ 360478 h 1238250"/>
              <a:gd name="T80" fmla="*/ 1729468 w 4010025"/>
              <a:gd name="T81" fmla="*/ 385627 h 1238250"/>
              <a:gd name="T82" fmla="*/ 1631599 w 4010025"/>
              <a:gd name="T83" fmla="*/ 445009 h 1238250"/>
              <a:gd name="T84" fmla="*/ 1468020 w 4010025"/>
              <a:gd name="T85" fmla="*/ 521156 h 1238250"/>
              <a:gd name="T86" fmla="*/ 1550509 w 4010025"/>
              <a:gd name="T87" fmla="*/ 484828 h 1238250"/>
              <a:gd name="T88" fmla="*/ 1695215 w 4010025"/>
              <a:gd name="T89" fmla="*/ 443611 h 1238250"/>
              <a:gd name="T90" fmla="*/ 1759527 w 4010025"/>
              <a:gd name="T91" fmla="*/ 419160 h 1238250"/>
              <a:gd name="T92" fmla="*/ 1878367 w 4010025"/>
              <a:gd name="T93" fmla="*/ 399599 h 1238250"/>
              <a:gd name="T94" fmla="*/ 1973439 w 4010025"/>
              <a:gd name="T95" fmla="*/ 383532 h 1238250"/>
              <a:gd name="T96" fmla="*/ 2028664 w 4010025"/>
              <a:gd name="T97" fmla="*/ 367463 h 1238250"/>
              <a:gd name="T98" fmla="*/ 2080395 w 4010025"/>
              <a:gd name="T99" fmla="*/ 378641 h 1238250"/>
              <a:gd name="T100" fmla="*/ 2185953 w 4010025"/>
              <a:gd name="T101" fmla="*/ 372354 h 1238250"/>
              <a:gd name="T102" fmla="*/ 2308987 w 4010025"/>
              <a:gd name="T103" fmla="*/ 374450 h 1238250"/>
              <a:gd name="T104" fmla="*/ 2485848 w 4010025"/>
              <a:gd name="T105" fmla="*/ 389819 h 1238250"/>
              <a:gd name="T106" fmla="*/ 2534083 w 4010025"/>
              <a:gd name="T107" fmla="*/ 397504 h 1238250"/>
              <a:gd name="T108" fmla="*/ 2561346 w 4010025"/>
              <a:gd name="T109" fmla="*/ 396805 h 1238250"/>
              <a:gd name="T110" fmla="*/ 2414544 w 4010025"/>
              <a:gd name="T111" fmla="*/ 367463 h 1238250"/>
              <a:gd name="T112" fmla="*/ 2276130 w 4010025"/>
              <a:gd name="T113" fmla="*/ 336027 h 1238250"/>
              <a:gd name="T114" fmla="*/ 2206924 w 4010025"/>
              <a:gd name="T115" fmla="*/ 302494 h 1238250"/>
              <a:gd name="T116" fmla="*/ 2060122 w 4010025"/>
              <a:gd name="T117" fmla="*/ 292014 h 12382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ED6B61"/>
          </a:solidFill>
          <a:ln w="127" cap="flat">
            <a:noFill/>
            <a:prstDash val="solid"/>
            <a:miter lim="800000"/>
            <a:headEnd/>
            <a:tailEnd/>
          </a:ln>
        </p:spPr>
        <p:txBody>
          <a:bodyPr anchor="ctr"/>
          <a:lstStyle/>
          <a:p>
            <a:endParaRPr lang="fr-FR"/>
          </a:p>
        </p:txBody>
      </p:sp>
      <p:sp>
        <p:nvSpPr>
          <p:cNvPr id="2" name="Titre 1"/>
          <p:cNvSpPr>
            <a:spLocks noGrp="1"/>
          </p:cNvSpPr>
          <p:nvPr>
            <p:ph type="title"/>
          </p:nvPr>
        </p:nvSpPr>
        <p:spPr>
          <a:xfrm>
            <a:off x="240521" y="225686"/>
            <a:ext cx="5668279" cy="1325563"/>
          </a:xfrm>
        </p:spPr>
        <p:txBody>
          <a:bodyPr/>
          <a:lstStyle/>
          <a:p>
            <a:r>
              <a:rPr lang="fr-FR"/>
              <a:t>Modifiez le style du titre</a:t>
            </a:r>
          </a:p>
        </p:txBody>
      </p:sp>
      <p:sp>
        <p:nvSpPr>
          <p:cNvPr id="3" name="Espace réservé du contenu 2"/>
          <p:cNvSpPr>
            <a:spLocks noGrp="1"/>
          </p:cNvSpPr>
          <p:nvPr>
            <p:ph sz="half" idx="1"/>
          </p:nvPr>
        </p:nvSpPr>
        <p:spPr>
          <a:xfrm>
            <a:off x="240520" y="1825625"/>
            <a:ext cx="5668280" cy="4169822"/>
          </a:xfrm>
        </p:spPr>
        <p:txBody>
          <a:bodyPr>
            <a:normAutofit/>
          </a:bodyPr>
          <a:lstStyle>
            <a:lvl1pPr>
              <a:defRPr sz="2400"/>
            </a:lvl1pPr>
            <a:lvl2pPr>
              <a:defRPr sz="2000"/>
            </a:lvl2pPr>
            <a:lvl3pPr>
              <a:defRPr sz="18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096000" y="0"/>
            <a:ext cx="6096000" cy="6213364"/>
          </a:xfrm>
        </p:spPr>
        <p:txBody>
          <a:bodyPr/>
          <a:lstStyle>
            <a:lvl1pPr marL="0" indent="0">
              <a:buNone/>
              <a:defRPr/>
            </a:lvl1pPr>
          </a:lstStyle>
          <a:p>
            <a:pPr lvl="0"/>
            <a:r>
              <a:rPr lang="fr-FR"/>
              <a:t>Cliquez pour modifier les styles du texte du masque</a:t>
            </a:r>
          </a:p>
        </p:txBody>
      </p:sp>
      <p:sp>
        <p:nvSpPr>
          <p:cNvPr id="7" name="Espace réservé de la date 4"/>
          <p:cNvSpPr>
            <a:spLocks noGrp="1"/>
          </p:cNvSpPr>
          <p:nvPr>
            <p:ph type="dt" sz="half" idx="10"/>
          </p:nvPr>
        </p:nvSpPr>
        <p:spPr/>
        <p:txBody>
          <a:bodyPr/>
          <a:lstStyle>
            <a:lvl1pPr>
              <a:defRPr/>
            </a:lvl1pPr>
          </a:lstStyle>
          <a:p>
            <a:r>
              <a:rPr lang="fr-FR"/>
              <a:t>09/10/2023</a:t>
            </a:r>
          </a:p>
        </p:txBody>
      </p:sp>
      <p:sp>
        <p:nvSpPr>
          <p:cNvPr id="8" name="Espace réservé du pied de page 5"/>
          <p:cNvSpPr>
            <a:spLocks noGrp="1"/>
          </p:cNvSpPr>
          <p:nvPr>
            <p:ph type="ftr" sz="quarter" idx="11"/>
          </p:nvPr>
        </p:nvSpPr>
        <p:spPr/>
        <p:txBody>
          <a:bodyPr/>
          <a:lstStyle>
            <a:lvl1pPr>
              <a:defRPr/>
            </a:lvl1pPr>
          </a:lstStyle>
          <a:p>
            <a:r>
              <a:rPr lang="fr-FR"/>
              <a:t>Projet RTE - Renforcement Electrique Bretagne</a:t>
            </a:r>
          </a:p>
        </p:txBody>
      </p:sp>
      <p:sp>
        <p:nvSpPr>
          <p:cNvPr id="9" name="Espace réservé du numéro de diapositive 6"/>
          <p:cNvSpPr>
            <a:spLocks noGrp="1"/>
          </p:cNvSpPr>
          <p:nvPr>
            <p:ph type="sldNum" sz="quarter" idx="12"/>
          </p:nvPr>
        </p:nvSpPr>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318836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p:cNvSpPr>
            <a:spLocks noGrp="1"/>
          </p:cNvSpPr>
          <p:nvPr>
            <p:ph type="dt" sz="half" idx="10"/>
          </p:nvPr>
        </p:nvSpPr>
        <p:spPr/>
        <p:txBody>
          <a:bodyPr/>
          <a:lstStyle>
            <a:lvl1pPr>
              <a:defRPr/>
            </a:lvl1pPr>
          </a:lstStyle>
          <a:p>
            <a:r>
              <a:rPr lang="fr-FR"/>
              <a:t>09/10/2023</a:t>
            </a:r>
          </a:p>
        </p:txBody>
      </p:sp>
      <p:sp>
        <p:nvSpPr>
          <p:cNvPr id="8"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9"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3493556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3"/>
          <p:cNvSpPr>
            <a:spLocks noGrp="1"/>
          </p:cNvSpPr>
          <p:nvPr>
            <p:ph type="dt" sz="half" idx="10"/>
          </p:nvPr>
        </p:nvSpPr>
        <p:spPr/>
        <p:txBody>
          <a:bodyPr/>
          <a:lstStyle>
            <a:lvl1pPr>
              <a:defRPr/>
            </a:lvl1pPr>
          </a:lstStyle>
          <a:p>
            <a:r>
              <a:rPr lang="fr-FR"/>
              <a:t>09/10/2023</a:t>
            </a:r>
          </a:p>
        </p:txBody>
      </p:sp>
      <p:sp>
        <p:nvSpPr>
          <p:cNvPr id="4"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5"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44461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re seul">
    <p:spTree>
      <p:nvGrpSpPr>
        <p:cNvPr id="1" name=""/>
        <p:cNvGrpSpPr/>
        <p:nvPr/>
      </p:nvGrpSpPr>
      <p:grpSpPr>
        <a:xfrm>
          <a:off x="0" y="0"/>
          <a:ext cx="0" cy="0"/>
          <a:chOff x="0" y="0"/>
          <a:chExt cx="0" cy="0"/>
        </a:xfrm>
      </p:grpSpPr>
      <p:sp>
        <p:nvSpPr>
          <p:cNvPr id="3" name="Rectangle 2"/>
          <p:cNvSpPr/>
          <p:nvPr/>
        </p:nvSpPr>
        <p:spPr>
          <a:xfrm>
            <a:off x="0" y="0"/>
            <a:ext cx="12192000" cy="6230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4" name="Triangle rectangle 3"/>
          <p:cNvSpPr/>
          <p:nvPr/>
        </p:nvSpPr>
        <p:spPr>
          <a:xfrm rot="10800000">
            <a:off x="7070725" y="0"/>
            <a:ext cx="5121275" cy="1719263"/>
          </a:xfrm>
          <a:prstGeom prst="rtTriangle">
            <a:avLst/>
          </a:prstGeom>
          <a:solidFill>
            <a:srgbClr val="44596C">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5" name="Triangle rectangle 4"/>
          <p:cNvSpPr/>
          <p:nvPr/>
        </p:nvSpPr>
        <p:spPr>
          <a:xfrm rot="10800000" flipH="1">
            <a:off x="-23813" y="0"/>
            <a:ext cx="9750426" cy="3522663"/>
          </a:xfrm>
          <a:prstGeom prst="rtTriangle">
            <a:avLst/>
          </a:prstGeom>
          <a:solidFill>
            <a:srgbClr val="01A6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grpSp>
        <p:nvGrpSpPr>
          <p:cNvPr id="6" name="Groupe 5"/>
          <p:cNvGrpSpPr/>
          <p:nvPr/>
        </p:nvGrpSpPr>
        <p:grpSpPr>
          <a:xfrm>
            <a:off x="1" y="0"/>
            <a:ext cx="573748" cy="401161"/>
            <a:chOff x="1" y="0"/>
            <a:chExt cx="573748" cy="401161"/>
          </a:xfrm>
          <a:solidFill>
            <a:schemeClr val="bg1"/>
          </a:solidFill>
        </p:grpSpPr>
        <p:sp>
          <p:nvSpPr>
            <p:cNvPr id="7" name="Rectangle 6"/>
            <p:cNvSpPr/>
            <p:nvPr/>
          </p:nvSpPr>
          <p:spPr>
            <a:xfrm rot="19098284">
              <a:off x="38753" y="206000"/>
              <a:ext cx="534996" cy="3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8" name="Forme libre : forme 31"/>
            <p:cNvSpPr/>
            <p:nvPr/>
          </p:nvSpPr>
          <p:spPr>
            <a:xfrm flipH="1">
              <a:off x="1" y="0"/>
              <a:ext cx="450327" cy="401161"/>
            </a:xfrm>
            <a:custGeom>
              <a:avLst/>
              <a:gdLst>
                <a:gd name="connsiteX0" fmla="*/ 16236 w 450327"/>
                <a:gd name="connsiteY0" fmla="*/ 0 h 401161"/>
                <a:gd name="connsiteX1" fmla="*/ 0 w 450327"/>
                <a:gd name="connsiteY1" fmla="*/ 0 h 401161"/>
                <a:gd name="connsiteX2" fmla="*/ 450327 w 450327"/>
                <a:gd name="connsiteY2" fmla="*/ 401161 h 401161"/>
                <a:gd name="connsiteX3" fmla="*/ 450327 w 450327"/>
                <a:gd name="connsiteY3" fmla="*/ 386697 h 401161"/>
                <a:gd name="connsiteX4" fmla="*/ 16236 w 450327"/>
                <a:gd name="connsiteY4" fmla="*/ 0 h 401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327" h="401161">
                  <a:moveTo>
                    <a:pt x="16236" y="0"/>
                  </a:moveTo>
                  <a:lnTo>
                    <a:pt x="0" y="0"/>
                  </a:lnTo>
                  <a:lnTo>
                    <a:pt x="450327" y="401161"/>
                  </a:lnTo>
                  <a:lnTo>
                    <a:pt x="450327" y="386697"/>
                  </a:lnTo>
                  <a:lnTo>
                    <a:pt x="1623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grpSp>
      <p:sp>
        <p:nvSpPr>
          <p:cNvPr id="9" name="Graphique 138"/>
          <p:cNvSpPr>
            <a:spLocks/>
          </p:cNvSpPr>
          <p:nvPr/>
        </p:nvSpPr>
        <p:spPr bwMode="auto">
          <a:xfrm>
            <a:off x="8756650" y="5797550"/>
            <a:ext cx="3435350" cy="1060450"/>
          </a:xfrm>
          <a:custGeom>
            <a:avLst/>
            <a:gdLst>
              <a:gd name="T0" fmla="*/ 25865 w 4010025"/>
              <a:gd name="T1" fmla="*/ 898400 h 1238250"/>
              <a:gd name="T2" fmla="*/ 1560296 w 4010025"/>
              <a:gd name="T3" fmla="*/ 339520 h 1238250"/>
              <a:gd name="T4" fmla="*/ 1276479 w 4010025"/>
              <a:gd name="T5" fmla="*/ 435927 h 1238250"/>
              <a:gd name="T6" fmla="*/ 1440758 w 4010025"/>
              <a:gd name="T7" fmla="*/ 438721 h 1238250"/>
              <a:gd name="T8" fmla="*/ 1358269 w 4010025"/>
              <a:gd name="T9" fmla="*/ 498801 h 1238250"/>
              <a:gd name="T10" fmla="*/ 1498779 w 4010025"/>
              <a:gd name="T11" fmla="*/ 499500 h 1238250"/>
              <a:gd name="T12" fmla="*/ 1412796 w 4010025"/>
              <a:gd name="T13" fmla="*/ 546305 h 1238250"/>
              <a:gd name="T14" fmla="*/ 1115695 w 4010025"/>
              <a:gd name="T15" fmla="*/ 692313 h 1238250"/>
              <a:gd name="T16" fmla="*/ 1926602 w 4010025"/>
              <a:gd name="T17" fmla="*/ 396805 h 1238250"/>
              <a:gd name="T18" fmla="*/ 2782249 w 4010025"/>
              <a:gd name="T19" fmla="*/ 454789 h 1238250"/>
              <a:gd name="T20" fmla="*/ 2945129 w 4010025"/>
              <a:gd name="T21" fmla="*/ 437323 h 1238250"/>
              <a:gd name="T22" fmla="*/ 2945129 w 4010025"/>
              <a:gd name="T23" fmla="*/ 354889 h 1238250"/>
              <a:gd name="T24" fmla="*/ 2945828 w 4010025"/>
              <a:gd name="T25" fmla="*/ 245907 h 1238250"/>
              <a:gd name="T26" fmla="*/ 2211817 w 4010025"/>
              <a:gd name="T27" fmla="*/ 301796 h 1238250"/>
              <a:gd name="T28" fmla="*/ 2106260 w 4010025"/>
              <a:gd name="T29" fmla="*/ 275947 h 1238250"/>
              <a:gd name="T30" fmla="*/ 2001402 w 4010025"/>
              <a:gd name="T31" fmla="*/ 254989 h 1238250"/>
              <a:gd name="T32" fmla="*/ 2457886 w 4010025"/>
              <a:gd name="T33" fmla="*/ 379340 h 1238250"/>
              <a:gd name="T34" fmla="*/ 1639988 w 4010025"/>
              <a:gd name="T35" fmla="*/ 442912 h 1238250"/>
              <a:gd name="T36" fmla="*/ 1835725 w 4010025"/>
              <a:gd name="T37" fmla="*/ 377943 h 1238250"/>
              <a:gd name="T38" fmla="*/ 1911922 w 4010025"/>
              <a:gd name="T39" fmla="*/ 324849 h 1238250"/>
              <a:gd name="T40" fmla="*/ 1923107 w 4010025"/>
              <a:gd name="T41" fmla="*/ 345108 h 1238250"/>
              <a:gd name="T42" fmla="*/ 2015383 w 4010025"/>
              <a:gd name="T43" fmla="*/ 334629 h 1238250"/>
              <a:gd name="T44" fmla="*/ 2092978 w 4010025"/>
              <a:gd name="T45" fmla="*/ 354191 h 1238250"/>
              <a:gd name="T46" fmla="*/ 2166379 w 4010025"/>
              <a:gd name="T47" fmla="*/ 349999 h 1238250"/>
              <a:gd name="T48" fmla="*/ 2019577 w 4010025"/>
              <a:gd name="T49" fmla="*/ 331836 h 1238250"/>
              <a:gd name="T50" fmla="*/ 1914719 w 4010025"/>
              <a:gd name="T51" fmla="*/ 297603 h 1238250"/>
              <a:gd name="T52" fmla="*/ 1911223 w 4010025"/>
              <a:gd name="T53" fmla="*/ 344411 h 1238250"/>
              <a:gd name="T54" fmla="*/ 1728070 w 4010025"/>
              <a:gd name="T55" fmla="*/ 414968 h 1238250"/>
              <a:gd name="T56" fmla="*/ 1788888 w 4010025"/>
              <a:gd name="T57" fmla="*/ 407284 h 1238250"/>
              <a:gd name="T58" fmla="*/ 1932894 w 4010025"/>
              <a:gd name="T59" fmla="*/ 378641 h 1238250"/>
              <a:gd name="T60" fmla="*/ 2070608 w 4010025"/>
              <a:gd name="T61" fmla="*/ 355588 h 1238250"/>
              <a:gd name="T62" fmla="*/ 2127232 w 4010025"/>
              <a:gd name="T63" fmla="*/ 360478 h 1238250"/>
              <a:gd name="T64" fmla="*/ 2295006 w 4010025"/>
              <a:gd name="T65" fmla="*/ 370957 h 1238250"/>
              <a:gd name="T66" fmla="*/ 2360717 w 4010025"/>
              <a:gd name="T67" fmla="*/ 356985 h 1238250"/>
              <a:gd name="T68" fmla="*/ 2178263 w 4010025"/>
              <a:gd name="T69" fmla="*/ 332534 h 1238250"/>
              <a:gd name="T70" fmla="*/ 2066414 w 4010025"/>
              <a:gd name="T71" fmla="*/ 294111 h 1238250"/>
              <a:gd name="T72" fmla="*/ 1966449 w 4010025"/>
              <a:gd name="T73" fmla="*/ 299700 h 1238250"/>
              <a:gd name="T74" fmla="*/ 1642086 w 4010025"/>
              <a:gd name="T75" fmla="*/ 275947 h 1238250"/>
              <a:gd name="T76" fmla="*/ 32856 w 4010025"/>
              <a:gd name="T77" fmla="*/ 895606 h 1238250"/>
              <a:gd name="T78" fmla="*/ 1821045 w 4010025"/>
              <a:gd name="T79" fmla="*/ 360478 h 1238250"/>
              <a:gd name="T80" fmla="*/ 1729468 w 4010025"/>
              <a:gd name="T81" fmla="*/ 385627 h 1238250"/>
              <a:gd name="T82" fmla="*/ 1631599 w 4010025"/>
              <a:gd name="T83" fmla="*/ 445009 h 1238250"/>
              <a:gd name="T84" fmla="*/ 1468020 w 4010025"/>
              <a:gd name="T85" fmla="*/ 521156 h 1238250"/>
              <a:gd name="T86" fmla="*/ 1550509 w 4010025"/>
              <a:gd name="T87" fmla="*/ 484828 h 1238250"/>
              <a:gd name="T88" fmla="*/ 1695215 w 4010025"/>
              <a:gd name="T89" fmla="*/ 443611 h 1238250"/>
              <a:gd name="T90" fmla="*/ 1759527 w 4010025"/>
              <a:gd name="T91" fmla="*/ 419160 h 1238250"/>
              <a:gd name="T92" fmla="*/ 1878367 w 4010025"/>
              <a:gd name="T93" fmla="*/ 399599 h 1238250"/>
              <a:gd name="T94" fmla="*/ 1973439 w 4010025"/>
              <a:gd name="T95" fmla="*/ 383532 h 1238250"/>
              <a:gd name="T96" fmla="*/ 2028664 w 4010025"/>
              <a:gd name="T97" fmla="*/ 367463 h 1238250"/>
              <a:gd name="T98" fmla="*/ 2080395 w 4010025"/>
              <a:gd name="T99" fmla="*/ 378641 h 1238250"/>
              <a:gd name="T100" fmla="*/ 2185953 w 4010025"/>
              <a:gd name="T101" fmla="*/ 372354 h 1238250"/>
              <a:gd name="T102" fmla="*/ 2308987 w 4010025"/>
              <a:gd name="T103" fmla="*/ 374450 h 1238250"/>
              <a:gd name="T104" fmla="*/ 2485848 w 4010025"/>
              <a:gd name="T105" fmla="*/ 389819 h 1238250"/>
              <a:gd name="T106" fmla="*/ 2534083 w 4010025"/>
              <a:gd name="T107" fmla="*/ 397504 h 1238250"/>
              <a:gd name="T108" fmla="*/ 2561346 w 4010025"/>
              <a:gd name="T109" fmla="*/ 396805 h 1238250"/>
              <a:gd name="T110" fmla="*/ 2414544 w 4010025"/>
              <a:gd name="T111" fmla="*/ 367463 h 1238250"/>
              <a:gd name="T112" fmla="*/ 2276130 w 4010025"/>
              <a:gd name="T113" fmla="*/ 336027 h 1238250"/>
              <a:gd name="T114" fmla="*/ 2206924 w 4010025"/>
              <a:gd name="T115" fmla="*/ 302494 h 1238250"/>
              <a:gd name="T116" fmla="*/ 2060122 w 4010025"/>
              <a:gd name="T117" fmla="*/ 292014 h 12382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chemeClr val="bg1"/>
          </a:solidFill>
          <a:ln w="9525" cap="flat">
            <a:noFill/>
            <a:prstDash val="solid"/>
            <a:miter lim="800000"/>
            <a:headEnd/>
            <a:tailEnd/>
          </a:ln>
        </p:spPr>
        <p:txBody>
          <a:bodyPr anchor="ctr"/>
          <a:lstStyle/>
          <a:p>
            <a:endParaRPr lang="fr-FR"/>
          </a:p>
        </p:txBody>
      </p:sp>
      <p:sp>
        <p:nvSpPr>
          <p:cNvPr id="2" name="Titre 1"/>
          <p:cNvSpPr>
            <a:spLocks noGrp="1"/>
          </p:cNvSpPr>
          <p:nvPr>
            <p:ph type="title"/>
          </p:nvPr>
        </p:nvSpPr>
        <p:spPr/>
        <p:txBody>
          <a:bodyPr/>
          <a:lstStyle>
            <a:lvl1pPr>
              <a:defRPr>
                <a:solidFill>
                  <a:schemeClr val="bg1"/>
                </a:solidFill>
              </a:defRPr>
            </a:lvl1pPr>
          </a:lstStyle>
          <a:p>
            <a:r>
              <a:rPr lang="fr-FR"/>
              <a:t>Modifiez le style du titre</a:t>
            </a:r>
          </a:p>
        </p:txBody>
      </p:sp>
      <p:sp>
        <p:nvSpPr>
          <p:cNvPr id="10" name="Espace réservé de la date 2"/>
          <p:cNvSpPr>
            <a:spLocks noGrp="1"/>
          </p:cNvSpPr>
          <p:nvPr>
            <p:ph type="dt" sz="half" idx="10"/>
          </p:nvPr>
        </p:nvSpPr>
        <p:spPr/>
        <p:txBody>
          <a:bodyPr/>
          <a:lstStyle>
            <a:lvl1pPr>
              <a:defRPr/>
            </a:lvl1pPr>
          </a:lstStyle>
          <a:p>
            <a:r>
              <a:rPr lang="fr-FR"/>
              <a:t>09/10/2023</a:t>
            </a:r>
          </a:p>
        </p:txBody>
      </p:sp>
      <p:sp>
        <p:nvSpPr>
          <p:cNvPr id="11" name="Espace réservé du pied de page 3"/>
          <p:cNvSpPr>
            <a:spLocks noGrp="1"/>
          </p:cNvSpPr>
          <p:nvPr>
            <p:ph type="ftr" sz="quarter" idx="11"/>
          </p:nvPr>
        </p:nvSpPr>
        <p:spPr/>
        <p:txBody>
          <a:bodyPr/>
          <a:lstStyle>
            <a:lvl1pPr>
              <a:defRPr/>
            </a:lvl1pPr>
          </a:lstStyle>
          <a:p>
            <a:r>
              <a:rPr lang="fr-FR"/>
              <a:t>Projet RTE - Renforcement Electrique Bretagne</a:t>
            </a:r>
          </a:p>
        </p:txBody>
      </p:sp>
      <p:sp>
        <p:nvSpPr>
          <p:cNvPr id="12" name="Espace réservé du numéro de diapositive 4"/>
          <p:cNvSpPr>
            <a:spLocks noGrp="1"/>
          </p:cNvSpPr>
          <p:nvPr>
            <p:ph type="sldNum" sz="quarter" idx="12"/>
          </p:nvPr>
        </p:nvSpPr>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3293669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218238"/>
            <a:ext cx="12192000" cy="639762"/>
          </a:xfrm>
          <a:prstGeom prst="rect">
            <a:avLst/>
          </a:prstGeom>
          <a:solidFill>
            <a:srgbClr val="35C0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1027" name="Espace réservé du titre 1"/>
          <p:cNvSpPr>
            <a:spLocks noGrp="1" noChangeArrowheads="1"/>
          </p:cNvSpPr>
          <p:nvPr>
            <p:ph type="title"/>
          </p:nvPr>
        </p:nvSpPr>
        <p:spPr bwMode="auto">
          <a:xfrm>
            <a:off x="241300" y="225425"/>
            <a:ext cx="11707813" cy="132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a:t>MODIFIEZ LE STYLE DU TITRE</a:t>
            </a:r>
          </a:p>
        </p:txBody>
      </p:sp>
      <p:sp>
        <p:nvSpPr>
          <p:cNvPr id="1028" name="Espace réservé du texte 2"/>
          <p:cNvSpPr>
            <a:spLocks noGrp="1" noChangeArrowheads="1"/>
          </p:cNvSpPr>
          <p:nvPr>
            <p:ph type="body" idx="1"/>
          </p:nvPr>
        </p:nvSpPr>
        <p:spPr bwMode="auto">
          <a:xfrm>
            <a:off x="241300" y="1685925"/>
            <a:ext cx="11707813"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4" name="Espace réservé de la date 3"/>
          <p:cNvSpPr>
            <a:spLocks noGrp="1"/>
          </p:cNvSpPr>
          <p:nvPr>
            <p:ph type="dt" sz="half" idx="2"/>
          </p:nvPr>
        </p:nvSpPr>
        <p:spPr>
          <a:xfrm>
            <a:off x="939890" y="6334251"/>
            <a:ext cx="9525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1"/>
                </a:solidFill>
                <a:latin typeface="+mn-lt"/>
              </a:defRPr>
            </a:lvl1pPr>
          </a:lstStyle>
          <a:p>
            <a:r>
              <a:rPr lang="fr-FR"/>
              <a:t>09/10/2023</a:t>
            </a:r>
          </a:p>
        </p:txBody>
      </p:sp>
      <p:sp>
        <p:nvSpPr>
          <p:cNvPr id="5" name="Espace réservé du pied de page 4"/>
          <p:cNvSpPr>
            <a:spLocks noGrp="1"/>
          </p:cNvSpPr>
          <p:nvPr>
            <p:ph type="ftr" sz="quarter" idx="3"/>
          </p:nvPr>
        </p:nvSpPr>
        <p:spPr>
          <a:xfrm>
            <a:off x="4730113" y="6356350"/>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1"/>
                </a:solidFill>
                <a:latin typeface="+mn-lt"/>
              </a:defRPr>
            </a:lvl1pPr>
          </a:lstStyle>
          <a:p>
            <a:r>
              <a:rPr lang="fr-FR"/>
              <a:t>Projet RTE - Renforcement Electrique Bretagne</a:t>
            </a:r>
          </a:p>
        </p:txBody>
      </p:sp>
      <p:sp>
        <p:nvSpPr>
          <p:cNvPr id="6" name="Espace réservé du numéro de diapositive 5"/>
          <p:cNvSpPr>
            <a:spLocks noGrp="1"/>
          </p:cNvSpPr>
          <p:nvPr>
            <p:ph type="sldNum" sz="quarter" idx="4"/>
          </p:nvPr>
        </p:nvSpPr>
        <p:spPr>
          <a:xfrm>
            <a:off x="220756" y="6334251"/>
            <a:ext cx="374650" cy="374650"/>
          </a:xfrm>
          <a:prstGeom prst="ellipse">
            <a:avLst/>
          </a:prstGeom>
          <a:noFill/>
          <a:ln>
            <a:solidFill>
              <a:srgbClr val="005E6A"/>
            </a:solidFill>
          </a:ln>
        </p:spPr>
        <p:txBody>
          <a:bodyPr vert="horz" wrap="none" lIns="91440" tIns="45720" rIns="91440" bIns="45720" numCol="1" anchor="t" anchorCtr="0" compatLnSpc="1">
            <a:prstTxWarp prst="textNoShape">
              <a:avLst/>
            </a:prstTxWarp>
          </a:bodyPr>
          <a:lstStyle>
            <a:lvl1pPr algn="ctr" eaLnBrk="1" hangingPunct="1">
              <a:defRPr sz="900">
                <a:solidFill>
                  <a:srgbClr val="005E6A"/>
                </a:solidFill>
                <a:latin typeface="Segoe UI" pitchFamily="34" charset="0"/>
              </a:defRPr>
            </a:lvl1pPr>
          </a:lstStyle>
          <a:p>
            <a:fld id="{D5109E06-06E1-4D94-9DE5-FEB159EA0CA0}" type="slidenum">
              <a:rPr lang="fr-FR" smtClean="0"/>
              <a:t>‹N°›</a:t>
            </a:fld>
            <a:endParaRPr lang="fr-FR"/>
          </a:p>
        </p:txBody>
      </p:sp>
      <p:sp>
        <p:nvSpPr>
          <p:cNvPr id="1032" name="Graphique 138"/>
          <p:cNvSpPr>
            <a:spLocks/>
          </p:cNvSpPr>
          <p:nvPr/>
        </p:nvSpPr>
        <p:spPr bwMode="auto">
          <a:xfrm>
            <a:off x="8756650" y="5797550"/>
            <a:ext cx="3435350" cy="1060450"/>
          </a:xfrm>
          <a:custGeom>
            <a:avLst/>
            <a:gdLst>
              <a:gd name="T0" fmla="*/ 25865 w 4010025"/>
              <a:gd name="T1" fmla="*/ 898400 h 1238250"/>
              <a:gd name="T2" fmla="*/ 1560296 w 4010025"/>
              <a:gd name="T3" fmla="*/ 339520 h 1238250"/>
              <a:gd name="T4" fmla="*/ 1276479 w 4010025"/>
              <a:gd name="T5" fmla="*/ 435927 h 1238250"/>
              <a:gd name="T6" fmla="*/ 1440758 w 4010025"/>
              <a:gd name="T7" fmla="*/ 438721 h 1238250"/>
              <a:gd name="T8" fmla="*/ 1358269 w 4010025"/>
              <a:gd name="T9" fmla="*/ 498801 h 1238250"/>
              <a:gd name="T10" fmla="*/ 1498779 w 4010025"/>
              <a:gd name="T11" fmla="*/ 499500 h 1238250"/>
              <a:gd name="T12" fmla="*/ 1412796 w 4010025"/>
              <a:gd name="T13" fmla="*/ 546305 h 1238250"/>
              <a:gd name="T14" fmla="*/ 1115695 w 4010025"/>
              <a:gd name="T15" fmla="*/ 692313 h 1238250"/>
              <a:gd name="T16" fmla="*/ 1926602 w 4010025"/>
              <a:gd name="T17" fmla="*/ 396805 h 1238250"/>
              <a:gd name="T18" fmla="*/ 2782249 w 4010025"/>
              <a:gd name="T19" fmla="*/ 454789 h 1238250"/>
              <a:gd name="T20" fmla="*/ 2945129 w 4010025"/>
              <a:gd name="T21" fmla="*/ 437323 h 1238250"/>
              <a:gd name="T22" fmla="*/ 2945129 w 4010025"/>
              <a:gd name="T23" fmla="*/ 354889 h 1238250"/>
              <a:gd name="T24" fmla="*/ 2945828 w 4010025"/>
              <a:gd name="T25" fmla="*/ 245907 h 1238250"/>
              <a:gd name="T26" fmla="*/ 2211817 w 4010025"/>
              <a:gd name="T27" fmla="*/ 301796 h 1238250"/>
              <a:gd name="T28" fmla="*/ 2106260 w 4010025"/>
              <a:gd name="T29" fmla="*/ 275947 h 1238250"/>
              <a:gd name="T30" fmla="*/ 2001402 w 4010025"/>
              <a:gd name="T31" fmla="*/ 254989 h 1238250"/>
              <a:gd name="T32" fmla="*/ 2457886 w 4010025"/>
              <a:gd name="T33" fmla="*/ 379340 h 1238250"/>
              <a:gd name="T34" fmla="*/ 1639988 w 4010025"/>
              <a:gd name="T35" fmla="*/ 442912 h 1238250"/>
              <a:gd name="T36" fmla="*/ 1835725 w 4010025"/>
              <a:gd name="T37" fmla="*/ 377943 h 1238250"/>
              <a:gd name="T38" fmla="*/ 1911922 w 4010025"/>
              <a:gd name="T39" fmla="*/ 324849 h 1238250"/>
              <a:gd name="T40" fmla="*/ 1923107 w 4010025"/>
              <a:gd name="T41" fmla="*/ 345108 h 1238250"/>
              <a:gd name="T42" fmla="*/ 2015383 w 4010025"/>
              <a:gd name="T43" fmla="*/ 334629 h 1238250"/>
              <a:gd name="T44" fmla="*/ 2092978 w 4010025"/>
              <a:gd name="T45" fmla="*/ 354191 h 1238250"/>
              <a:gd name="T46" fmla="*/ 2166379 w 4010025"/>
              <a:gd name="T47" fmla="*/ 349999 h 1238250"/>
              <a:gd name="T48" fmla="*/ 2019577 w 4010025"/>
              <a:gd name="T49" fmla="*/ 331836 h 1238250"/>
              <a:gd name="T50" fmla="*/ 1914719 w 4010025"/>
              <a:gd name="T51" fmla="*/ 297603 h 1238250"/>
              <a:gd name="T52" fmla="*/ 1911223 w 4010025"/>
              <a:gd name="T53" fmla="*/ 344411 h 1238250"/>
              <a:gd name="T54" fmla="*/ 1728070 w 4010025"/>
              <a:gd name="T55" fmla="*/ 414968 h 1238250"/>
              <a:gd name="T56" fmla="*/ 1788888 w 4010025"/>
              <a:gd name="T57" fmla="*/ 407284 h 1238250"/>
              <a:gd name="T58" fmla="*/ 1932894 w 4010025"/>
              <a:gd name="T59" fmla="*/ 378641 h 1238250"/>
              <a:gd name="T60" fmla="*/ 2070608 w 4010025"/>
              <a:gd name="T61" fmla="*/ 355588 h 1238250"/>
              <a:gd name="T62" fmla="*/ 2127232 w 4010025"/>
              <a:gd name="T63" fmla="*/ 360478 h 1238250"/>
              <a:gd name="T64" fmla="*/ 2295006 w 4010025"/>
              <a:gd name="T65" fmla="*/ 370957 h 1238250"/>
              <a:gd name="T66" fmla="*/ 2360717 w 4010025"/>
              <a:gd name="T67" fmla="*/ 356985 h 1238250"/>
              <a:gd name="T68" fmla="*/ 2178263 w 4010025"/>
              <a:gd name="T69" fmla="*/ 332534 h 1238250"/>
              <a:gd name="T70" fmla="*/ 2066414 w 4010025"/>
              <a:gd name="T71" fmla="*/ 294111 h 1238250"/>
              <a:gd name="T72" fmla="*/ 1966449 w 4010025"/>
              <a:gd name="T73" fmla="*/ 299700 h 1238250"/>
              <a:gd name="T74" fmla="*/ 1642086 w 4010025"/>
              <a:gd name="T75" fmla="*/ 275947 h 1238250"/>
              <a:gd name="T76" fmla="*/ 32856 w 4010025"/>
              <a:gd name="T77" fmla="*/ 895606 h 1238250"/>
              <a:gd name="T78" fmla="*/ 1821045 w 4010025"/>
              <a:gd name="T79" fmla="*/ 360478 h 1238250"/>
              <a:gd name="T80" fmla="*/ 1729468 w 4010025"/>
              <a:gd name="T81" fmla="*/ 385627 h 1238250"/>
              <a:gd name="T82" fmla="*/ 1631599 w 4010025"/>
              <a:gd name="T83" fmla="*/ 445009 h 1238250"/>
              <a:gd name="T84" fmla="*/ 1468020 w 4010025"/>
              <a:gd name="T85" fmla="*/ 521156 h 1238250"/>
              <a:gd name="T86" fmla="*/ 1550509 w 4010025"/>
              <a:gd name="T87" fmla="*/ 484828 h 1238250"/>
              <a:gd name="T88" fmla="*/ 1695215 w 4010025"/>
              <a:gd name="T89" fmla="*/ 443611 h 1238250"/>
              <a:gd name="T90" fmla="*/ 1759527 w 4010025"/>
              <a:gd name="T91" fmla="*/ 419160 h 1238250"/>
              <a:gd name="T92" fmla="*/ 1878367 w 4010025"/>
              <a:gd name="T93" fmla="*/ 399599 h 1238250"/>
              <a:gd name="T94" fmla="*/ 1973439 w 4010025"/>
              <a:gd name="T95" fmla="*/ 383532 h 1238250"/>
              <a:gd name="T96" fmla="*/ 2028664 w 4010025"/>
              <a:gd name="T97" fmla="*/ 367463 h 1238250"/>
              <a:gd name="T98" fmla="*/ 2080395 w 4010025"/>
              <a:gd name="T99" fmla="*/ 378641 h 1238250"/>
              <a:gd name="T100" fmla="*/ 2185953 w 4010025"/>
              <a:gd name="T101" fmla="*/ 372354 h 1238250"/>
              <a:gd name="T102" fmla="*/ 2308987 w 4010025"/>
              <a:gd name="T103" fmla="*/ 374450 h 1238250"/>
              <a:gd name="T104" fmla="*/ 2485848 w 4010025"/>
              <a:gd name="T105" fmla="*/ 389819 h 1238250"/>
              <a:gd name="T106" fmla="*/ 2534083 w 4010025"/>
              <a:gd name="T107" fmla="*/ 397504 h 1238250"/>
              <a:gd name="T108" fmla="*/ 2561346 w 4010025"/>
              <a:gd name="T109" fmla="*/ 396805 h 1238250"/>
              <a:gd name="T110" fmla="*/ 2414544 w 4010025"/>
              <a:gd name="T111" fmla="*/ 367463 h 1238250"/>
              <a:gd name="T112" fmla="*/ 2276130 w 4010025"/>
              <a:gd name="T113" fmla="*/ 336027 h 1238250"/>
              <a:gd name="T114" fmla="*/ 2206924 w 4010025"/>
              <a:gd name="T115" fmla="*/ 302494 h 1238250"/>
              <a:gd name="T116" fmla="*/ 2060122 w 4010025"/>
              <a:gd name="T117" fmla="*/ 292014 h 12382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6CC3C7"/>
          </a:solidFill>
          <a:ln w="9525" cap="flat">
            <a:noFill/>
            <a:prstDash val="solid"/>
            <a:miter lim="800000"/>
            <a:headEnd/>
            <a:tailEnd/>
          </a:ln>
        </p:spPr>
        <p:txBody>
          <a:bodyPr anchor="ctr"/>
          <a:lstStyle/>
          <a:p>
            <a:endParaRPr lang="fr-FR"/>
          </a:p>
        </p:txBody>
      </p:sp>
      <p:grpSp>
        <p:nvGrpSpPr>
          <p:cNvPr id="23" name="Groupe 22"/>
          <p:cNvGrpSpPr/>
          <p:nvPr/>
        </p:nvGrpSpPr>
        <p:grpSpPr>
          <a:xfrm>
            <a:off x="1" y="0"/>
            <a:ext cx="573748" cy="401161"/>
            <a:chOff x="1" y="0"/>
            <a:chExt cx="573748" cy="401161"/>
          </a:xfrm>
          <a:solidFill>
            <a:schemeClr val="accent2"/>
          </a:solidFill>
        </p:grpSpPr>
        <p:sp>
          <p:nvSpPr>
            <p:cNvPr id="46" name="Rectangle 45"/>
            <p:cNvSpPr/>
            <p:nvPr/>
          </p:nvSpPr>
          <p:spPr>
            <a:xfrm rot="19098284">
              <a:off x="38753" y="206000"/>
              <a:ext cx="534996" cy="3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47" name="Forme libre : forme 46"/>
            <p:cNvSpPr/>
            <p:nvPr/>
          </p:nvSpPr>
          <p:spPr>
            <a:xfrm flipH="1">
              <a:off x="1" y="0"/>
              <a:ext cx="450327" cy="401161"/>
            </a:xfrm>
            <a:custGeom>
              <a:avLst/>
              <a:gdLst>
                <a:gd name="connsiteX0" fmla="*/ 16236 w 450327"/>
                <a:gd name="connsiteY0" fmla="*/ 0 h 401161"/>
                <a:gd name="connsiteX1" fmla="*/ 0 w 450327"/>
                <a:gd name="connsiteY1" fmla="*/ 0 h 401161"/>
                <a:gd name="connsiteX2" fmla="*/ 450327 w 450327"/>
                <a:gd name="connsiteY2" fmla="*/ 401161 h 401161"/>
                <a:gd name="connsiteX3" fmla="*/ 450327 w 450327"/>
                <a:gd name="connsiteY3" fmla="*/ 386697 h 401161"/>
                <a:gd name="connsiteX4" fmla="*/ 16236 w 450327"/>
                <a:gd name="connsiteY4" fmla="*/ 0 h 401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327" h="401161">
                  <a:moveTo>
                    <a:pt x="16236" y="0"/>
                  </a:moveTo>
                  <a:lnTo>
                    <a:pt x="0" y="0"/>
                  </a:lnTo>
                  <a:lnTo>
                    <a:pt x="450327" y="401161"/>
                  </a:lnTo>
                  <a:lnTo>
                    <a:pt x="450327" y="386697"/>
                  </a:lnTo>
                  <a:lnTo>
                    <a:pt x="1623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grpSp>
      <p:grpSp>
        <p:nvGrpSpPr>
          <p:cNvPr id="60" name="Groupe 59"/>
          <p:cNvGrpSpPr/>
          <p:nvPr/>
        </p:nvGrpSpPr>
        <p:grpSpPr>
          <a:xfrm>
            <a:off x="10702210" y="6356348"/>
            <a:ext cx="1251503" cy="402307"/>
            <a:chOff x="0" y="1468794"/>
            <a:chExt cx="12190259" cy="3918670"/>
          </a:xfrm>
          <a:effectLst>
            <a:outerShdw blurRad="50800" dist="38100" dir="2700000" algn="tl" rotWithShape="0">
              <a:prstClr val="black">
                <a:alpha val="40000"/>
              </a:prstClr>
            </a:outerShdw>
          </a:effectLst>
        </p:grpSpPr>
        <p:sp>
          <p:nvSpPr>
            <p:cNvPr id="61" name="Forme libre : forme 60"/>
            <p:cNvSpPr/>
            <p:nvPr/>
          </p:nvSpPr>
          <p:spPr>
            <a:xfrm>
              <a:off x="4576133" y="3922858"/>
              <a:ext cx="780166" cy="1018175"/>
            </a:xfrm>
            <a:custGeom>
              <a:avLst/>
              <a:gdLst>
                <a:gd name="connsiteX0" fmla="*/ 577837 w 780166"/>
                <a:gd name="connsiteY0" fmla="*/ 485591 h 1018175"/>
                <a:gd name="connsiteX1" fmla="*/ 767113 w 780166"/>
                <a:gd name="connsiteY1" fmla="*/ 237139 h 1018175"/>
                <a:gd name="connsiteX2" fmla="*/ 476890 w 780166"/>
                <a:gd name="connsiteY2" fmla="*/ 0 h 1018175"/>
                <a:gd name="connsiteX3" fmla="*/ 0 w 780166"/>
                <a:gd name="connsiteY3" fmla="*/ 0 h 1018175"/>
                <a:gd name="connsiteX4" fmla="*/ 0 w 780166"/>
                <a:gd name="connsiteY4" fmla="*/ 1018176 h 1018175"/>
                <a:gd name="connsiteX5" fmla="*/ 462095 w 780166"/>
                <a:gd name="connsiteY5" fmla="*/ 1018176 h 1018175"/>
                <a:gd name="connsiteX6" fmla="*/ 780166 w 780166"/>
                <a:gd name="connsiteY6" fmla="*/ 717074 h 1018175"/>
                <a:gd name="connsiteX7" fmla="*/ 577837 w 780166"/>
                <a:gd name="connsiteY7" fmla="*/ 485591 h 1018175"/>
                <a:gd name="connsiteX8" fmla="*/ 453828 w 780166"/>
                <a:gd name="connsiteY8" fmla="*/ 854136 h 1018175"/>
                <a:gd name="connsiteX9" fmla="*/ 188406 w 780166"/>
                <a:gd name="connsiteY9" fmla="*/ 854136 h 1018175"/>
                <a:gd name="connsiteX10" fmla="*/ 188406 w 780166"/>
                <a:gd name="connsiteY10" fmla="*/ 164039 h 1018175"/>
                <a:gd name="connsiteX11" fmla="*/ 464706 w 780166"/>
                <a:gd name="connsiteY11" fmla="*/ 164039 h 1018175"/>
                <a:gd name="connsiteX12" fmla="*/ 570004 w 780166"/>
                <a:gd name="connsiteY12" fmla="*/ 249322 h 1018175"/>
                <a:gd name="connsiteX13" fmla="*/ 335041 w 780166"/>
                <a:gd name="connsiteY13" fmla="*/ 445996 h 1018175"/>
                <a:gd name="connsiteX14" fmla="*/ 335041 w 780166"/>
                <a:gd name="connsiteY14" fmla="*/ 567829 h 1018175"/>
                <a:gd name="connsiteX15" fmla="*/ 392042 w 780166"/>
                <a:gd name="connsiteY15" fmla="*/ 567829 h 1018175"/>
                <a:gd name="connsiteX16" fmla="*/ 579142 w 780166"/>
                <a:gd name="connsiteY16" fmla="*/ 726647 h 1018175"/>
                <a:gd name="connsiteX17" fmla="*/ 453828 w 780166"/>
                <a:gd name="connsiteY17" fmla="*/ 854136 h 10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0166" h="1018175">
                  <a:moveTo>
                    <a:pt x="577837" y="485591"/>
                  </a:moveTo>
                  <a:cubicBezTo>
                    <a:pt x="704021" y="435988"/>
                    <a:pt x="767113" y="352880"/>
                    <a:pt x="767113" y="237139"/>
                  </a:cubicBezTo>
                  <a:cubicBezTo>
                    <a:pt x="767113" y="79191"/>
                    <a:pt x="670517" y="0"/>
                    <a:pt x="476890" y="0"/>
                  </a:cubicBezTo>
                  <a:lnTo>
                    <a:pt x="0" y="0"/>
                  </a:lnTo>
                  <a:lnTo>
                    <a:pt x="0" y="1018176"/>
                  </a:lnTo>
                  <a:lnTo>
                    <a:pt x="462095" y="1018176"/>
                  </a:lnTo>
                  <a:cubicBezTo>
                    <a:pt x="673998" y="1018176"/>
                    <a:pt x="780166" y="917663"/>
                    <a:pt x="780166" y="717074"/>
                  </a:cubicBezTo>
                  <a:cubicBezTo>
                    <a:pt x="779731" y="587844"/>
                    <a:pt x="712288" y="510828"/>
                    <a:pt x="577837" y="485591"/>
                  </a:cubicBezTo>
                  <a:close/>
                  <a:moveTo>
                    <a:pt x="453828" y="854136"/>
                  </a:moveTo>
                  <a:lnTo>
                    <a:pt x="188406" y="854136"/>
                  </a:lnTo>
                  <a:lnTo>
                    <a:pt x="188406" y="164039"/>
                  </a:lnTo>
                  <a:lnTo>
                    <a:pt x="464706" y="164039"/>
                  </a:lnTo>
                  <a:cubicBezTo>
                    <a:pt x="534760" y="164039"/>
                    <a:pt x="570004" y="192757"/>
                    <a:pt x="570004" y="249322"/>
                  </a:cubicBezTo>
                  <a:cubicBezTo>
                    <a:pt x="570004" y="354186"/>
                    <a:pt x="491683" y="419454"/>
                    <a:pt x="335041" y="445996"/>
                  </a:cubicBezTo>
                  <a:lnTo>
                    <a:pt x="335041" y="567829"/>
                  </a:lnTo>
                  <a:lnTo>
                    <a:pt x="392042" y="567829"/>
                  </a:lnTo>
                  <a:cubicBezTo>
                    <a:pt x="516920" y="567829"/>
                    <a:pt x="579142" y="620913"/>
                    <a:pt x="579142" y="726647"/>
                  </a:cubicBezTo>
                  <a:cubicBezTo>
                    <a:pt x="579142" y="811495"/>
                    <a:pt x="537370" y="854136"/>
                    <a:pt x="453828" y="854136"/>
                  </a:cubicBez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2" name="Forme libre : forme 61"/>
            <p:cNvSpPr/>
            <p:nvPr/>
          </p:nvSpPr>
          <p:spPr>
            <a:xfrm>
              <a:off x="5552537" y="3922858"/>
              <a:ext cx="854136" cy="1017740"/>
            </a:xfrm>
            <a:custGeom>
              <a:avLst/>
              <a:gdLst>
                <a:gd name="connsiteX0" fmla="*/ 774510 w 854136"/>
                <a:gd name="connsiteY0" fmla="*/ 272819 h 1017740"/>
                <a:gd name="connsiteX1" fmla="*/ 462530 w 854136"/>
                <a:gd name="connsiteY1" fmla="*/ 0 h 1017740"/>
                <a:gd name="connsiteX2" fmla="*/ 0 w 854136"/>
                <a:gd name="connsiteY2" fmla="*/ 0 h 1017740"/>
                <a:gd name="connsiteX3" fmla="*/ 0 w 854136"/>
                <a:gd name="connsiteY3" fmla="*/ 1016435 h 1017740"/>
                <a:gd name="connsiteX4" fmla="*/ 192322 w 854136"/>
                <a:gd name="connsiteY4" fmla="*/ 1016435 h 1017740"/>
                <a:gd name="connsiteX5" fmla="*/ 192322 w 854136"/>
                <a:gd name="connsiteY5" fmla="*/ 166215 h 1017740"/>
                <a:gd name="connsiteX6" fmla="*/ 450782 w 854136"/>
                <a:gd name="connsiteY6" fmla="*/ 166215 h 1017740"/>
                <a:gd name="connsiteX7" fmla="*/ 577402 w 854136"/>
                <a:gd name="connsiteY7" fmla="*/ 278475 h 1017740"/>
                <a:gd name="connsiteX8" fmla="*/ 306758 w 854136"/>
                <a:gd name="connsiteY8" fmla="*/ 488637 h 1017740"/>
                <a:gd name="connsiteX9" fmla="*/ 306758 w 854136"/>
                <a:gd name="connsiteY9" fmla="*/ 574355 h 1017740"/>
                <a:gd name="connsiteX10" fmla="*/ 616562 w 854136"/>
                <a:gd name="connsiteY10" fmla="*/ 1017741 h 1017740"/>
                <a:gd name="connsiteX11" fmla="*/ 854136 w 854136"/>
                <a:gd name="connsiteY11" fmla="*/ 1017741 h 1017740"/>
                <a:gd name="connsiteX12" fmla="*/ 531714 w 854136"/>
                <a:gd name="connsiteY12" fmla="*/ 577836 h 1017740"/>
                <a:gd name="connsiteX13" fmla="*/ 774510 w 854136"/>
                <a:gd name="connsiteY13" fmla="*/ 272819 h 101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4136" h="1017740">
                  <a:moveTo>
                    <a:pt x="774510" y="272819"/>
                  </a:moveTo>
                  <a:cubicBezTo>
                    <a:pt x="774510" y="90940"/>
                    <a:pt x="670516" y="0"/>
                    <a:pt x="462530" y="0"/>
                  </a:cubicBezTo>
                  <a:lnTo>
                    <a:pt x="0" y="0"/>
                  </a:lnTo>
                  <a:lnTo>
                    <a:pt x="0" y="1016435"/>
                  </a:lnTo>
                  <a:lnTo>
                    <a:pt x="192322" y="1016435"/>
                  </a:lnTo>
                  <a:lnTo>
                    <a:pt x="192322" y="166215"/>
                  </a:lnTo>
                  <a:lnTo>
                    <a:pt x="450782" y="166215"/>
                  </a:lnTo>
                  <a:cubicBezTo>
                    <a:pt x="535195" y="166215"/>
                    <a:pt x="577402" y="203635"/>
                    <a:pt x="577402" y="278475"/>
                  </a:cubicBezTo>
                  <a:cubicBezTo>
                    <a:pt x="577402" y="387690"/>
                    <a:pt x="487332" y="457744"/>
                    <a:pt x="306758" y="488637"/>
                  </a:cubicBezTo>
                  <a:lnTo>
                    <a:pt x="306758" y="574355"/>
                  </a:lnTo>
                  <a:lnTo>
                    <a:pt x="616562" y="1017741"/>
                  </a:lnTo>
                  <a:lnTo>
                    <a:pt x="854136" y="1017741"/>
                  </a:lnTo>
                  <a:lnTo>
                    <a:pt x="531714" y="577836"/>
                  </a:lnTo>
                  <a:cubicBezTo>
                    <a:pt x="693578" y="497340"/>
                    <a:pt x="774510" y="395522"/>
                    <a:pt x="774510" y="272819"/>
                  </a:cubicBez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3" name="Forme libre : forme 62"/>
            <p:cNvSpPr/>
            <p:nvPr/>
          </p:nvSpPr>
          <p:spPr>
            <a:xfrm>
              <a:off x="6531987" y="3922858"/>
              <a:ext cx="707066" cy="1018175"/>
            </a:xfrm>
            <a:custGeom>
              <a:avLst/>
              <a:gdLst>
                <a:gd name="connsiteX0" fmla="*/ 185361 w 707066"/>
                <a:gd name="connsiteY0" fmla="*/ 587409 h 1018175"/>
                <a:gd name="connsiteX1" fmla="*/ 672693 w 707066"/>
                <a:gd name="connsiteY1" fmla="*/ 587409 h 1018175"/>
                <a:gd name="connsiteX2" fmla="*/ 672693 w 707066"/>
                <a:gd name="connsiteY2" fmla="*/ 418583 h 1018175"/>
                <a:gd name="connsiteX3" fmla="*/ 187536 w 707066"/>
                <a:gd name="connsiteY3" fmla="*/ 418583 h 1018175"/>
                <a:gd name="connsiteX4" fmla="*/ 187536 w 707066"/>
                <a:gd name="connsiteY4" fmla="*/ 162299 h 1018175"/>
                <a:gd name="connsiteX5" fmla="*/ 697059 w 707066"/>
                <a:gd name="connsiteY5" fmla="*/ 162299 h 1018175"/>
                <a:gd name="connsiteX6" fmla="*/ 697059 w 707066"/>
                <a:gd name="connsiteY6" fmla="*/ 0 h 1018175"/>
                <a:gd name="connsiteX7" fmla="*/ 0 w 707066"/>
                <a:gd name="connsiteY7" fmla="*/ 0 h 1018175"/>
                <a:gd name="connsiteX8" fmla="*/ 0 w 707066"/>
                <a:gd name="connsiteY8" fmla="*/ 1018176 h 1018175"/>
                <a:gd name="connsiteX9" fmla="*/ 707066 w 707066"/>
                <a:gd name="connsiteY9" fmla="*/ 1018176 h 1018175"/>
                <a:gd name="connsiteX10" fmla="*/ 707066 w 707066"/>
                <a:gd name="connsiteY10" fmla="*/ 854136 h 1018175"/>
                <a:gd name="connsiteX11" fmla="*/ 185361 w 707066"/>
                <a:gd name="connsiteY11" fmla="*/ 854136 h 10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7066" h="1018175">
                  <a:moveTo>
                    <a:pt x="185361" y="587409"/>
                  </a:moveTo>
                  <a:lnTo>
                    <a:pt x="672693" y="587409"/>
                  </a:lnTo>
                  <a:lnTo>
                    <a:pt x="672693" y="418583"/>
                  </a:lnTo>
                  <a:lnTo>
                    <a:pt x="187536" y="418583"/>
                  </a:lnTo>
                  <a:lnTo>
                    <a:pt x="187536" y="162299"/>
                  </a:lnTo>
                  <a:lnTo>
                    <a:pt x="697059" y="162299"/>
                  </a:lnTo>
                  <a:lnTo>
                    <a:pt x="697059" y="0"/>
                  </a:lnTo>
                  <a:lnTo>
                    <a:pt x="0" y="0"/>
                  </a:lnTo>
                  <a:lnTo>
                    <a:pt x="0" y="1018176"/>
                  </a:lnTo>
                  <a:lnTo>
                    <a:pt x="707066" y="1018176"/>
                  </a:lnTo>
                  <a:lnTo>
                    <a:pt x="707066" y="854136"/>
                  </a:lnTo>
                  <a:lnTo>
                    <a:pt x="185361" y="854136"/>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4" name="Forme libre : forme 63"/>
            <p:cNvSpPr/>
            <p:nvPr/>
          </p:nvSpPr>
          <p:spPr>
            <a:xfrm>
              <a:off x="7343047" y="3922858"/>
              <a:ext cx="772334" cy="1018175"/>
            </a:xfrm>
            <a:custGeom>
              <a:avLst/>
              <a:gdLst>
                <a:gd name="connsiteX0" fmla="*/ 772334 w 772334"/>
                <a:gd name="connsiteY0" fmla="*/ 0 h 1018175"/>
                <a:gd name="connsiteX1" fmla="*/ 0 w 772334"/>
                <a:gd name="connsiteY1" fmla="*/ 0 h 1018175"/>
                <a:gd name="connsiteX2" fmla="*/ 0 w 772334"/>
                <a:gd name="connsiteY2" fmla="*/ 164039 h 1018175"/>
                <a:gd name="connsiteX3" fmla="*/ 291964 w 772334"/>
                <a:gd name="connsiteY3" fmla="*/ 164039 h 1018175"/>
                <a:gd name="connsiteX4" fmla="*/ 291964 w 772334"/>
                <a:gd name="connsiteY4" fmla="*/ 1018176 h 1018175"/>
                <a:gd name="connsiteX5" fmla="*/ 480370 w 772334"/>
                <a:gd name="connsiteY5" fmla="*/ 1018176 h 1018175"/>
                <a:gd name="connsiteX6" fmla="*/ 480370 w 772334"/>
                <a:gd name="connsiteY6" fmla="*/ 164039 h 1018175"/>
                <a:gd name="connsiteX7" fmla="*/ 772334 w 772334"/>
                <a:gd name="connsiteY7" fmla="*/ 164039 h 10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334" h="1018175">
                  <a:moveTo>
                    <a:pt x="772334" y="0"/>
                  </a:moveTo>
                  <a:lnTo>
                    <a:pt x="0" y="0"/>
                  </a:lnTo>
                  <a:lnTo>
                    <a:pt x="0" y="164039"/>
                  </a:lnTo>
                  <a:lnTo>
                    <a:pt x="291964" y="164039"/>
                  </a:lnTo>
                  <a:lnTo>
                    <a:pt x="291964" y="1018176"/>
                  </a:lnTo>
                  <a:lnTo>
                    <a:pt x="480370" y="1018176"/>
                  </a:lnTo>
                  <a:lnTo>
                    <a:pt x="480370" y="164039"/>
                  </a:lnTo>
                  <a:lnTo>
                    <a:pt x="772334" y="164039"/>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5" name="Forme libre : forme 64"/>
            <p:cNvSpPr/>
            <p:nvPr/>
          </p:nvSpPr>
          <p:spPr>
            <a:xfrm>
              <a:off x="8062732" y="3922858"/>
              <a:ext cx="1076480" cy="1018175"/>
            </a:xfrm>
            <a:custGeom>
              <a:avLst/>
              <a:gdLst>
                <a:gd name="connsiteX0" fmla="*/ 432072 w 1076480"/>
                <a:gd name="connsiteY0" fmla="*/ 0 h 1018175"/>
                <a:gd name="connsiteX1" fmla="*/ 0 w 1076480"/>
                <a:gd name="connsiteY1" fmla="*/ 1018176 h 1018175"/>
                <a:gd name="connsiteX2" fmla="*/ 193627 w 1076480"/>
                <a:gd name="connsiteY2" fmla="*/ 1018176 h 1018175"/>
                <a:gd name="connsiteX3" fmla="*/ 529103 w 1076480"/>
                <a:gd name="connsiteY3" fmla="*/ 194498 h 1018175"/>
                <a:gd name="connsiteX4" fmla="*/ 689227 w 1076480"/>
                <a:gd name="connsiteY4" fmla="*/ 576531 h 1018175"/>
                <a:gd name="connsiteX5" fmla="*/ 484286 w 1076480"/>
                <a:gd name="connsiteY5" fmla="*/ 576531 h 1018175"/>
                <a:gd name="connsiteX6" fmla="*/ 419454 w 1076480"/>
                <a:gd name="connsiteY6" fmla="*/ 740571 h 1018175"/>
                <a:gd name="connsiteX7" fmla="*/ 757540 w 1076480"/>
                <a:gd name="connsiteY7" fmla="*/ 740571 h 1018175"/>
                <a:gd name="connsiteX8" fmla="*/ 873281 w 1076480"/>
                <a:gd name="connsiteY8" fmla="*/ 1018176 h 1018175"/>
                <a:gd name="connsiteX9" fmla="*/ 1076481 w 1076480"/>
                <a:gd name="connsiteY9" fmla="*/ 1018176 h 1018175"/>
                <a:gd name="connsiteX10" fmla="*/ 634837 w 1076480"/>
                <a:gd name="connsiteY10" fmla="*/ 0 h 10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6480" h="1018175">
                  <a:moveTo>
                    <a:pt x="432072" y="0"/>
                  </a:moveTo>
                  <a:lnTo>
                    <a:pt x="0" y="1018176"/>
                  </a:lnTo>
                  <a:lnTo>
                    <a:pt x="193627" y="1018176"/>
                  </a:lnTo>
                  <a:lnTo>
                    <a:pt x="529103" y="194498"/>
                  </a:lnTo>
                  <a:lnTo>
                    <a:pt x="689227" y="576531"/>
                  </a:lnTo>
                  <a:lnTo>
                    <a:pt x="484286" y="576531"/>
                  </a:lnTo>
                  <a:lnTo>
                    <a:pt x="419454" y="740571"/>
                  </a:lnTo>
                  <a:lnTo>
                    <a:pt x="757540" y="740571"/>
                  </a:lnTo>
                  <a:lnTo>
                    <a:pt x="873281" y="1018176"/>
                  </a:lnTo>
                  <a:lnTo>
                    <a:pt x="1076481" y="1018176"/>
                  </a:lnTo>
                  <a:lnTo>
                    <a:pt x="634837" y="0"/>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6" name="Forme libre : forme 65"/>
            <p:cNvSpPr/>
            <p:nvPr/>
          </p:nvSpPr>
          <p:spPr>
            <a:xfrm>
              <a:off x="9264527" y="3916330"/>
              <a:ext cx="847174" cy="1031664"/>
            </a:xfrm>
            <a:custGeom>
              <a:avLst/>
              <a:gdLst>
                <a:gd name="connsiteX0" fmla="*/ 0 w 847174"/>
                <a:gd name="connsiteY0" fmla="*/ 501257 h 1031664"/>
                <a:gd name="connsiteX1" fmla="*/ 538676 w 847174"/>
                <a:gd name="connsiteY1" fmla="*/ 1031665 h 1031664"/>
                <a:gd name="connsiteX2" fmla="*/ 846740 w 847174"/>
                <a:gd name="connsiteY2" fmla="*/ 977711 h 1031664"/>
                <a:gd name="connsiteX3" fmla="*/ 846740 w 847174"/>
                <a:gd name="connsiteY3" fmla="*/ 554776 h 1031664"/>
                <a:gd name="connsiteX4" fmla="*/ 658333 w 847174"/>
                <a:gd name="connsiteY4" fmla="*/ 554776 h 1031664"/>
                <a:gd name="connsiteX5" fmla="*/ 658333 w 847174"/>
                <a:gd name="connsiteY5" fmla="*/ 851091 h 1031664"/>
                <a:gd name="connsiteX6" fmla="*/ 541722 w 847174"/>
                <a:gd name="connsiteY6" fmla="*/ 868061 h 1031664"/>
                <a:gd name="connsiteX7" fmla="*/ 195803 w 847174"/>
                <a:gd name="connsiteY7" fmla="*/ 501692 h 1031664"/>
                <a:gd name="connsiteX8" fmla="*/ 562608 w 847174"/>
                <a:gd name="connsiteY8" fmla="*/ 163605 h 1031664"/>
                <a:gd name="connsiteX9" fmla="*/ 847174 w 847174"/>
                <a:gd name="connsiteY9" fmla="*/ 220606 h 1031664"/>
                <a:gd name="connsiteX10" fmla="*/ 847174 w 847174"/>
                <a:gd name="connsiteY10" fmla="*/ 49604 h 1031664"/>
                <a:gd name="connsiteX11" fmla="*/ 548248 w 847174"/>
                <a:gd name="connsiteY11" fmla="*/ 1 h 1031664"/>
                <a:gd name="connsiteX12" fmla="*/ 0 w 847174"/>
                <a:gd name="connsiteY12" fmla="*/ 501257 h 103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7174" h="1031664">
                  <a:moveTo>
                    <a:pt x="0" y="501257"/>
                  </a:moveTo>
                  <a:cubicBezTo>
                    <a:pt x="0" y="854572"/>
                    <a:pt x="179704" y="1031665"/>
                    <a:pt x="538676" y="1031665"/>
                  </a:cubicBezTo>
                  <a:cubicBezTo>
                    <a:pt x="662249" y="1031665"/>
                    <a:pt x="764937" y="1013825"/>
                    <a:pt x="846740" y="977711"/>
                  </a:cubicBezTo>
                  <a:lnTo>
                    <a:pt x="846740" y="554776"/>
                  </a:lnTo>
                  <a:lnTo>
                    <a:pt x="658333" y="554776"/>
                  </a:lnTo>
                  <a:lnTo>
                    <a:pt x="658333" y="851091"/>
                  </a:lnTo>
                  <a:cubicBezTo>
                    <a:pt x="614822" y="862404"/>
                    <a:pt x="575661" y="868061"/>
                    <a:pt x="541722" y="868061"/>
                  </a:cubicBezTo>
                  <a:cubicBezTo>
                    <a:pt x="311109" y="868061"/>
                    <a:pt x="195803" y="745793"/>
                    <a:pt x="195803" y="501692"/>
                  </a:cubicBezTo>
                  <a:cubicBezTo>
                    <a:pt x="195803" y="276301"/>
                    <a:pt x="318072" y="163605"/>
                    <a:pt x="562608" y="163605"/>
                  </a:cubicBezTo>
                  <a:cubicBezTo>
                    <a:pt x="664425" y="163605"/>
                    <a:pt x="759716" y="182750"/>
                    <a:pt x="847174" y="220606"/>
                  </a:cubicBezTo>
                  <a:lnTo>
                    <a:pt x="847174" y="49604"/>
                  </a:lnTo>
                  <a:cubicBezTo>
                    <a:pt x="759281" y="16535"/>
                    <a:pt x="659639" y="1"/>
                    <a:pt x="548248" y="1"/>
                  </a:cubicBezTo>
                  <a:cubicBezTo>
                    <a:pt x="182749" y="-434"/>
                    <a:pt x="0" y="166651"/>
                    <a:pt x="0" y="501257"/>
                  </a:cubicBez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7" name="Forme libre : forme 66"/>
            <p:cNvSpPr/>
            <p:nvPr/>
          </p:nvSpPr>
          <p:spPr>
            <a:xfrm>
              <a:off x="10325780" y="3922858"/>
              <a:ext cx="907655" cy="1018175"/>
            </a:xfrm>
            <a:custGeom>
              <a:avLst/>
              <a:gdLst>
                <a:gd name="connsiteX0" fmla="*/ 726211 w 907655"/>
                <a:gd name="connsiteY0" fmla="*/ 741876 h 1018175"/>
                <a:gd name="connsiteX1" fmla="*/ 188841 w 907655"/>
                <a:gd name="connsiteY1" fmla="*/ 0 h 1018175"/>
                <a:gd name="connsiteX2" fmla="*/ 0 w 907655"/>
                <a:gd name="connsiteY2" fmla="*/ 0 h 1018175"/>
                <a:gd name="connsiteX3" fmla="*/ 0 w 907655"/>
                <a:gd name="connsiteY3" fmla="*/ 1018176 h 1018175"/>
                <a:gd name="connsiteX4" fmla="*/ 181444 w 907655"/>
                <a:gd name="connsiteY4" fmla="*/ 1018176 h 1018175"/>
                <a:gd name="connsiteX5" fmla="*/ 181444 w 907655"/>
                <a:gd name="connsiteY5" fmla="*/ 260636 h 1018175"/>
                <a:gd name="connsiteX6" fmla="*/ 718814 w 907655"/>
                <a:gd name="connsiteY6" fmla="*/ 1018176 h 1018175"/>
                <a:gd name="connsiteX7" fmla="*/ 907655 w 907655"/>
                <a:gd name="connsiteY7" fmla="*/ 1018176 h 1018175"/>
                <a:gd name="connsiteX8" fmla="*/ 907655 w 907655"/>
                <a:gd name="connsiteY8" fmla="*/ 0 h 1018175"/>
                <a:gd name="connsiteX9" fmla="*/ 726211 w 907655"/>
                <a:gd name="connsiteY9" fmla="*/ 0 h 10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7655" h="1018175">
                  <a:moveTo>
                    <a:pt x="726211" y="741876"/>
                  </a:moveTo>
                  <a:lnTo>
                    <a:pt x="188841" y="0"/>
                  </a:lnTo>
                  <a:lnTo>
                    <a:pt x="0" y="0"/>
                  </a:lnTo>
                  <a:lnTo>
                    <a:pt x="0" y="1018176"/>
                  </a:lnTo>
                  <a:lnTo>
                    <a:pt x="181444" y="1018176"/>
                  </a:lnTo>
                  <a:lnTo>
                    <a:pt x="181444" y="260636"/>
                  </a:lnTo>
                  <a:lnTo>
                    <a:pt x="718814" y="1018176"/>
                  </a:lnTo>
                  <a:lnTo>
                    <a:pt x="907655" y="1018176"/>
                  </a:lnTo>
                  <a:lnTo>
                    <a:pt x="907655" y="0"/>
                  </a:lnTo>
                  <a:lnTo>
                    <a:pt x="726211" y="0"/>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8" name="Forme libre : forme 67"/>
            <p:cNvSpPr/>
            <p:nvPr/>
          </p:nvSpPr>
          <p:spPr>
            <a:xfrm>
              <a:off x="11483628" y="3922858"/>
              <a:ext cx="706631" cy="1018175"/>
            </a:xfrm>
            <a:custGeom>
              <a:avLst/>
              <a:gdLst>
                <a:gd name="connsiteX0" fmla="*/ 184925 w 706631"/>
                <a:gd name="connsiteY0" fmla="*/ 587409 h 1018175"/>
                <a:gd name="connsiteX1" fmla="*/ 672257 w 706631"/>
                <a:gd name="connsiteY1" fmla="*/ 587409 h 1018175"/>
                <a:gd name="connsiteX2" fmla="*/ 672257 w 706631"/>
                <a:gd name="connsiteY2" fmla="*/ 418583 h 1018175"/>
                <a:gd name="connsiteX3" fmla="*/ 187101 w 706631"/>
                <a:gd name="connsiteY3" fmla="*/ 418583 h 1018175"/>
                <a:gd name="connsiteX4" fmla="*/ 187101 w 706631"/>
                <a:gd name="connsiteY4" fmla="*/ 162299 h 1018175"/>
                <a:gd name="connsiteX5" fmla="*/ 696624 w 706631"/>
                <a:gd name="connsiteY5" fmla="*/ 162299 h 1018175"/>
                <a:gd name="connsiteX6" fmla="*/ 696624 w 706631"/>
                <a:gd name="connsiteY6" fmla="*/ 0 h 1018175"/>
                <a:gd name="connsiteX7" fmla="*/ 0 w 706631"/>
                <a:gd name="connsiteY7" fmla="*/ 0 h 1018175"/>
                <a:gd name="connsiteX8" fmla="*/ 0 w 706631"/>
                <a:gd name="connsiteY8" fmla="*/ 1018176 h 1018175"/>
                <a:gd name="connsiteX9" fmla="*/ 706632 w 706631"/>
                <a:gd name="connsiteY9" fmla="*/ 1018176 h 1018175"/>
                <a:gd name="connsiteX10" fmla="*/ 706632 w 706631"/>
                <a:gd name="connsiteY10" fmla="*/ 854136 h 1018175"/>
                <a:gd name="connsiteX11" fmla="*/ 184925 w 706631"/>
                <a:gd name="connsiteY11" fmla="*/ 854136 h 10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631" h="1018175">
                  <a:moveTo>
                    <a:pt x="184925" y="587409"/>
                  </a:moveTo>
                  <a:lnTo>
                    <a:pt x="672257" y="587409"/>
                  </a:lnTo>
                  <a:lnTo>
                    <a:pt x="672257" y="418583"/>
                  </a:lnTo>
                  <a:lnTo>
                    <a:pt x="187101" y="418583"/>
                  </a:lnTo>
                  <a:lnTo>
                    <a:pt x="187101" y="162299"/>
                  </a:lnTo>
                  <a:lnTo>
                    <a:pt x="696624" y="162299"/>
                  </a:lnTo>
                  <a:lnTo>
                    <a:pt x="696624" y="0"/>
                  </a:lnTo>
                  <a:lnTo>
                    <a:pt x="0" y="0"/>
                  </a:lnTo>
                  <a:lnTo>
                    <a:pt x="0" y="1018176"/>
                  </a:lnTo>
                  <a:lnTo>
                    <a:pt x="706632" y="1018176"/>
                  </a:lnTo>
                  <a:lnTo>
                    <a:pt x="706632" y="854136"/>
                  </a:lnTo>
                  <a:lnTo>
                    <a:pt x="184925" y="854136"/>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9" name="Forme libre : forme 68"/>
            <p:cNvSpPr/>
            <p:nvPr/>
          </p:nvSpPr>
          <p:spPr>
            <a:xfrm>
              <a:off x="4575698" y="1919575"/>
              <a:ext cx="1178734" cy="1677378"/>
            </a:xfrm>
            <a:custGeom>
              <a:avLst/>
              <a:gdLst>
                <a:gd name="connsiteX0" fmla="*/ 1178734 w 1178734"/>
                <a:gd name="connsiteY0" fmla="*/ 1370186 h 1677378"/>
                <a:gd name="connsiteX1" fmla="*/ 341567 w 1178734"/>
                <a:gd name="connsiteY1" fmla="*/ 1370186 h 1677378"/>
                <a:gd name="connsiteX2" fmla="*/ 341567 w 1178734"/>
                <a:gd name="connsiteY2" fmla="*/ 986412 h 1677378"/>
                <a:gd name="connsiteX3" fmla="*/ 1123909 w 1178734"/>
                <a:gd name="connsiteY3" fmla="*/ 986412 h 1677378"/>
                <a:gd name="connsiteX4" fmla="*/ 1123909 w 1178734"/>
                <a:gd name="connsiteY4" fmla="*/ 671387 h 1677378"/>
                <a:gd name="connsiteX5" fmla="*/ 345049 w 1178734"/>
                <a:gd name="connsiteY5" fmla="*/ 671387 h 1677378"/>
                <a:gd name="connsiteX6" fmla="*/ 345049 w 1178734"/>
                <a:gd name="connsiteY6" fmla="*/ 305018 h 1677378"/>
                <a:gd name="connsiteX7" fmla="*/ 1162635 w 1178734"/>
                <a:gd name="connsiteY7" fmla="*/ 305018 h 1677378"/>
                <a:gd name="connsiteX8" fmla="*/ 1162635 w 1178734"/>
                <a:gd name="connsiteY8" fmla="*/ 0 h 1677378"/>
                <a:gd name="connsiteX9" fmla="*/ 0 w 1178734"/>
                <a:gd name="connsiteY9" fmla="*/ 0 h 1677378"/>
                <a:gd name="connsiteX10" fmla="*/ 0 w 1178734"/>
                <a:gd name="connsiteY10" fmla="*/ 1677379 h 1677378"/>
                <a:gd name="connsiteX11" fmla="*/ 1178734 w 1178734"/>
                <a:gd name="connsiteY11" fmla="*/ 1677379 h 167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8734" h="1677378">
                  <a:moveTo>
                    <a:pt x="1178734" y="1370186"/>
                  </a:moveTo>
                  <a:lnTo>
                    <a:pt x="341567" y="1370186"/>
                  </a:lnTo>
                  <a:lnTo>
                    <a:pt x="341567" y="986412"/>
                  </a:lnTo>
                  <a:lnTo>
                    <a:pt x="1123909" y="986412"/>
                  </a:lnTo>
                  <a:lnTo>
                    <a:pt x="1123909" y="671387"/>
                  </a:lnTo>
                  <a:lnTo>
                    <a:pt x="345049" y="671387"/>
                  </a:lnTo>
                  <a:lnTo>
                    <a:pt x="345049" y="305018"/>
                  </a:lnTo>
                  <a:lnTo>
                    <a:pt x="1162635" y="305018"/>
                  </a:lnTo>
                  <a:lnTo>
                    <a:pt x="1162635" y="0"/>
                  </a:lnTo>
                  <a:lnTo>
                    <a:pt x="0" y="0"/>
                  </a:lnTo>
                  <a:lnTo>
                    <a:pt x="0" y="1677379"/>
                  </a:lnTo>
                  <a:lnTo>
                    <a:pt x="1178734" y="1677379"/>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70" name="Forme libre : forme 69"/>
            <p:cNvSpPr/>
            <p:nvPr/>
          </p:nvSpPr>
          <p:spPr>
            <a:xfrm>
              <a:off x="7818631" y="1908698"/>
              <a:ext cx="1334941" cy="1700440"/>
            </a:xfrm>
            <a:custGeom>
              <a:avLst/>
              <a:gdLst>
                <a:gd name="connsiteX0" fmla="*/ 779296 w 1334941"/>
                <a:gd name="connsiteY0" fmla="*/ 684440 h 1700440"/>
                <a:gd name="connsiteX1" fmla="*/ 523446 w 1334941"/>
                <a:gd name="connsiteY1" fmla="*/ 684440 h 1700440"/>
                <a:gd name="connsiteX2" fmla="*/ 347224 w 1334941"/>
                <a:gd name="connsiteY2" fmla="*/ 524317 h 1700440"/>
                <a:gd name="connsiteX3" fmla="*/ 735784 w 1334941"/>
                <a:gd name="connsiteY3" fmla="*/ 306758 h 1700440"/>
                <a:gd name="connsiteX4" fmla="*/ 1247483 w 1334941"/>
                <a:gd name="connsiteY4" fmla="*/ 396827 h 1700440"/>
                <a:gd name="connsiteX5" fmla="*/ 1277506 w 1334941"/>
                <a:gd name="connsiteY5" fmla="*/ 408140 h 1700440"/>
                <a:gd name="connsiteX6" fmla="*/ 1277506 w 1334941"/>
                <a:gd name="connsiteY6" fmla="*/ 85718 h 1700440"/>
                <a:gd name="connsiteX7" fmla="*/ 1262277 w 1334941"/>
                <a:gd name="connsiteY7" fmla="*/ 80932 h 1700440"/>
                <a:gd name="connsiteX8" fmla="*/ 735784 w 1334941"/>
                <a:gd name="connsiteY8" fmla="*/ 0 h 1700440"/>
                <a:gd name="connsiteX9" fmla="*/ 0 w 1334941"/>
                <a:gd name="connsiteY9" fmla="*/ 524752 h 1700440"/>
                <a:gd name="connsiteX10" fmla="*/ 523446 w 1334941"/>
                <a:gd name="connsiteY10" fmla="*/ 1003817 h 1700440"/>
                <a:gd name="connsiteX11" fmla="*/ 779296 w 1334941"/>
                <a:gd name="connsiteY11" fmla="*/ 1003817 h 1700440"/>
                <a:gd name="connsiteX12" fmla="*/ 987717 w 1334941"/>
                <a:gd name="connsiteY12" fmla="*/ 1164375 h 1700440"/>
                <a:gd name="connsiteX13" fmla="*/ 634401 w 1334941"/>
                <a:gd name="connsiteY13" fmla="*/ 1393247 h 1700440"/>
                <a:gd name="connsiteX14" fmla="*/ 87459 w 1334941"/>
                <a:gd name="connsiteY14" fmla="*/ 1303178 h 1700440"/>
                <a:gd name="connsiteX15" fmla="*/ 57435 w 1334941"/>
                <a:gd name="connsiteY15" fmla="*/ 1291865 h 1700440"/>
                <a:gd name="connsiteX16" fmla="*/ 57435 w 1334941"/>
                <a:gd name="connsiteY16" fmla="*/ 1614287 h 1700440"/>
                <a:gd name="connsiteX17" fmla="*/ 72664 w 1334941"/>
                <a:gd name="connsiteY17" fmla="*/ 1619508 h 1700440"/>
                <a:gd name="connsiteX18" fmla="*/ 634401 w 1334941"/>
                <a:gd name="connsiteY18" fmla="*/ 1700440 h 1700440"/>
                <a:gd name="connsiteX19" fmla="*/ 1334941 w 1334941"/>
                <a:gd name="connsiteY19" fmla="*/ 1164375 h 1700440"/>
                <a:gd name="connsiteX20" fmla="*/ 779296 w 1334941"/>
                <a:gd name="connsiteY20" fmla="*/ 684440 h 170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34941" h="1700440">
                  <a:moveTo>
                    <a:pt x="779296" y="684440"/>
                  </a:moveTo>
                  <a:lnTo>
                    <a:pt x="523446" y="684440"/>
                  </a:lnTo>
                  <a:cubicBezTo>
                    <a:pt x="403354" y="684440"/>
                    <a:pt x="347224" y="633531"/>
                    <a:pt x="347224" y="524317"/>
                  </a:cubicBezTo>
                  <a:cubicBezTo>
                    <a:pt x="347224" y="378117"/>
                    <a:pt x="474278" y="306758"/>
                    <a:pt x="735784" y="306758"/>
                  </a:cubicBezTo>
                  <a:cubicBezTo>
                    <a:pt x="915052" y="306758"/>
                    <a:pt x="1086924" y="337216"/>
                    <a:pt x="1247483" y="396827"/>
                  </a:cubicBezTo>
                  <a:lnTo>
                    <a:pt x="1277506" y="408140"/>
                  </a:lnTo>
                  <a:lnTo>
                    <a:pt x="1277506" y="85718"/>
                  </a:lnTo>
                  <a:lnTo>
                    <a:pt x="1262277" y="80932"/>
                  </a:lnTo>
                  <a:cubicBezTo>
                    <a:pt x="1096932" y="26977"/>
                    <a:pt x="919839" y="0"/>
                    <a:pt x="735784" y="0"/>
                  </a:cubicBezTo>
                  <a:cubicBezTo>
                    <a:pt x="247582" y="0"/>
                    <a:pt x="0" y="176658"/>
                    <a:pt x="0" y="524752"/>
                  </a:cubicBezTo>
                  <a:cubicBezTo>
                    <a:pt x="0" y="842823"/>
                    <a:pt x="176223" y="1003817"/>
                    <a:pt x="523446" y="1003817"/>
                  </a:cubicBezTo>
                  <a:lnTo>
                    <a:pt x="779296" y="1003817"/>
                  </a:lnTo>
                  <a:cubicBezTo>
                    <a:pt x="965961" y="1003817"/>
                    <a:pt x="987717" y="1095191"/>
                    <a:pt x="987717" y="1164375"/>
                  </a:cubicBezTo>
                  <a:cubicBezTo>
                    <a:pt x="987717" y="1318407"/>
                    <a:pt x="871976" y="1393247"/>
                    <a:pt x="634401" y="1393247"/>
                  </a:cubicBezTo>
                  <a:cubicBezTo>
                    <a:pt x="431637" y="1393247"/>
                    <a:pt x="247582" y="1362789"/>
                    <a:pt x="87459" y="1303178"/>
                  </a:cubicBezTo>
                  <a:lnTo>
                    <a:pt x="57435" y="1291865"/>
                  </a:lnTo>
                  <a:lnTo>
                    <a:pt x="57435" y="1614287"/>
                  </a:lnTo>
                  <a:lnTo>
                    <a:pt x="72664" y="1619508"/>
                  </a:lnTo>
                  <a:cubicBezTo>
                    <a:pt x="237574" y="1673463"/>
                    <a:pt x="426850" y="1700440"/>
                    <a:pt x="634401" y="1700440"/>
                  </a:cubicBezTo>
                  <a:cubicBezTo>
                    <a:pt x="1099107" y="1700440"/>
                    <a:pt x="1334941" y="1520302"/>
                    <a:pt x="1334941" y="1164375"/>
                  </a:cubicBezTo>
                  <a:cubicBezTo>
                    <a:pt x="1334941" y="845434"/>
                    <a:pt x="1148276" y="684440"/>
                    <a:pt x="779296" y="684440"/>
                  </a:cubicBez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71" name="Forme libre : forme 70"/>
            <p:cNvSpPr/>
            <p:nvPr/>
          </p:nvSpPr>
          <p:spPr>
            <a:xfrm>
              <a:off x="9253214" y="1919575"/>
              <a:ext cx="1283161" cy="1677378"/>
            </a:xfrm>
            <a:custGeom>
              <a:avLst/>
              <a:gdLst>
                <a:gd name="connsiteX0" fmla="*/ 467752 w 1283161"/>
                <a:gd name="connsiteY0" fmla="*/ 1677379 h 1677378"/>
                <a:gd name="connsiteX1" fmla="*/ 814975 w 1283161"/>
                <a:gd name="connsiteY1" fmla="*/ 1677379 h 1677378"/>
                <a:gd name="connsiteX2" fmla="*/ 814975 w 1283161"/>
                <a:gd name="connsiteY2" fmla="*/ 307193 h 1677378"/>
                <a:gd name="connsiteX3" fmla="*/ 1283162 w 1283161"/>
                <a:gd name="connsiteY3" fmla="*/ 307193 h 1677378"/>
                <a:gd name="connsiteX4" fmla="*/ 1283162 w 1283161"/>
                <a:gd name="connsiteY4" fmla="*/ 0 h 1677378"/>
                <a:gd name="connsiteX5" fmla="*/ 0 w 1283161"/>
                <a:gd name="connsiteY5" fmla="*/ 0 h 1677378"/>
                <a:gd name="connsiteX6" fmla="*/ 0 w 1283161"/>
                <a:gd name="connsiteY6" fmla="*/ 307193 h 1677378"/>
                <a:gd name="connsiteX7" fmla="*/ 467752 w 1283161"/>
                <a:gd name="connsiteY7" fmla="*/ 307193 h 167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161" h="1677378">
                  <a:moveTo>
                    <a:pt x="467752" y="1677379"/>
                  </a:moveTo>
                  <a:lnTo>
                    <a:pt x="814975" y="1677379"/>
                  </a:lnTo>
                  <a:lnTo>
                    <a:pt x="814975" y="307193"/>
                  </a:lnTo>
                  <a:lnTo>
                    <a:pt x="1283162" y="307193"/>
                  </a:lnTo>
                  <a:lnTo>
                    <a:pt x="1283162" y="0"/>
                  </a:lnTo>
                  <a:lnTo>
                    <a:pt x="0" y="0"/>
                  </a:lnTo>
                  <a:lnTo>
                    <a:pt x="0" y="307193"/>
                  </a:lnTo>
                  <a:lnTo>
                    <a:pt x="467752" y="307193"/>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72" name="Forme libre : forme 71"/>
            <p:cNvSpPr/>
            <p:nvPr/>
          </p:nvSpPr>
          <p:spPr>
            <a:xfrm>
              <a:off x="10396269" y="1919575"/>
              <a:ext cx="1793990" cy="1677378"/>
            </a:xfrm>
            <a:custGeom>
              <a:avLst/>
              <a:gdLst>
                <a:gd name="connsiteX0" fmla="*/ 359407 w 1793990"/>
                <a:gd name="connsiteY0" fmla="*/ 1677379 h 1677378"/>
                <a:gd name="connsiteX1" fmla="*/ 882419 w 1793990"/>
                <a:gd name="connsiteY1" fmla="*/ 392476 h 1677378"/>
                <a:gd name="connsiteX2" fmla="*/ 1105199 w 1793990"/>
                <a:gd name="connsiteY2" fmla="*/ 924625 h 1677378"/>
                <a:gd name="connsiteX3" fmla="*/ 794960 w 1793990"/>
                <a:gd name="connsiteY3" fmla="*/ 924625 h 1677378"/>
                <a:gd name="connsiteX4" fmla="*/ 673127 w 1793990"/>
                <a:gd name="connsiteY4" fmla="*/ 1231818 h 1677378"/>
                <a:gd name="connsiteX5" fmla="*/ 1233559 w 1793990"/>
                <a:gd name="connsiteY5" fmla="*/ 1231818 h 1677378"/>
                <a:gd name="connsiteX6" fmla="*/ 1419790 w 1793990"/>
                <a:gd name="connsiteY6" fmla="*/ 1677379 h 1677378"/>
                <a:gd name="connsiteX7" fmla="*/ 1793991 w 1793990"/>
                <a:gd name="connsiteY7" fmla="*/ 1677379 h 1677378"/>
                <a:gd name="connsiteX8" fmla="*/ 1066909 w 1793990"/>
                <a:gd name="connsiteY8" fmla="*/ 0 h 1677378"/>
                <a:gd name="connsiteX9" fmla="*/ 711852 w 1793990"/>
                <a:gd name="connsiteY9" fmla="*/ 0 h 1677378"/>
                <a:gd name="connsiteX10" fmla="*/ 0 w 1793990"/>
                <a:gd name="connsiteY10" fmla="*/ 1677379 h 167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3990" h="1677378">
                  <a:moveTo>
                    <a:pt x="359407" y="1677379"/>
                  </a:moveTo>
                  <a:lnTo>
                    <a:pt x="882419" y="392476"/>
                  </a:lnTo>
                  <a:lnTo>
                    <a:pt x="1105199" y="924625"/>
                  </a:lnTo>
                  <a:lnTo>
                    <a:pt x="794960" y="924625"/>
                  </a:lnTo>
                  <a:lnTo>
                    <a:pt x="673127" y="1231818"/>
                  </a:lnTo>
                  <a:lnTo>
                    <a:pt x="1233559" y="1231818"/>
                  </a:lnTo>
                  <a:lnTo>
                    <a:pt x="1419790" y="1677379"/>
                  </a:lnTo>
                  <a:lnTo>
                    <a:pt x="1793991" y="1677379"/>
                  </a:lnTo>
                  <a:lnTo>
                    <a:pt x="1066909" y="0"/>
                  </a:lnTo>
                  <a:lnTo>
                    <a:pt x="711852" y="0"/>
                  </a:lnTo>
                  <a:lnTo>
                    <a:pt x="0" y="1677379"/>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73" name="Forme libre : forme 72"/>
            <p:cNvSpPr/>
            <p:nvPr/>
          </p:nvSpPr>
          <p:spPr>
            <a:xfrm>
              <a:off x="6047702" y="1919575"/>
              <a:ext cx="1500285" cy="1677378"/>
            </a:xfrm>
            <a:custGeom>
              <a:avLst/>
              <a:gdLst>
                <a:gd name="connsiteX0" fmla="*/ 335911 w 1500285"/>
                <a:gd name="connsiteY0" fmla="*/ 510393 h 1677378"/>
                <a:gd name="connsiteX1" fmla="*/ 1163940 w 1500285"/>
                <a:gd name="connsiteY1" fmla="*/ 1677379 h 1677378"/>
                <a:gd name="connsiteX2" fmla="*/ 1500286 w 1500285"/>
                <a:gd name="connsiteY2" fmla="*/ 1677379 h 1677378"/>
                <a:gd name="connsiteX3" fmla="*/ 1500286 w 1500285"/>
                <a:gd name="connsiteY3" fmla="*/ 0 h 1677378"/>
                <a:gd name="connsiteX4" fmla="*/ 1164810 w 1500285"/>
                <a:gd name="connsiteY4" fmla="*/ 0 h 1677378"/>
                <a:gd name="connsiteX5" fmla="*/ 1164810 w 1500285"/>
                <a:gd name="connsiteY5" fmla="*/ 1143054 h 1677378"/>
                <a:gd name="connsiteX6" fmla="*/ 335911 w 1500285"/>
                <a:gd name="connsiteY6" fmla="*/ 1305 h 1677378"/>
                <a:gd name="connsiteX7" fmla="*/ 0 w 1500285"/>
                <a:gd name="connsiteY7" fmla="*/ 0 h 1677378"/>
                <a:gd name="connsiteX8" fmla="*/ 0 w 1500285"/>
                <a:gd name="connsiteY8" fmla="*/ 1677379 h 1677378"/>
                <a:gd name="connsiteX9" fmla="*/ 335911 w 1500285"/>
                <a:gd name="connsiteY9" fmla="*/ 1677379 h 167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0285" h="1677378">
                  <a:moveTo>
                    <a:pt x="335911" y="510393"/>
                  </a:moveTo>
                  <a:lnTo>
                    <a:pt x="1163940" y="1677379"/>
                  </a:lnTo>
                  <a:lnTo>
                    <a:pt x="1500286" y="1677379"/>
                  </a:lnTo>
                  <a:lnTo>
                    <a:pt x="1500286" y="0"/>
                  </a:lnTo>
                  <a:lnTo>
                    <a:pt x="1164810" y="0"/>
                  </a:lnTo>
                  <a:lnTo>
                    <a:pt x="1164810" y="1143054"/>
                  </a:lnTo>
                  <a:lnTo>
                    <a:pt x="335911" y="1305"/>
                  </a:lnTo>
                  <a:lnTo>
                    <a:pt x="0" y="0"/>
                  </a:lnTo>
                  <a:lnTo>
                    <a:pt x="0" y="1677379"/>
                  </a:lnTo>
                  <a:lnTo>
                    <a:pt x="335911" y="1677379"/>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74" name="Forme libre : forme 73"/>
            <p:cNvSpPr/>
            <p:nvPr/>
          </p:nvSpPr>
          <p:spPr>
            <a:xfrm>
              <a:off x="0" y="1468794"/>
              <a:ext cx="3918670" cy="3918670"/>
            </a:xfrm>
            <a:custGeom>
              <a:avLst/>
              <a:gdLst>
                <a:gd name="connsiteX0" fmla="*/ 1959335 w 3918670"/>
                <a:gd name="connsiteY0" fmla="*/ 0 h 3918670"/>
                <a:gd name="connsiteX1" fmla="*/ 0 w 3918670"/>
                <a:gd name="connsiteY1" fmla="*/ 1959335 h 3918670"/>
                <a:gd name="connsiteX2" fmla="*/ 1959335 w 3918670"/>
                <a:gd name="connsiteY2" fmla="*/ 3918671 h 3918670"/>
                <a:gd name="connsiteX3" fmla="*/ 3918671 w 3918670"/>
                <a:gd name="connsiteY3" fmla="*/ 1959335 h 3918670"/>
                <a:gd name="connsiteX4" fmla="*/ 1959335 w 3918670"/>
                <a:gd name="connsiteY4" fmla="*/ 0 h 3918670"/>
                <a:gd name="connsiteX5" fmla="*/ 1582523 w 3918670"/>
                <a:gd name="connsiteY5" fmla="*/ 272384 h 3918670"/>
                <a:gd name="connsiteX6" fmla="*/ 1653448 w 3918670"/>
                <a:gd name="connsiteY6" fmla="*/ 858487 h 3918670"/>
                <a:gd name="connsiteX7" fmla="*/ 1541187 w 3918670"/>
                <a:gd name="connsiteY7" fmla="*/ 823243 h 3918670"/>
                <a:gd name="connsiteX8" fmla="*/ 1582523 w 3918670"/>
                <a:gd name="connsiteY8" fmla="*/ 272384 h 3918670"/>
                <a:gd name="connsiteX9" fmla="*/ 1659974 w 3918670"/>
                <a:gd name="connsiteY9" fmla="*/ 946381 h 3918670"/>
                <a:gd name="connsiteX10" fmla="*/ 1679120 w 3918670"/>
                <a:gd name="connsiteY10" fmla="*/ 1250093 h 3918670"/>
                <a:gd name="connsiteX11" fmla="*/ 1522042 w 3918670"/>
                <a:gd name="connsiteY11" fmla="*/ 1262712 h 3918670"/>
                <a:gd name="connsiteX12" fmla="*/ 1537271 w 3918670"/>
                <a:gd name="connsiteY12" fmla="*/ 906350 h 3918670"/>
                <a:gd name="connsiteX13" fmla="*/ 1659974 w 3918670"/>
                <a:gd name="connsiteY13" fmla="*/ 946381 h 3918670"/>
                <a:gd name="connsiteX14" fmla="*/ 1522912 w 3918670"/>
                <a:gd name="connsiteY14" fmla="*/ 135757 h 3918670"/>
                <a:gd name="connsiteX15" fmla="*/ 1454164 w 3918670"/>
                <a:gd name="connsiteY15" fmla="*/ 797571 h 3918670"/>
                <a:gd name="connsiteX16" fmla="*/ 636142 w 3918670"/>
                <a:gd name="connsiteY16" fmla="*/ 631791 h 3918670"/>
                <a:gd name="connsiteX17" fmla="*/ 1522912 w 3918670"/>
                <a:gd name="connsiteY17" fmla="*/ 135757 h 3918670"/>
                <a:gd name="connsiteX18" fmla="*/ 83978 w 3918670"/>
                <a:gd name="connsiteY18" fmla="*/ 1959335 h 3918670"/>
                <a:gd name="connsiteX19" fmla="*/ 561302 w 3918670"/>
                <a:gd name="connsiteY19" fmla="*/ 710982 h 3918670"/>
                <a:gd name="connsiteX20" fmla="*/ 1449813 w 3918670"/>
                <a:gd name="connsiteY20" fmla="*/ 881113 h 3918670"/>
                <a:gd name="connsiteX21" fmla="*/ 1432843 w 3918670"/>
                <a:gd name="connsiteY21" fmla="*/ 1269239 h 3918670"/>
                <a:gd name="connsiteX22" fmla="*/ 425545 w 3918670"/>
                <a:gd name="connsiteY22" fmla="*/ 1303613 h 3918670"/>
                <a:gd name="connsiteX23" fmla="*/ 382904 w 3918670"/>
                <a:gd name="connsiteY23" fmla="*/ 1337987 h 3918670"/>
                <a:gd name="connsiteX24" fmla="*/ 406835 w 3918670"/>
                <a:gd name="connsiteY24" fmla="*/ 1387155 h 3918670"/>
                <a:gd name="connsiteX25" fmla="*/ 1412392 w 3918670"/>
                <a:gd name="connsiteY25" fmla="*/ 2057672 h 3918670"/>
                <a:gd name="connsiteX26" fmla="*/ 1408476 w 3918670"/>
                <a:gd name="connsiteY26" fmla="*/ 2369216 h 3918670"/>
                <a:gd name="connsiteX27" fmla="*/ 490813 w 3918670"/>
                <a:gd name="connsiteY27" fmla="*/ 1739601 h 3918670"/>
                <a:gd name="connsiteX28" fmla="*/ 429026 w 3918670"/>
                <a:gd name="connsiteY28" fmla="*/ 1743517 h 3918670"/>
                <a:gd name="connsiteX29" fmla="*/ 432942 w 3918670"/>
                <a:gd name="connsiteY29" fmla="*/ 1805304 h 3918670"/>
                <a:gd name="connsiteX30" fmla="*/ 1407606 w 3918670"/>
                <a:gd name="connsiteY30" fmla="*/ 2464072 h 3918670"/>
                <a:gd name="connsiteX31" fmla="*/ 1405866 w 3918670"/>
                <a:gd name="connsiteY31" fmla="*/ 2786059 h 3918670"/>
                <a:gd name="connsiteX32" fmla="*/ 1035580 w 3918670"/>
                <a:gd name="connsiteY32" fmla="*/ 2656829 h 3918670"/>
                <a:gd name="connsiteX33" fmla="*/ 424675 w 3918670"/>
                <a:gd name="connsiteY33" fmla="*/ 2694684 h 3918670"/>
                <a:gd name="connsiteX34" fmla="*/ 497775 w 3918670"/>
                <a:gd name="connsiteY34" fmla="*/ 2828701 h 3918670"/>
                <a:gd name="connsiteX35" fmla="*/ 1183085 w 3918670"/>
                <a:gd name="connsiteY35" fmla="*/ 3666302 h 3918670"/>
                <a:gd name="connsiteX36" fmla="*/ 83978 w 3918670"/>
                <a:gd name="connsiteY36" fmla="*/ 1959335 h 3918670"/>
                <a:gd name="connsiteX37" fmla="*/ 1278376 w 3918670"/>
                <a:gd name="connsiteY37" fmla="*/ 3706333 h 3918670"/>
                <a:gd name="connsiteX38" fmla="*/ 541287 w 3918670"/>
                <a:gd name="connsiteY38" fmla="*/ 2752555 h 3918670"/>
                <a:gd name="connsiteX39" fmla="*/ 507347 w 3918670"/>
                <a:gd name="connsiteY39" fmla="*/ 2726448 h 3918670"/>
                <a:gd name="connsiteX40" fmla="*/ 1010343 w 3918670"/>
                <a:gd name="connsiteY40" fmla="*/ 2740372 h 3918670"/>
                <a:gd name="connsiteX41" fmla="*/ 1405866 w 3918670"/>
                <a:gd name="connsiteY41" fmla="*/ 2881350 h 3918670"/>
                <a:gd name="connsiteX42" fmla="*/ 1416308 w 3918670"/>
                <a:gd name="connsiteY42" fmla="*/ 3754631 h 3918670"/>
                <a:gd name="connsiteX43" fmla="*/ 1278376 w 3918670"/>
                <a:gd name="connsiteY43" fmla="*/ 3706333 h 3918670"/>
                <a:gd name="connsiteX44" fmla="*/ 1670417 w 3918670"/>
                <a:gd name="connsiteY44" fmla="*/ 3812502 h 3918670"/>
                <a:gd name="connsiteX45" fmla="*/ 1504637 w 3918670"/>
                <a:gd name="connsiteY45" fmla="*/ 3778998 h 3918670"/>
                <a:gd name="connsiteX46" fmla="*/ 1493324 w 3918670"/>
                <a:gd name="connsiteY46" fmla="*/ 2921816 h 3918670"/>
                <a:gd name="connsiteX47" fmla="*/ 1698265 w 3918670"/>
                <a:gd name="connsiteY47" fmla="*/ 3039733 h 3918670"/>
                <a:gd name="connsiteX48" fmla="*/ 1670417 w 3918670"/>
                <a:gd name="connsiteY48" fmla="*/ 3812502 h 3918670"/>
                <a:gd name="connsiteX49" fmla="*/ 1700440 w 3918670"/>
                <a:gd name="connsiteY49" fmla="*/ 2935740 h 3918670"/>
                <a:gd name="connsiteX50" fmla="*/ 1493324 w 3918670"/>
                <a:gd name="connsiteY50" fmla="*/ 2823914 h 3918670"/>
                <a:gd name="connsiteX51" fmla="*/ 1494630 w 3918670"/>
                <a:gd name="connsiteY51" fmla="*/ 2503668 h 3918670"/>
                <a:gd name="connsiteX52" fmla="*/ 1705227 w 3918670"/>
                <a:gd name="connsiteY52" fmla="*/ 2588516 h 3918670"/>
                <a:gd name="connsiteX53" fmla="*/ 1700440 w 3918670"/>
                <a:gd name="connsiteY53" fmla="*/ 2935740 h 3918670"/>
                <a:gd name="connsiteX54" fmla="*/ 1706097 w 3918670"/>
                <a:gd name="connsiteY54" fmla="*/ 2498446 h 3918670"/>
                <a:gd name="connsiteX55" fmla="*/ 1495935 w 3918670"/>
                <a:gd name="connsiteY55" fmla="*/ 2410117 h 3918670"/>
                <a:gd name="connsiteX56" fmla="*/ 1499416 w 3918670"/>
                <a:gd name="connsiteY56" fmla="*/ 2135993 h 3918670"/>
                <a:gd name="connsiteX57" fmla="*/ 1706532 w 3918670"/>
                <a:gd name="connsiteY57" fmla="*/ 2350506 h 3918670"/>
                <a:gd name="connsiteX58" fmla="*/ 1706097 w 3918670"/>
                <a:gd name="connsiteY58" fmla="*/ 2498446 h 3918670"/>
                <a:gd name="connsiteX59" fmla="*/ 1959335 w 3918670"/>
                <a:gd name="connsiteY59" fmla="*/ 3834693 h 3918670"/>
                <a:gd name="connsiteX60" fmla="*/ 1757441 w 3918670"/>
                <a:gd name="connsiteY60" fmla="*/ 3823815 h 3918670"/>
                <a:gd name="connsiteX61" fmla="*/ 1784418 w 3918670"/>
                <a:gd name="connsiteY61" fmla="*/ 3100214 h 3918670"/>
                <a:gd name="connsiteX62" fmla="*/ 2348331 w 3918670"/>
                <a:gd name="connsiteY62" fmla="*/ 3793792 h 3918670"/>
                <a:gd name="connsiteX63" fmla="*/ 1959335 w 3918670"/>
                <a:gd name="connsiteY63" fmla="*/ 3834693 h 3918670"/>
                <a:gd name="connsiteX64" fmla="*/ 3834693 w 3918670"/>
                <a:gd name="connsiteY64" fmla="*/ 1959335 h 3918670"/>
                <a:gd name="connsiteX65" fmla="*/ 2435354 w 3918670"/>
                <a:gd name="connsiteY65" fmla="*/ 3773341 h 3918670"/>
                <a:gd name="connsiteX66" fmla="*/ 2432308 w 3918670"/>
                <a:gd name="connsiteY66" fmla="*/ 3766815 h 3918670"/>
                <a:gd name="connsiteX67" fmla="*/ 1786594 w 3918670"/>
                <a:gd name="connsiteY67" fmla="*/ 2992740 h 3918670"/>
                <a:gd name="connsiteX68" fmla="*/ 1792250 w 3918670"/>
                <a:gd name="connsiteY68" fmla="*/ 2618539 h 3918670"/>
                <a:gd name="connsiteX69" fmla="*/ 1934099 w 3918670"/>
                <a:gd name="connsiteY69" fmla="*/ 2660745 h 3918670"/>
                <a:gd name="connsiteX70" fmla="*/ 2109451 w 3918670"/>
                <a:gd name="connsiteY70" fmla="*/ 3074542 h 3918670"/>
                <a:gd name="connsiteX71" fmla="*/ 2151658 w 3918670"/>
                <a:gd name="connsiteY71" fmla="*/ 3107611 h 3918670"/>
                <a:gd name="connsiteX72" fmla="*/ 2156879 w 3918670"/>
                <a:gd name="connsiteY72" fmla="*/ 3107176 h 3918670"/>
                <a:gd name="connsiteX73" fmla="*/ 2195604 w 3918670"/>
                <a:gd name="connsiteY73" fmla="*/ 3064099 h 3918670"/>
                <a:gd name="connsiteX74" fmla="*/ 2270010 w 3918670"/>
                <a:gd name="connsiteY74" fmla="*/ 2726448 h 3918670"/>
                <a:gd name="connsiteX75" fmla="*/ 2500622 w 3918670"/>
                <a:gd name="connsiteY75" fmla="*/ 2740807 h 3918670"/>
                <a:gd name="connsiteX76" fmla="*/ 3127192 w 3918670"/>
                <a:gd name="connsiteY76" fmla="*/ 2569805 h 3918670"/>
                <a:gd name="connsiteX77" fmla="*/ 3225963 w 3918670"/>
                <a:gd name="connsiteY77" fmla="*/ 2009809 h 3918670"/>
                <a:gd name="connsiteX78" fmla="*/ 3011015 w 3918670"/>
                <a:gd name="connsiteY78" fmla="*/ 1696959 h 3918670"/>
                <a:gd name="connsiteX79" fmla="*/ 3684142 w 3918670"/>
                <a:gd name="connsiteY79" fmla="*/ 1223116 h 3918670"/>
                <a:gd name="connsiteX80" fmla="*/ 3834693 w 3918670"/>
                <a:gd name="connsiteY80" fmla="*/ 1959335 h 3918670"/>
                <a:gd name="connsiteX81" fmla="*/ 1793120 w 3918670"/>
                <a:gd name="connsiteY81" fmla="*/ 2529775 h 3918670"/>
                <a:gd name="connsiteX82" fmla="*/ 1793556 w 3918670"/>
                <a:gd name="connsiteY82" fmla="*/ 2456240 h 3918670"/>
                <a:gd name="connsiteX83" fmla="*/ 1864915 w 3918670"/>
                <a:gd name="connsiteY83" fmla="*/ 2552836 h 3918670"/>
                <a:gd name="connsiteX84" fmla="*/ 1793120 w 3918670"/>
                <a:gd name="connsiteY84" fmla="*/ 2529775 h 3918670"/>
                <a:gd name="connsiteX85" fmla="*/ 2300468 w 3918670"/>
                <a:gd name="connsiteY85" fmla="*/ 2646386 h 3918670"/>
                <a:gd name="connsiteX86" fmla="*/ 2942702 w 3918670"/>
                <a:gd name="connsiteY86" fmla="*/ 1758746 h 3918670"/>
                <a:gd name="connsiteX87" fmla="*/ 3148948 w 3918670"/>
                <a:gd name="connsiteY87" fmla="*/ 2051580 h 3918670"/>
                <a:gd name="connsiteX88" fmla="*/ 3072367 w 3918670"/>
                <a:gd name="connsiteY88" fmla="*/ 2501492 h 3918670"/>
                <a:gd name="connsiteX89" fmla="*/ 2497576 w 3918670"/>
                <a:gd name="connsiteY89" fmla="*/ 2657699 h 3918670"/>
                <a:gd name="connsiteX90" fmla="*/ 2300468 w 3918670"/>
                <a:gd name="connsiteY90" fmla="*/ 2646386 h 3918670"/>
                <a:gd name="connsiteX91" fmla="*/ 3647592 w 3918670"/>
                <a:gd name="connsiteY91" fmla="*/ 1143489 h 3918670"/>
                <a:gd name="connsiteX92" fmla="*/ 2952709 w 3918670"/>
                <a:gd name="connsiteY92" fmla="*/ 1629951 h 3918670"/>
                <a:gd name="connsiteX93" fmla="*/ 2882655 w 3918670"/>
                <a:gd name="connsiteY93" fmla="*/ 1692173 h 3918670"/>
                <a:gd name="connsiteX94" fmla="*/ 2207353 w 3918670"/>
                <a:gd name="connsiteY94" fmla="*/ 2633768 h 3918670"/>
                <a:gd name="connsiteX95" fmla="*/ 2178635 w 3918670"/>
                <a:gd name="connsiteY95" fmla="*/ 2713830 h 3918670"/>
                <a:gd name="connsiteX96" fmla="*/ 2135123 w 3918670"/>
                <a:gd name="connsiteY96" fmla="*/ 2869167 h 3918670"/>
                <a:gd name="connsiteX97" fmla="*/ 2050275 w 3918670"/>
                <a:gd name="connsiteY97" fmla="*/ 2689028 h 3918670"/>
                <a:gd name="connsiteX98" fmla="*/ 1991534 w 3918670"/>
                <a:gd name="connsiteY98" fmla="*/ 2588951 h 3918670"/>
                <a:gd name="connsiteX99" fmla="*/ 1793120 w 3918670"/>
                <a:gd name="connsiteY99" fmla="*/ 2317872 h 3918670"/>
                <a:gd name="connsiteX100" fmla="*/ 1705662 w 3918670"/>
                <a:gd name="connsiteY100" fmla="*/ 2219971 h 3918670"/>
                <a:gd name="connsiteX101" fmla="*/ 1501156 w 3918670"/>
                <a:gd name="connsiteY101" fmla="*/ 2018511 h 3918670"/>
                <a:gd name="connsiteX102" fmla="*/ 1414568 w 3918670"/>
                <a:gd name="connsiteY102" fmla="*/ 1942366 h 3918670"/>
                <a:gd name="connsiteX103" fmla="*/ 1220941 w 3918670"/>
                <a:gd name="connsiteY103" fmla="*/ 1787464 h 3918670"/>
                <a:gd name="connsiteX104" fmla="*/ 602638 w 3918670"/>
                <a:gd name="connsiteY104" fmla="*/ 1389766 h 3918670"/>
                <a:gd name="connsiteX105" fmla="*/ 1429797 w 3918670"/>
                <a:gd name="connsiteY105" fmla="*/ 1356697 h 3918670"/>
                <a:gd name="connsiteX106" fmla="*/ 1518561 w 3918670"/>
                <a:gd name="connsiteY106" fmla="*/ 1350606 h 3918670"/>
                <a:gd name="connsiteX107" fmla="*/ 1683036 w 3918670"/>
                <a:gd name="connsiteY107" fmla="*/ 1337552 h 3918670"/>
                <a:gd name="connsiteX108" fmla="*/ 1770494 w 3918670"/>
                <a:gd name="connsiteY108" fmla="*/ 1329720 h 3918670"/>
                <a:gd name="connsiteX109" fmla="*/ 2347025 w 3918670"/>
                <a:gd name="connsiteY109" fmla="*/ 1264452 h 3918670"/>
                <a:gd name="connsiteX110" fmla="*/ 2486263 w 3918670"/>
                <a:gd name="connsiteY110" fmla="*/ 1244437 h 3918670"/>
                <a:gd name="connsiteX111" fmla="*/ 3571882 w 3918670"/>
                <a:gd name="connsiteY111" fmla="*/ 1003382 h 3918670"/>
                <a:gd name="connsiteX112" fmla="*/ 3647592 w 3918670"/>
                <a:gd name="connsiteY112" fmla="*/ 1143489 h 3918670"/>
                <a:gd name="connsiteX113" fmla="*/ 1750479 w 3918670"/>
                <a:gd name="connsiteY113" fmla="*/ 979015 h 3918670"/>
                <a:gd name="connsiteX114" fmla="*/ 2223452 w 3918670"/>
                <a:gd name="connsiteY114" fmla="*/ 1192658 h 3918670"/>
                <a:gd name="connsiteX115" fmla="*/ 1766143 w 3918670"/>
                <a:gd name="connsiteY115" fmla="*/ 1242261 h 3918670"/>
                <a:gd name="connsiteX116" fmla="*/ 1750479 w 3918670"/>
                <a:gd name="connsiteY116" fmla="*/ 979015 h 3918670"/>
                <a:gd name="connsiteX117" fmla="*/ 2369651 w 3918670"/>
                <a:gd name="connsiteY117" fmla="*/ 1173513 h 3918670"/>
                <a:gd name="connsiteX118" fmla="*/ 1743952 w 3918670"/>
                <a:gd name="connsiteY118" fmla="*/ 889381 h 3918670"/>
                <a:gd name="connsiteX119" fmla="*/ 1622989 w 3918670"/>
                <a:gd name="connsiteY119" fmla="*/ 114871 h 3918670"/>
                <a:gd name="connsiteX120" fmla="*/ 1959335 w 3918670"/>
                <a:gd name="connsiteY120" fmla="*/ 83978 h 3918670"/>
                <a:gd name="connsiteX121" fmla="*/ 3524454 w 3918670"/>
                <a:gd name="connsiteY121" fmla="*/ 927671 h 3918670"/>
                <a:gd name="connsiteX122" fmla="*/ 2369651 w 3918670"/>
                <a:gd name="connsiteY122" fmla="*/ 1173513 h 391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918670" h="3918670">
                  <a:moveTo>
                    <a:pt x="1959335" y="0"/>
                  </a:moveTo>
                  <a:cubicBezTo>
                    <a:pt x="878938" y="0"/>
                    <a:pt x="0" y="878938"/>
                    <a:pt x="0" y="1959335"/>
                  </a:cubicBezTo>
                  <a:cubicBezTo>
                    <a:pt x="0" y="3039733"/>
                    <a:pt x="878938" y="3918671"/>
                    <a:pt x="1959335" y="3918671"/>
                  </a:cubicBezTo>
                  <a:cubicBezTo>
                    <a:pt x="3039733" y="3918671"/>
                    <a:pt x="3918671" y="3039733"/>
                    <a:pt x="3918671" y="1959335"/>
                  </a:cubicBezTo>
                  <a:cubicBezTo>
                    <a:pt x="3918671" y="878938"/>
                    <a:pt x="3039733" y="0"/>
                    <a:pt x="1959335" y="0"/>
                  </a:cubicBezTo>
                  <a:close/>
                  <a:moveTo>
                    <a:pt x="1582523" y="272384"/>
                  </a:moveTo>
                  <a:cubicBezTo>
                    <a:pt x="1605150" y="386385"/>
                    <a:pt x="1631257" y="583928"/>
                    <a:pt x="1653448" y="858487"/>
                  </a:cubicBezTo>
                  <a:cubicBezTo>
                    <a:pt x="1616027" y="845869"/>
                    <a:pt x="1578607" y="834121"/>
                    <a:pt x="1541187" y="823243"/>
                  </a:cubicBezTo>
                  <a:cubicBezTo>
                    <a:pt x="1553806" y="579577"/>
                    <a:pt x="1568164" y="387690"/>
                    <a:pt x="1582523" y="272384"/>
                  </a:cubicBezTo>
                  <a:close/>
                  <a:moveTo>
                    <a:pt x="1659974" y="946381"/>
                  </a:moveTo>
                  <a:cubicBezTo>
                    <a:pt x="1666936" y="1039931"/>
                    <a:pt x="1673463" y="1140879"/>
                    <a:pt x="1679120" y="1250093"/>
                  </a:cubicBezTo>
                  <a:cubicBezTo>
                    <a:pt x="1626905" y="1254445"/>
                    <a:pt x="1574691" y="1258796"/>
                    <a:pt x="1522042" y="1262712"/>
                  </a:cubicBezTo>
                  <a:cubicBezTo>
                    <a:pt x="1526828" y="1136093"/>
                    <a:pt x="1531615" y="1016870"/>
                    <a:pt x="1537271" y="906350"/>
                  </a:cubicBezTo>
                  <a:cubicBezTo>
                    <a:pt x="1579042" y="919404"/>
                    <a:pt x="1619943" y="932457"/>
                    <a:pt x="1659974" y="946381"/>
                  </a:cubicBezTo>
                  <a:close/>
                  <a:moveTo>
                    <a:pt x="1522912" y="135757"/>
                  </a:moveTo>
                  <a:cubicBezTo>
                    <a:pt x="1495935" y="226261"/>
                    <a:pt x="1472874" y="467752"/>
                    <a:pt x="1454164" y="797571"/>
                  </a:cubicBezTo>
                  <a:cubicBezTo>
                    <a:pt x="1135657" y="707502"/>
                    <a:pt x="843258" y="658333"/>
                    <a:pt x="636142" y="631791"/>
                  </a:cubicBezTo>
                  <a:cubicBezTo>
                    <a:pt x="876762" y="391606"/>
                    <a:pt x="1182215" y="217124"/>
                    <a:pt x="1522912" y="135757"/>
                  </a:cubicBezTo>
                  <a:close/>
                  <a:moveTo>
                    <a:pt x="83978" y="1959335"/>
                  </a:moveTo>
                  <a:cubicBezTo>
                    <a:pt x="83978" y="1480271"/>
                    <a:pt x="264987" y="1042977"/>
                    <a:pt x="561302" y="710982"/>
                  </a:cubicBezTo>
                  <a:cubicBezTo>
                    <a:pt x="896778" y="747967"/>
                    <a:pt x="1191788" y="807143"/>
                    <a:pt x="1449813" y="881113"/>
                  </a:cubicBezTo>
                  <a:cubicBezTo>
                    <a:pt x="1443721" y="1001206"/>
                    <a:pt x="1438064" y="1131741"/>
                    <a:pt x="1432843" y="1269239"/>
                  </a:cubicBezTo>
                  <a:cubicBezTo>
                    <a:pt x="1103459" y="1291430"/>
                    <a:pt x="763632" y="1303613"/>
                    <a:pt x="425545" y="1303613"/>
                  </a:cubicBezTo>
                  <a:cubicBezTo>
                    <a:pt x="405095" y="1303613"/>
                    <a:pt x="387255" y="1317972"/>
                    <a:pt x="382904" y="1337987"/>
                  </a:cubicBezTo>
                  <a:cubicBezTo>
                    <a:pt x="378552" y="1358003"/>
                    <a:pt x="388560" y="1378453"/>
                    <a:pt x="406835" y="1387155"/>
                  </a:cubicBezTo>
                  <a:cubicBezTo>
                    <a:pt x="415537" y="1391072"/>
                    <a:pt x="941595" y="1642570"/>
                    <a:pt x="1412392" y="2057672"/>
                  </a:cubicBezTo>
                  <a:cubicBezTo>
                    <a:pt x="1410652" y="2160795"/>
                    <a:pt x="1409347" y="2264788"/>
                    <a:pt x="1408476" y="2369216"/>
                  </a:cubicBezTo>
                  <a:cubicBezTo>
                    <a:pt x="1116947" y="2224322"/>
                    <a:pt x="806708" y="2019382"/>
                    <a:pt x="490813" y="1739601"/>
                  </a:cubicBezTo>
                  <a:cubicBezTo>
                    <a:pt x="472538" y="1723502"/>
                    <a:pt x="445126" y="1725242"/>
                    <a:pt x="429026" y="1743517"/>
                  </a:cubicBezTo>
                  <a:cubicBezTo>
                    <a:pt x="412927" y="1761357"/>
                    <a:pt x="414667" y="1789204"/>
                    <a:pt x="432942" y="1805304"/>
                  </a:cubicBezTo>
                  <a:cubicBezTo>
                    <a:pt x="767548" y="2101619"/>
                    <a:pt x="1097367" y="2315697"/>
                    <a:pt x="1407606" y="2464072"/>
                  </a:cubicBezTo>
                  <a:cubicBezTo>
                    <a:pt x="1406736" y="2571546"/>
                    <a:pt x="1406301" y="2679020"/>
                    <a:pt x="1405866" y="2786059"/>
                  </a:cubicBezTo>
                  <a:cubicBezTo>
                    <a:pt x="1284468" y="2735150"/>
                    <a:pt x="1160459" y="2694684"/>
                    <a:pt x="1035580" y="2656829"/>
                  </a:cubicBezTo>
                  <a:cubicBezTo>
                    <a:pt x="750143" y="2570676"/>
                    <a:pt x="470362" y="2588080"/>
                    <a:pt x="424675" y="2694684"/>
                  </a:cubicBezTo>
                  <a:cubicBezTo>
                    <a:pt x="415102" y="2716876"/>
                    <a:pt x="402919" y="2774746"/>
                    <a:pt x="497775" y="2828701"/>
                  </a:cubicBezTo>
                  <a:cubicBezTo>
                    <a:pt x="600898" y="2887441"/>
                    <a:pt x="1090405" y="3189413"/>
                    <a:pt x="1183085" y="3666302"/>
                  </a:cubicBezTo>
                  <a:cubicBezTo>
                    <a:pt x="535630" y="3369987"/>
                    <a:pt x="83978" y="2716440"/>
                    <a:pt x="83978" y="1959335"/>
                  </a:cubicBezTo>
                  <a:close/>
                  <a:moveTo>
                    <a:pt x="1278376" y="3706333"/>
                  </a:moveTo>
                  <a:cubicBezTo>
                    <a:pt x="1207452" y="3158520"/>
                    <a:pt x="654417" y="2816953"/>
                    <a:pt x="541287" y="2752555"/>
                  </a:cubicBezTo>
                  <a:cubicBezTo>
                    <a:pt x="519531" y="2739937"/>
                    <a:pt x="510828" y="2730799"/>
                    <a:pt x="507347" y="2726448"/>
                  </a:cubicBezTo>
                  <a:cubicBezTo>
                    <a:pt x="536065" y="2695990"/>
                    <a:pt x="734044" y="2656829"/>
                    <a:pt x="1010343" y="2740372"/>
                  </a:cubicBezTo>
                  <a:cubicBezTo>
                    <a:pt x="1144360" y="2780838"/>
                    <a:pt x="1276636" y="2824349"/>
                    <a:pt x="1405866" y="2881350"/>
                  </a:cubicBezTo>
                  <a:cubicBezTo>
                    <a:pt x="1405866" y="3188108"/>
                    <a:pt x="1409347" y="3485728"/>
                    <a:pt x="1416308" y="3754631"/>
                  </a:cubicBezTo>
                  <a:cubicBezTo>
                    <a:pt x="1369751" y="3740272"/>
                    <a:pt x="1323628" y="3723738"/>
                    <a:pt x="1278376" y="3706333"/>
                  </a:cubicBezTo>
                  <a:close/>
                  <a:moveTo>
                    <a:pt x="1670417" y="3812502"/>
                  </a:moveTo>
                  <a:cubicBezTo>
                    <a:pt x="1614287" y="3803800"/>
                    <a:pt x="1559027" y="3792486"/>
                    <a:pt x="1504637" y="3778998"/>
                  </a:cubicBezTo>
                  <a:cubicBezTo>
                    <a:pt x="1497240" y="3504003"/>
                    <a:pt x="1493759" y="3213780"/>
                    <a:pt x="1493324" y="2921816"/>
                  </a:cubicBezTo>
                  <a:cubicBezTo>
                    <a:pt x="1562508" y="2956190"/>
                    <a:pt x="1630821" y="2994916"/>
                    <a:pt x="1698265" y="3039733"/>
                  </a:cubicBezTo>
                  <a:cubicBezTo>
                    <a:pt x="1692608" y="3282964"/>
                    <a:pt x="1683471" y="3540988"/>
                    <a:pt x="1670417" y="3812502"/>
                  </a:cubicBezTo>
                  <a:close/>
                  <a:moveTo>
                    <a:pt x="1700440" y="2935740"/>
                  </a:moveTo>
                  <a:cubicBezTo>
                    <a:pt x="1632562" y="2893533"/>
                    <a:pt x="1563378" y="2856548"/>
                    <a:pt x="1493324" y="2823914"/>
                  </a:cubicBezTo>
                  <a:cubicBezTo>
                    <a:pt x="1493324" y="2716876"/>
                    <a:pt x="1493759" y="2609836"/>
                    <a:pt x="1494630" y="2503668"/>
                  </a:cubicBezTo>
                  <a:cubicBezTo>
                    <a:pt x="1565989" y="2535431"/>
                    <a:pt x="1636478" y="2563714"/>
                    <a:pt x="1705227" y="2588516"/>
                  </a:cubicBezTo>
                  <a:cubicBezTo>
                    <a:pt x="1704791" y="2700776"/>
                    <a:pt x="1703051" y="2816517"/>
                    <a:pt x="1700440" y="2935740"/>
                  </a:cubicBezTo>
                  <a:close/>
                  <a:moveTo>
                    <a:pt x="1706097" y="2498446"/>
                  </a:moveTo>
                  <a:cubicBezTo>
                    <a:pt x="1637348" y="2472774"/>
                    <a:pt x="1567294" y="2443186"/>
                    <a:pt x="1495935" y="2410117"/>
                  </a:cubicBezTo>
                  <a:cubicBezTo>
                    <a:pt x="1496805" y="2317872"/>
                    <a:pt x="1498111" y="2226498"/>
                    <a:pt x="1499416" y="2135993"/>
                  </a:cubicBezTo>
                  <a:cubicBezTo>
                    <a:pt x="1571210" y="2203872"/>
                    <a:pt x="1641264" y="2275231"/>
                    <a:pt x="1706532" y="2350506"/>
                  </a:cubicBezTo>
                  <a:cubicBezTo>
                    <a:pt x="1706532" y="2399240"/>
                    <a:pt x="1706532" y="2448408"/>
                    <a:pt x="1706097" y="2498446"/>
                  </a:cubicBezTo>
                  <a:close/>
                  <a:moveTo>
                    <a:pt x="1959335" y="3834693"/>
                  </a:moveTo>
                  <a:cubicBezTo>
                    <a:pt x="1891022" y="3834693"/>
                    <a:pt x="1823579" y="3830777"/>
                    <a:pt x="1757441" y="3823815"/>
                  </a:cubicBezTo>
                  <a:cubicBezTo>
                    <a:pt x="1769624" y="3573622"/>
                    <a:pt x="1778326" y="3332132"/>
                    <a:pt x="1784418" y="3100214"/>
                  </a:cubicBezTo>
                  <a:cubicBezTo>
                    <a:pt x="1986748" y="3253811"/>
                    <a:pt x="2176894" y="3470064"/>
                    <a:pt x="2348331" y="3793792"/>
                  </a:cubicBezTo>
                  <a:cubicBezTo>
                    <a:pt x="2222582" y="3820334"/>
                    <a:pt x="2092481" y="3834693"/>
                    <a:pt x="1959335" y="3834693"/>
                  </a:cubicBezTo>
                  <a:close/>
                  <a:moveTo>
                    <a:pt x="3834693" y="1959335"/>
                  </a:moveTo>
                  <a:cubicBezTo>
                    <a:pt x="3834693" y="2828701"/>
                    <a:pt x="3239887" y="3561874"/>
                    <a:pt x="2435354" y="3773341"/>
                  </a:cubicBezTo>
                  <a:lnTo>
                    <a:pt x="2432308" y="3766815"/>
                  </a:lnTo>
                  <a:cubicBezTo>
                    <a:pt x="2237376" y="3393919"/>
                    <a:pt x="2018947" y="3156344"/>
                    <a:pt x="1786594" y="2992740"/>
                  </a:cubicBezTo>
                  <a:cubicBezTo>
                    <a:pt x="1789204" y="2864816"/>
                    <a:pt x="1791380" y="2739937"/>
                    <a:pt x="1792250" y="2618539"/>
                  </a:cubicBezTo>
                  <a:cubicBezTo>
                    <a:pt x="1840113" y="2634203"/>
                    <a:pt x="1887541" y="2648562"/>
                    <a:pt x="1934099" y="2660745"/>
                  </a:cubicBezTo>
                  <a:cubicBezTo>
                    <a:pt x="2012420" y="2791281"/>
                    <a:pt x="2073771" y="2929648"/>
                    <a:pt x="2109451" y="3074542"/>
                  </a:cubicBezTo>
                  <a:cubicBezTo>
                    <a:pt x="2114237" y="3094122"/>
                    <a:pt x="2132077" y="3107611"/>
                    <a:pt x="2151658" y="3107611"/>
                  </a:cubicBezTo>
                  <a:cubicBezTo>
                    <a:pt x="2153398" y="3107611"/>
                    <a:pt x="2155138" y="3107611"/>
                    <a:pt x="2156879" y="3107176"/>
                  </a:cubicBezTo>
                  <a:cubicBezTo>
                    <a:pt x="2178635" y="3104565"/>
                    <a:pt x="2195169" y="3086290"/>
                    <a:pt x="2195604" y="3064099"/>
                  </a:cubicBezTo>
                  <a:cubicBezTo>
                    <a:pt x="2195604" y="3060619"/>
                    <a:pt x="2198650" y="2930518"/>
                    <a:pt x="2270010" y="2726448"/>
                  </a:cubicBezTo>
                  <a:cubicBezTo>
                    <a:pt x="2350506" y="2736021"/>
                    <a:pt x="2427522" y="2740807"/>
                    <a:pt x="2500622" y="2740807"/>
                  </a:cubicBezTo>
                  <a:cubicBezTo>
                    <a:pt x="2776922" y="2740807"/>
                    <a:pt x="2994481" y="2675104"/>
                    <a:pt x="3127192" y="2569805"/>
                  </a:cubicBezTo>
                  <a:cubicBezTo>
                    <a:pt x="3306025" y="2427957"/>
                    <a:pt x="3342140" y="2223887"/>
                    <a:pt x="3225963" y="2009809"/>
                  </a:cubicBezTo>
                  <a:cubicBezTo>
                    <a:pt x="3164612" y="1896678"/>
                    <a:pt x="3091947" y="1792685"/>
                    <a:pt x="3011015" y="1696959"/>
                  </a:cubicBezTo>
                  <a:cubicBezTo>
                    <a:pt x="3192024" y="1538576"/>
                    <a:pt x="3413499" y="1378453"/>
                    <a:pt x="3684142" y="1223116"/>
                  </a:cubicBezTo>
                  <a:cubicBezTo>
                    <a:pt x="3780739" y="1449377"/>
                    <a:pt x="3834693" y="1698265"/>
                    <a:pt x="3834693" y="1959335"/>
                  </a:cubicBezTo>
                  <a:close/>
                  <a:moveTo>
                    <a:pt x="1793120" y="2529775"/>
                  </a:moveTo>
                  <a:cubicBezTo>
                    <a:pt x="1793120" y="2504973"/>
                    <a:pt x="1793556" y="2480606"/>
                    <a:pt x="1793556" y="2456240"/>
                  </a:cubicBezTo>
                  <a:cubicBezTo>
                    <a:pt x="1818357" y="2488003"/>
                    <a:pt x="1841854" y="2520202"/>
                    <a:pt x="1864915" y="2552836"/>
                  </a:cubicBezTo>
                  <a:cubicBezTo>
                    <a:pt x="1840548" y="2545439"/>
                    <a:pt x="1817052" y="2537607"/>
                    <a:pt x="1793120" y="2529775"/>
                  </a:cubicBezTo>
                  <a:close/>
                  <a:moveTo>
                    <a:pt x="2300468" y="2646386"/>
                  </a:moveTo>
                  <a:cubicBezTo>
                    <a:pt x="2397499" y="2407072"/>
                    <a:pt x="2584165" y="2089436"/>
                    <a:pt x="2942702" y="1758746"/>
                  </a:cubicBezTo>
                  <a:cubicBezTo>
                    <a:pt x="3048000" y="1880579"/>
                    <a:pt x="3113268" y="1985007"/>
                    <a:pt x="3148948" y="2051580"/>
                  </a:cubicBezTo>
                  <a:cubicBezTo>
                    <a:pt x="3243803" y="2227368"/>
                    <a:pt x="3216826" y="2387056"/>
                    <a:pt x="3072367" y="2501492"/>
                  </a:cubicBezTo>
                  <a:cubicBezTo>
                    <a:pt x="2950969" y="2598088"/>
                    <a:pt x="2751685" y="2657699"/>
                    <a:pt x="2497576" y="2657699"/>
                  </a:cubicBezTo>
                  <a:cubicBezTo>
                    <a:pt x="2435354" y="2657699"/>
                    <a:pt x="2369216" y="2653783"/>
                    <a:pt x="2300468" y="2646386"/>
                  </a:cubicBezTo>
                  <a:close/>
                  <a:moveTo>
                    <a:pt x="3647592" y="1143489"/>
                  </a:moveTo>
                  <a:cubicBezTo>
                    <a:pt x="3368247" y="1303178"/>
                    <a:pt x="3139810" y="1467652"/>
                    <a:pt x="2952709" y="1629951"/>
                  </a:cubicBezTo>
                  <a:cubicBezTo>
                    <a:pt x="2928778" y="1650837"/>
                    <a:pt x="2905282" y="1671723"/>
                    <a:pt x="2882655" y="1692173"/>
                  </a:cubicBezTo>
                  <a:cubicBezTo>
                    <a:pt x="2498881" y="2043748"/>
                    <a:pt x="2305254" y="2381400"/>
                    <a:pt x="2207353" y="2633768"/>
                  </a:cubicBezTo>
                  <a:cubicBezTo>
                    <a:pt x="2196475" y="2661616"/>
                    <a:pt x="2186902" y="2688158"/>
                    <a:pt x="2178635" y="2713830"/>
                  </a:cubicBezTo>
                  <a:cubicBezTo>
                    <a:pt x="2159490" y="2771700"/>
                    <a:pt x="2145131" y="2823914"/>
                    <a:pt x="2135123" y="2869167"/>
                  </a:cubicBezTo>
                  <a:cubicBezTo>
                    <a:pt x="2110756" y="2807380"/>
                    <a:pt x="2082039" y="2747769"/>
                    <a:pt x="2050275" y="2689028"/>
                  </a:cubicBezTo>
                  <a:cubicBezTo>
                    <a:pt x="2032000" y="2655089"/>
                    <a:pt x="2011985" y="2621585"/>
                    <a:pt x="1991534" y="2588951"/>
                  </a:cubicBezTo>
                  <a:cubicBezTo>
                    <a:pt x="1932358" y="2494095"/>
                    <a:pt x="1865350" y="2403155"/>
                    <a:pt x="1793120" y="2317872"/>
                  </a:cubicBezTo>
                  <a:cubicBezTo>
                    <a:pt x="1764838" y="2284368"/>
                    <a:pt x="1735250" y="2251735"/>
                    <a:pt x="1705662" y="2219971"/>
                  </a:cubicBezTo>
                  <a:cubicBezTo>
                    <a:pt x="1639089" y="2148612"/>
                    <a:pt x="1570340" y="2081168"/>
                    <a:pt x="1501156" y="2018511"/>
                  </a:cubicBezTo>
                  <a:cubicBezTo>
                    <a:pt x="1472439" y="1992404"/>
                    <a:pt x="1443286" y="1966732"/>
                    <a:pt x="1414568" y="1942366"/>
                  </a:cubicBezTo>
                  <a:cubicBezTo>
                    <a:pt x="1348430" y="1886236"/>
                    <a:pt x="1283162" y="1834457"/>
                    <a:pt x="1220941" y="1787464"/>
                  </a:cubicBezTo>
                  <a:cubicBezTo>
                    <a:pt x="980755" y="1606455"/>
                    <a:pt x="749273" y="1469828"/>
                    <a:pt x="602638" y="1389766"/>
                  </a:cubicBezTo>
                  <a:cubicBezTo>
                    <a:pt x="880678" y="1386285"/>
                    <a:pt x="1158719" y="1374972"/>
                    <a:pt x="1429797" y="1356697"/>
                  </a:cubicBezTo>
                  <a:cubicBezTo>
                    <a:pt x="1459385" y="1354522"/>
                    <a:pt x="1488973" y="1352781"/>
                    <a:pt x="1518561" y="1350606"/>
                  </a:cubicBezTo>
                  <a:cubicBezTo>
                    <a:pt x="1573821" y="1346690"/>
                    <a:pt x="1628646" y="1342338"/>
                    <a:pt x="1683036" y="1337552"/>
                  </a:cubicBezTo>
                  <a:cubicBezTo>
                    <a:pt x="1712188" y="1334941"/>
                    <a:pt x="1741341" y="1332331"/>
                    <a:pt x="1770494" y="1329720"/>
                  </a:cubicBezTo>
                  <a:cubicBezTo>
                    <a:pt x="1969343" y="1311445"/>
                    <a:pt x="2162100" y="1289689"/>
                    <a:pt x="2347025" y="1264452"/>
                  </a:cubicBezTo>
                  <a:cubicBezTo>
                    <a:pt x="2394018" y="1257926"/>
                    <a:pt x="2440576" y="1251399"/>
                    <a:pt x="2486263" y="1244437"/>
                  </a:cubicBezTo>
                  <a:cubicBezTo>
                    <a:pt x="2910938" y="1180910"/>
                    <a:pt x="3285139" y="1099108"/>
                    <a:pt x="3571882" y="1003382"/>
                  </a:cubicBezTo>
                  <a:cubicBezTo>
                    <a:pt x="3598859" y="1049069"/>
                    <a:pt x="3624531" y="1095627"/>
                    <a:pt x="3647592" y="1143489"/>
                  </a:cubicBezTo>
                  <a:close/>
                  <a:moveTo>
                    <a:pt x="1750479" y="979015"/>
                  </a:moveTo>
                  <a:cubicBezTo>
                    <a:pt x="1928007" y="1044718"/>
                    <a:pt x="2085084" y="1116947"/>
                    <a:pt x="2223452" y="1192658"/>
                  </a:cubicBezTo>
                  <a:cubicBezTo>
                    <a:pt x="2075512" y="1211368"/>
                    <a:pt x="1922785" y="1228337"/>
                    <a:pt x="1766143" y="1242261"/>
                  </a:cubicBezTo>
                  <a:cubicBezTo>
                    <a:pt x="1761792" y="1149581"/>
                    <a:pt x="1756135" y="1061687"/>
                    <a:pt x="1750479" y="979015"/>
                  </a:cubicBezTo>
                  <a:close/>
                  <a:moveTo>
                    <a:pt x="2369651" y="1173513"/>
                  </a:moveTo>
                  <a:cubicBezTo>
                    <a:pt x="2167757" y="1056901"/>
                    <a:pt x="1954549" y="963351"/>
                    <a:pt x="1743952" y="889381"/>
                  </a:cubicBezTo>
                  <a:cubicBezTo>
                    <a:pt x="1710883" y="459919"/>
                    <a:pt x="1665631" y="187536"/>
                    <a:pt x="1622989" y="114871"/>
                  </a:cubicBezTo>
                  <a:cubicBezTo>
                    <a:pt x="1732204" y="94856"/>
                    <a:pt x="1844464" y="83978"/>
                    <a:pt x="1959335" y="83978"/>
                  </a:cubicBezTo>
                  <a:cubicBezTo>
                    <a:pt x="2612447" y="83978"/>
                    <a:pt x="3188543" y="419889"/>
                    <a:pt x="3524454" y="927671"/>
                  </a:cubicBezTo>
                  <a:cubicBezTo>
                    <a:pt x="3220742" y="1026443"/>
                    <a:pt x="2821304" y="1110421"/>
                    <a:pt x="2369651" y="1173513"/>
                  </a:cubicBez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grpSp>
    </p:spTree>
    <p:extLst>
      <p:ext uri="{BB962C8B-B14F-4D97-AF65-F5344CB8AC3E}">
        <p14:creationId xmlns:p14="http://schemas.microsoft.com/office/powerpoint/2010/main" val="3247483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p:txStyles>
    <p:title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p:titleStyle>
    <p:bodyStyle>
      <a:lvl1pPr marL="228600" indent="-228600" algn="l" rtl="0" eaLnBrk="1" fontAlgn="base" hangingPunct="1">
        <a:lnSpc>
          <a:spcPct val="90000"/>
        </a:lnSpc>
        <a:spcBef>
          <a:spcPts val="1000"/>
        </a:spcBef>
        <a:spcAft>
          <a:spcPct val="0"/>
        </a:spcAft>
        <a:buFont typeface="Calibri" pitchFamily="34" charset="0"/>
        <a:buChar char="⁄"/>
        <a:defRPr sz="2800" kern="1200">
          <a:solidFill>
            <a:schemeClr val="accent2"/>
          </a:solidFill>
          <a:latin typeface="+mn-lt"/>
          <a:ea typeface="+mn-ea"/>
          <a:cs typeface="+mn-cs"/>
        </a:defRPr>
      </a:lvl1pPr>
      <a:lvl2pPr marL="536575" indent="-228600" algn="l" rtl="0" eaLnBrk="1" fontAlgn="base" hangingPunct="1">
        <a:lnSpc>
          <a:spcPct val="90000"/>
        </a:lnSpc>
        <a:spcBef>
          <a:spcPts val="500"/>
        </a:spcBef>
        <a:spcAft>
          <a:spcPct val="0"/>
        </a:spcAft>
        <a:buFont typeface="Calibri" pitchFamily="34" charset="0"/>
        <a:buChar char="⁄"/>
        <a:defRPr sz="2400" kern="1200">
          <a:solidFill>
            <a:schemeClr val="accent2"/>
          </a:solidFill>
          <a:latin typeface="+mn-lt"/>
          <a:ea typeface="+mn-ea"/>
          <a:cs typeface="+mn-cs"/>
        </a:defRPr>
      </a:lvl2pPr>
      <a:lvl3pPr marL="811213" indent="-228600" algn="l" rtl="0" eaLnBrk="1" fontAlgn="base" hangingPunct="1">
        <a:lnSpc>
          <a:spcPct val="90000"/>
        </a:lnSpc>
        <a:spcBef>
          <a:spcPts val="500"/>
        </a:spcBef>
        <a:spcAft>
          <a:spcPct val="0"/>
        </a:spcAft>
        <a:buFont typeface="Calibri" pitchFamily="34" charset="0"/>
        <a:buChar char="⁄"/>
        <a:defRPr sz="2000" kern="1200">
          <a:solidFill>
            <a:schemeClr val="accent2"/>
          </a:solidFill>
          <a:latin typeface="+mn-lt"/>
          <a:ea typeface="+mn-ea"/>
          <a:cs typeface="+mn-cs"/>
        </a:defRPr>
      </a:lvl3pPr>
      <a:lvl4pPr marL="1074738" indent="-228600" algn="l" rtl="0" eaLnBrk="1" fontAlgn="base" hangingPunct="1">
        <a:lnSpc>
          <a:spcPct val="90000"/>
        </a:lnSpc>
        <a:spcBef>
          <a:spcPts val="500"/>
        </a:spcBef>
        <a:spcAft>
          <a:spcPct val="0"/>
        </a:spcAft>
        <a:buFont typeface="Calibri" pitchFamily="34" charset="0"/>
        <a:buChar char="⁄"/>
        <a:defRPr kern="1200">
          <a:solidFill>
            <a:schemeClr val="accent2"/>
          </a:solidFill>
          <a:latin typeface="+mn-lt"/>
          <a:ea typeface="+mn-ea"/>
          <a:cs typeface="+mn-cs"/>
        </a:defRPr>
      </a:lvl4pPr>
      <a:lvl5pPr marL="1347788" indent="-228600" algn="l" rtl="0" eaLnBrk="1" fontAlgn="base" hangingPunct="1">
        <a:lnSpc>
          <a:spcPct val="90000"/>
        </a:lnSpc>
        <a:spcBef>
          <a:spcPts val="500"/>
        </a:spcBef>
        <a:spcAft>
          <a:spcPct val="0"/>
        </a:spcAft>
        <a:buFont typeface="Calibri" pitchFamily="34" charset="0"/>
        <a:buChar char="⁄"/>
        <a:defRPr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2.pn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365F15-6F95-09C3-42A7-EE78AE0AE264}"/>
              </a:ext>
            </a:extLst>
          </p:cNvPr>
          <p:cNvSpPr>
            <a:spLocks noGrp="1"/>
          </p:cNvSpPr>
          <p:nvPr>
            <p:ph type="ctrTitle"/>
          </p:nvPr>
        </p:nvSpPr>
        <p:spPr>
          <a:xfrm>
            <a:off x="1524000" y="702911"/>
            <a:ext cx="9144000" cy="2387600"/>
          </a:xfrm>
        </p:spPr>
        <p:txBody>
          <a:bodyPr/>
          <a:lstStyle/>
          <a:p>
            <a:r>
              <a:rPr lang="fr-FR" dirty="0"/>
              <a:t>Projet développement d’un « Engine Control Unit (ECU) »</a:t>
            </a:r>
          </a:p>
        </p:txBody>
      </p:sp>
      <p:sp>
        <p:nvSpPr>
          <p:cNvPr id="4" name="Espace réservé de la date 3">
            <a:extLst>
              <a:ext uri="{FF2B5EF4-FFF2-40B4-BE49-F238E27FC236}">
                <a16:creationId xmlns:a16="http://schemas.microsoft.com/office/drawing/2014/main" id="{EDB5651E-A554-4415-BEA5-C84B536915B4}"/>
              </a:ext>
            </a:extLst>
          </p:cNvPr>
          <p:cNvSpPr>
            <a:spLocks noGrp="1"/>
          </p:cNvSpPr>
          <p:nvPr>
            <p:ph type="dt" sz="half" idx="10"/>
          </p:nvPr>
        </p:nvSpPr>
        <p:spPr/>
        <p:txBody>
          <a:bodyPr/>
          <a:lstStyle/>
          <a:p>
            <a:r>
              <a:rPr lang="fr-FR" dirty="0"/>
              <a:t>14/12/2023</a:t>
            </a:r>
          </a:p>
        </p:txBody>
      </p:sp>
      <p:sp>
        <p:nvSpPr>
          <p:cNvPr id="6" name="Espace réservé du numéro de diapositive 5">
            <a:extLst>
              <a:ext uri="{FF2B5EF4-FFF2-40B4-BE49-F238E27FC236}">
                <a16:creationId xmlns:a16="http://schemas.microsoft.com/office/drawing/2014/main" id="{F83B52BA-7AB6-0DFD-69B8-06EF3A31148E}"/>
              </a:ext>
            </a:extLst>
          </p:cNvPr>
          <p:cNvSpPr>
            <a:spLocks noGrp="1"/>
          </p:cNvSpPr>
          <p:nvPr>
            <p:ph type="sldNum" sz="quarter" idx="12"/>
          </p:nvPr>
        </p:nvSpPr>
        <p:spPr/>
        <p:txBody>
          <a:bodyPr/>
          <a:lstStyle/>
          <a:p>
            <a:fld id="{D5109E06-06E1-4D94-9DE5-FEB159EA0CA0}" type="slidenum">
              <a:rPr lang="fr-FR" smtClean="0"/>
              <a:t>1</a:t>
            </a:fld>
            <a:endParaRPr lang="fr-FR"/>
          </a:p>
        </p:txBody>
      </p:sp>
      <p:pic>
        <p:nvPicPr>
          <p:cNvPr id="1026" name="Picture 2" descr="Electronic Control Unit – A Simple Introduction (2023) -">
            <a:extLst>
              <a:ext uri="{FF2B5EF4-FFF2-40B4-BE49-F238E27FC236}">
                <a16:creationId xmlns:a16="http://schemas.microsoft.com/office/drawing/2014/main" id="{98397BCC-716C-3A57-1F34-B45F8C580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187" y="2668373"/>
            <a:ext cx="4988890" cy="3270090"/>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 16">
            <a:extLst>
              <a:ext uri="{FF2B5EF4-FFF2-40B4-BE49-F238E27FC236}">
                <a16:creationId xmlns:a16="http://schemas.microsoft.com/office/drawing/2014/main" id="{BE3451CE-726B-21B2-4629-E6582BD9BF7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21144171">
            <a:off x="383475" y="2085245"/>
            <a:ext cx="2847340" cy="3191193"/>
          </a:xfrm>
          <a:prstGeom prst="rect">
            <a:avLst/>
          </a:prstGeom>
          <a:noFill/>
          <a:ln>
            <a:noFill/>
          </a:ln>
        </p:spPr>
      </p:pic>
      <p:sp>
        <p:nvSpPr>
          <p:cNvPr id="18" name="Sous-titre 2">
            <a:extLst>
              <a:ext uri="{FF2B5EF4-FFF2-40B4-BE49-F238E27FC236}">
                <a16:creationId xmlns:a16="http://schemas.microsoft.com/office/drawing/2014/main" id="{E7B67A32-FD76-7109-7EF4-EC0E7618FF93}"/>
              </a:ext>
            </a:extLst>
          </p:cNvPr>
          <p:cNvSpPr>
            <a:spLocks noGrp="1"/>
          </p:cNvSpPr>
          <p:nvPr>
            <p:ph type="subTitle" idx="1"/>
          </p:nvPr>
        </p:nvSpPr>
        <p:spPr>
          <a:xfrm>
            <a:off x="-67643" y="5536088"/>
            <a:ext cx="6273798" cy="365125"/>
          </a:xfrm>
        </p:spPr>
        <p:txBody>
          <a:bodyPr>
            <a:normAutofit/>
          </a:bodyPr>
          <a:lstStyle/>
          <a:p>
            <a:r>
              <a:rPr lang="fr-FR" sz="1600" dirty="0"/>
              <a:t>Présenté et soutenu par Bastien DELAUNAY et Alexandre MINGANT</a:t>
            </a:r>
          </a:p>
          <a:p>
            <a:endParaRPr lang="fr-FR" sz="1600" dirty="0"/>
          </a:p>
        </p:txBody>
      </p:sp>
      <p:sp>
        <p:nvSpPr>
          <p:cNvPr id="19" name="Sous-titre 2">
            <a:extLst>
              <a:ext uri="{FF2B5EF4-FFF2-40B4-BE49-F238E27FC236}">
                <a16:creationId xmlns:a16="http://schemas.microsoft.com/office/drawing/2014/main" id="{C60E94D0-C407-667A-457B-318DB14503A0}"/>
              </a:ext>
            </a:extLst>
          </p:cNvPr>
          <p:cNvSpPr txBox="1">
            <a:spLocks/>
          </p:cNvSpPr>
          <p:nvPr/>
        </p:nvSpPr>
        <p:spPr bwMode="auto">
          <a:xfrm>
            <a:off x="212873" y="5798253"/>
            <a:ext cx="6273798"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0" indent="0" algn="ctr" rtl="0" eaLnBrk="1" fontAlgn="base" hangingPunct="1">
              <a:lnSpc>
                <a:spcPct val="90000"/>
              </a:lnSpc>
              <a:spcBef>
                <a:spcPts val="1000"/>
              </a:spcBef>
              <a:spcAft>
                <a:spcPct val="0"/>
              </a:spcAft>
              <a:buFont typeface="Calibri" pitchFamily="34" charset="0"/>
              <a:buNone/>
              <a:defRPr sz="2400" kern="1200">
                <a:solidFill>
                  <a:schemeClr val="accent2"/>
                </a:solidFill>
                <a:latin typeface="+mn-lt"/>
                <a:ea typeface="+mn-ea"/>
                <a:cs typeface="+mn-cs"/>
              </a:defRPr>
            </a:lvl1pPr>
            <a:lvl2pPr marL="457200" indent="0" algn="ctr" rtl="0" eaLnBrk="1" fontAlgn="base" hangingPunct="1">
              <a:lnSpc>
                <a:spcPct val="90000"/>
              </a:lnSpc>
              <a:spcBef>
                <a:spcPts val="500"/>
              </a:spcBef>
              <a:spcAft>
                <a:spcPct val="0"/>
              </a:spcAft>
              <a:buFont typeface="Calibri" pitchFamily="34" charset="0"/>
              <a:buNone/>
              <a:defRPr sz="2000" kern="1200">
                <a:solidFill>
                  <a:schemeClr val="accent2"/>
                </a:solidFill>
                <a:latin typeface="+mn-lt"/>
                <a:ea typeface="+mn-ea"/>
                <a:cs typeface="+mn-cs"/>
              </a:defRPr>
            </a:lvl2pPr>
            <a:lvl3pPr marL="914400" indent="0" algn="ctr" rtl="0" eaLnBrk="1" fontAlgn="base" hangingPunct="1">
              <a:lnSpc>
                <a:spcPct val="90000"/>
              </a:lnSpc>
              <a:spcBef>
                <a:spcPts val="500"/>
              </a:spcBef>
              <a:spcAft>
                <a:spcPct val="0"/>
              </a:spcAft>
              <a:buFont typeface="Calibri" pitchFamily="34" charset="0"/>
              <a:buNone/>
              <a:defRPr sz="1800" kern="1200">
                <a:solidFill>
                  <a:schemeClr val="accent2"/>
                </a:solidFill>
                <a:latin typeface="+mn-lt"/>
                <a:ea typeface="+mn-ea"/>
                <a:cs typeface="+mn-cs"/>
              </a:defRPr>
            </a:lvl3pPr>
            <a:lvl4pPr marL="1371600" indent="0" algn="ctr" rtl="0" eaLnBrk="1" fontAlgn="base" hangingPunct="1">
              <a:lnSpc>
                <a:spcPct val="90000"/>
              </a:lnSpc>
              <a:spcBef>
                <a:spcPts val="500"/>
              </a:spcBef>
              <a:spcAft>
                <a:spcPct val="0"/>
              </a:spcAft>
              <a:buFont typeface="Calibri" pitchFamily="34" charset="0"/>
              <a:buNone/>
              <a:defRPr sz="1600" kern="1200">
                <a:solidFill>
                  <a:schemeClr val="accent2"/>
                </a:solidFill>
                <a:latin typeface="+mn-lt"/>
                <a:ea typeface="+mn-ea"/>
                <a:cs typeface="+mn-cs"/>
              </a:defRPr>
            </a:lvl4pPr>
            <a:lvl5pPr marL="1828800" indent="0" algn="ctr" rtl="0" eaLnBrk="1" fontAlgn="base" hangingPunct="1">
              <a:lnSpc>
                <a:spcPct val="90000"/>
              </a:lnSpc>
              <a:spcBef>
                <a:spcPts val="500"/>
              </a:spcBef>
              <a:spcAft>
                <a:spcPct val="0"/>
              </a:spcAft>
              <a:buFont typeface="Calibri" pitchFamily="34" charset="0"/>
              <a:buNone/>
              <a:defRPr sz="1600" kern="1200">
                <a:solidFill>
                  <a:schemeClr val="accent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sz="1600" dirty="0"/>
              <a:t>ENSTA Bretagne – Promotion FIPA SE 2024</a:t>
            </a:r>
          </a:p>
          <a:p>
            <a:endParaRPr lang="fr-FR" sz="1600" dirty="0"/>
          </a:p>
        </p:txBody>
      </p:sp>
    </p:spTree>
    <p:extLst>
      <p:ext uri="{BB962C8B-B14F-4D97-AF65-F5344CB8AC3E}">
        <p14:creationId xmlns:p14="http://schemas.microsoft.com/office/powerpoint/2010/main" val="2619278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2BEA0D-146D-FEF2-854D-A4A490D8FF27}"/>
              </a:ext>
            </a:extLst>
          </p:cNvPr>
          <p:cNvSpPr>
            <a:spLocks noGrp="1"/>
          </p:cNvSpPr>
          <p:nvPr>
            <p:ph type="title"/>
          </p:nvPr>
        </p:nvSpPr>
        <p:spPr>
          <a:xfrm>
            <a:off x="241300" y="225425"/>
            <a:ext cx="11707813" cy="638175"/>
          </a:xfrm>
        </p:spPr>
        <p:txBody>
          <a:bodyPr/>
          <a:lstStyle/>
          <a:p>
            <a:r>
              <a:rPr lang="fr-FR" sz="32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3 – Orientations à mener pour la finalisation du projet</a:t>
            </a:r>
            <a:endParaRPr lang="fr-FR" dirty="0"/>
          </a:p>
        </p:txBody>
      </p:sp>
      <p:sp>
        <p:nvSpPr>
          <p:cNvPr id="5" name="Espace réservé du numéro de diapositive 4">
            <a:extLst>
              <a:ext uri="{FF2B5EF4-FFF2-40B4-BE49-F238E27FC236}">
                <a16:creationId xmlns:a16="http://schemas.microsoft.com/office/drawing/2014/main" id="{D87BE7CF-B5D7-B2EB-EA4A-CEBDED151F86}"/>
              </a:ext>
            </a:extLst>
          </p:cNvPr>
          <p:cNvSpPr>
            <a:spLocks noGrp="1"/>
          </p:cNvSpPr>
          <p:nvPr>
            <p:ph type="sldNum" sz="quarter" idx="12"/>
          </p:nvPr>
        </p:nvSpPr>
        <p:spPr/>
        <p:txBody>
          <a:bodyPr/>
          <a:lstStyle/>
          <a:p>
            <a:fld id="{D5109E06-06E1-4D94-9DE5-FEB159EA0CA0}" type="slidenum">
              <a:rPr lang="fr-FR" smtClean="0"/>
              <a:t>10</a:t>
            </a:fld>
            <a:endParaRPr lang="fr-FR"/>
          </a:p>
        </p:txBody>
      </p:sp>
      <p:sp>
        <p:nvSpPr>
          <p:cNvPr id="6" name="Espace réservé de la date 3">
            <a:extLst>
              <a:ext uri="{FF2B5EF4-FFF2-40B4-BE49-F238E27FC236}">
                <a16:creationId xmlns:a16="http://schemas.microsoft.com/office/drawing/2014/main" id="{D11B69A2-324E-6CD6-9721-B2A76ED8FF5A}"/>
              </a:ext>
            </a:extLst>
          </p:cNvPr>
          <p:cNvSpPr>
            <a:spLocks noGrp="1"/>
          </p:cNvSpPr>
          <p:nvPr>
            <p:ph type="dt" sz="half" idx="10"/>
          </p:nvPr>
        </p:nvSpPr>
        <p:spPr>
          <a:xfrm>
            <a:off x="939890" y="6334251"/>
            <a:ext cx="952500" cy="365125"/>
          </a:xfrm>
        </p:spPr>
        <p:txBody>
          <a:bodyPr/>
          <a:lstStyle/>
          <a:p>
            <a:r>
              <a:rPr lang="fr-FR" dirty="0"/>
              <a:t>14/12/2023</a:t>
            </a:r>
          </a:p>
        </p:txBody>
      </p:sp>
      <p:sp>
        <p:nvSpPr>
          <p:cNvPr id="7" name="Titre 1">
            <a:extLst>
              <a:ext uri="{FF2B5EF4-FFF2-40B4-BE49-F238E27FC236}">
                <a16:creationId xmlns:a16="http://schemas.microsoft.com/office/drawing/2014/main" id="{8502534F-1944-3F2D-AF27-A4D80E189878}"/>
              </a:ext>
            </a:extLst>
          </p:cNvPr>
          <p:cNvSpPr txBox="1">
            <a:spLocks/>
          </p:cNvSpPr>
          <p:nvPr/>
        </p:nvSpPr>
        <p:spPr bwMode="auto">
          <a:xfrm>
            <a:off x="484187" y="673672"/>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lvl="0" indent="-342900">
              <a:lnSpc>
                <a:spcPct val="107000"/>
              </a:lnSpc>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Etude de l’architecture ARM du STM32</a:t>
            </a:r>
          </a:p>
        </p:txBody>
      </p:sp>
      <p:pic>
        <p:nvPicPr>
          <p:cNvPr id="9" name="Image 8">
            <a:extLst>
              <a:ext uri="{FF2B5EF4-FFF2-40B4-BE49-F238E27FC236}">
                <a16:creationId xmlns:a16="http://schemas.microsoft.com/office/drawing/2014/main" id="{47C072A5-65CA-927E-6417-496094D21895}"/>
              </a:ext>
            </a:extLst>
          </p:cNvPr>
          <p:cNvPicPr>
            <a:picLocks noChangeAspect="1"/>
          </p:cNvPicPr>
          <p:nvPr/>
        </p:nvPicPr>
        <p:blipFill>
          <a:blip r:embed="rId2"/>
          <a:stretch>
            <a:fillRect/>
          </a:stretch>
        </p:blipFill>
        <p:spPr>
          <a:xfrm>
            <a:off x="1270000" y="1037816"/>
            <a:ext cx="4141662" cy="5100709"/>
          </a:xfrm>
          <a:prstGeom prst="rect">
            <a:avLst/>
          </a:prstGeom>
        </p:spPr>
      </p:pic>
      <p:sp>
        <p:nvSpPr>
          <p:cNvPr id="11" name="ZoneTexte 10">
            <a:extLst>
              <a:ext uri="{FF2B5EF4-FFF2-40B4-BE49-F238E27FC236}">
                <a16:creationId xmlns:a16="http://schemas.microsoft.com/office/drawing/2014/main" id="{21EC38A6-714E-BAC2-0536-5BD4D502FA53}"/>
              </a:ext>
            </a:extLst>
          </p:cNvPr>
          <p:cNvSpPr txBox="1"/>
          <p:nvPr/>
        </p:nvSpPr>
        <p:spPr>
          <a:xfrm>
            <a:off x="6383973" y="1037816"/>
            <a:ext cx="5727700" cy="6186309"/>
          </a:xfrm>
          <a:prstGeom prst="rect">
            <a:avLst/>
          </a:prstGeom>
          <a:noFill/>
        </p:spPr>
        <p:txBody>
          <a:bodyPr wrap="square">
            <a:spAutoFit/>
          </a:bodyPr>
          <a:lstStyle/>
          <a:p>
            <a:pPr algn="l">
              <a:buFont typeface="+mj-lt"/>
              <a:buAutoNum type="arabicPeriod"/>
            </a:pPr>
            <a:r>
              <a:rPr lang="fr-FR" b="1" i="0" dirty="0">
                <a:solidFill>
                  <a:schemeClr val="accent2"/>
                </a:solidFill>
                <a:effectLst/>
                <a:latin typeface="Söhne"/>
              </a:rPr>
              <a:t>Microcontrôleur STM32F407VET6:</a:t>
            </a:r>
            <a:endParaRPr lang="fr-FR" b="0" i="0" dirty="0">
              <a:solidFill>
                <a:schemeClr val="accent2"/>
              </a:solidFill>
              <a:effectLst/>
              <a:latin typeface="Söhne"/>
            </a:endParaRPr>
          </a:p>
          <a:p>
            <a:pPr marL="742950" lvl="1" indent="-285750" algn="l">
              <a:buFont typeface="Arial" panose="020B0604020202020204" pitchFamily="34" charset="0"/>
              <a:buChar char="•"/>
            </a:pPr>
            <a:r>
              <a:rPr lang="fr-FR" b="0" i="0" dirty="0">
                <a:solidFill>
                  <a:schemeClr val="accent2"/>
                </a:solidFill>
                <a:effectLst/>
                <a:latin typeface="Söhne"/>
              </a:rPr>
              <a:t>Basé sur le noyau Arm Cortex-M4 avec une fréquence de travail de 168 MHz.</a:t>
            </a:r>
          </a:p>
          <a:p>
            <a:pPr marL="742950" lvl="1" indent="-285750" algn="l">
              <a:buFont typeface="Arial" panose="020B0604020202020204" pitchFamily="34" charset="0"/>
              <a:buChar char="•"/>
            </a:pPr>
            <a:r>
              <a:rPr lang="fr-FR" dirty="0">
                <a:solidFill>
                  <a:schemeClr val="accent2"/>
                </a:solidFill>
                <a:latin typeface="Söhne"/>
              </a:rPr>
              <a:t>U</a:t>
            </a:r>
            <a:r>
              <a:rPr lang="fr-FR" b="0" i="0" dirty="0">
                <a:solidFill>
                  <a:schemeClr val="accent2"/>
                </a:solidFill>
                <a:effectLst/>
                <a:latin typeface="Söhne"/>
              </a:rPr>
              <a:t>nité de calcul en virgule flottante (FPU) et instructions de traitement du signal numérique (DSP).</a:t>
            </a:r>
          </a:p>
          <a:p>
            <a:pPr algn="l">
              <a:buFont typeface="+mj-lt"/>
              <a:buAutoNum type="arabicPeriod"/>
            </a:pPr>
            <a:r>
              <a:rPr lang="fr-FR" b="1" i="0" dirty="0">
                <a:solidFill>
                  <a:schemeClr val="accent2"/>
                </a:solidFill>
                <a:effectLst/>
                <a:latin typeface="Söhne"/>
              </a:rPr>
              <a:t>Mémoire:</a:t>
            </a:r>
            <a:endParaRPr lang="fr-FR" b="0" i="0" dirty="0">
              <a:solidFill>
                <a:schemeClr val="accent2"/>
              </a:solidFill>
              <a:effectLst/>
              <a:latin typeface="Söhne"/>
            </a:endParaRPr>
          </a:p>
          <a:p>
            <a:pPr marL="742950" lvl="1" indent="-285750" algn="l">
              <a:buFont typeface="Arial" panose="020B0604020202020204" pitchFamily="34" charset="0"/>
              <a:buChar char="•"/>
            </a:pPr>
            <a:r>
              <a:rPr lang="fr-FR" b="0" i="0" dirty="0">
                <a:solidFill>
                  <a:schemeClr val="accent2"/>
                </a:solidFill>
                <a:effectLst/>
                <a:latin typeface="Söhne"/>
              </a:rPr>
              <a:t>512 Ko de mémoire Flash pour le stockage du programme.</a:t>
            </a:r>
          </a:p>
          <a:p>
            <a:pPr marL="742950" lvl="1" indent="-285750" algn="l">
              <a:buFont typeface="Arial" panose="020B0604020202020204" pitchFamily="34" charset="0"/>
              <a:buChar char="•"/>
            </a:pPr>
            <a:r>
              <a:rPr lang="fr-FR" b="0" i="0" dirty="0">
                <a:solidFill>
                  <a:schemeClr val="accent2"/>
                </a:solidFill>
                <a:effectLst/>
                <a:latin typeface="Söhne"/>
              </a:rPr>
              <a:t>192 + 4 Ko de SRAM pour le stockage temporaire des données.</a:t>
            </a:r>
          </a:p>
          <a:p>
            <a:pPr marL="742950" lvl="1" indent="-285750" algn="l">
              <a:buFont typeface="Arial" panose="020B0604020202020204" pitchFamily="34" charset="0"/>
              <a:buChar char="•"/>
            </a:pPr>
            <a:endParaRPr lang="fr-FR" b="0" i="0" dirty="0">
              <a:solidFill>
                <a:schemeClr val="accent2"/>
              </a:solidFill>
              <a:effectLst/>
              <a:latin typeface="Söhne"/>
            </a:endParaRPr>
          </a:p>
          <a:p>
            <a:pPr algn="l">
              <a:buFont typeface="+mj-lt"/>
              <a:buAutoNum type="arabicPeriod"/>
            </a:pPr>
            <a:r>
              <a:rPr lang="fr-FR" b="1" i="0" dirty="0">
                <a:solidFill>
                  <a:schemeClr val="accent2"/>
                </a:solidFill>
                <a:effectLst/>
                <a:latin typeface="Söhne"/>
              </a:rPr>
              <a:t>Interfaces et Connectivité:</a:t>
            </a:r>
            <a:endParaRPr lang="fr-FR" dirty="0">
              <a:solidFill>
                <a:schemeClr val="accent2"/>
              </a:solidFill>
              <a:latin typeface="Söhne"/>
            </a:endParaRPr>
          </a:p>
          <a:p>
            <a:pPr marL="742950" lvl="1" indent="-285750">
              <a:buFont typeface="Arial" panose="020B0604020202020204" pitchFamily="34" charset="0"/>
              <a:buChar char="•"/>
            </a:pPr>
            <a:r>
              <a:rPr lang="fr-FR" dirty="0">
                <a:solidFill>
                  <a:schemeClr val="accent2"/>
                </a:solidFill>
                <a:latin typeface="Söhne"/>
              </a:rPr>
              <a:t>USB, UART, I2C, SPI, CAN, Ethernet, Sorties PWM, Entrées analogiques (ADC), Comparateurs analogiques, GPIO, Connecteurs LCD, Broches capteurs</a:t>
            </a:r>
            <a:endParaRPr lang="fr-FR" b="1" i="0" dirty="0">
              <a:solidFill>
                <a:schemeClr val="accent2"/>
              </a:solidFill>
              <a:effectLst/>
              <a:latin typeface="Söhne"/>
            </a:endParaRPr>
          </a:p>
          <a:p>
            <a:pPr algn="l"/>
            <a:endParaRPr lang="fr-FR" b="1" i="0" dirty="0">
              <a:solidFill>
                <a:schemeClr val="accent2"/>
              </a:solidFill>
              <a:effectLst/>
              <a:latin typeface="Söhne"/>
            </a:endParaRPr>
          </a:p>
          <a:p>
            <a:pPr algn="l"/>
            <a:endParaRPr lang="fr-FR" b="1" i="0" dirty="0">
              <a:solidFill>
                <a:schemeClr val="accent2"/>
              </a:solidFill>
              <a:effectLst/>
              <a:latin typeface="Söhne"/>
            </a:endParaRPr>
          </a:p>
          <a:p>
            <a:pPr algn="l"/>
            <a:endParaRPr lang="fr-FR" b="1" i="0" dirty="0">
              <a:solidFill>
                <a:schemeClr val="accent2"/>
              </a:solidFill>
              <a:effectLst/>
              <a:latin typeface="Söhne"/>
            </a:endParaRPr>
          </a:p>
          <a:p>
            <a:pPr algn="l"/>
            <a:endParaRPr lang="fr-FR" b="1" i="0" dirty="0">
              <a:solidFill>
                <a:schemeClr val="accent2"/>
              </a:solidFill>
              <a:effectLst/>
              <a:latin typeface="Söhne"/>
            </a:endParaRPr>
          </a:p>
          <a:p>
            <a:pPr algn="l"/>
            <a:endParaRPr lang="fr-FR" b="1" i="0" dirty="0">
              <a:solidFill>
                <a:schemeClr val="accent2"/>
              </a:solidFill>
              <a:effectLst/>
              <a:latin typeface="Söhne"/>
            </a:endParaRPr>
          </a:p>
        </p:txBody>
      </p:sp>
      <p:pic>
        <p:nvPicPr>
          <p:cNvPr id="2051" name="Picture 3" descr="STM32F407VET6 Stmicroelectronics, MCU ARM, Ethernet MAC, Interface Caméra |  Farnell FR">
            <a:extLst>
              <a:ext uri="{FF2B5EF4-FFF2-40B4-BE49-F238E27FC236}">
                <a16:creationId xmlns:a16="http://schemas.microsoft.com/office/drawing/2014/main" id="{6D563A1A-2A9F-7DEA-81D7-320DB8110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6983" y="145874"/>
            <a:ext cx="1330051" cy="1055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124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2BEA0D-146D-FEF2-854D-A4A490D8FF27}"/>
              </a:ext>
            </a:extLst>
          </p:cNvPr>
          <p:cNvSpPr>
            <a:spLocks noGrp="1"/>
          </p:cNvSpPr>
          <p:nvPr>
            <p:ph type="title"/>
          </p:nvPr>
        </p:nvSpPr>
        <p:spPr>
          <a:xfrm>
            <a:off x="241300" y="225425"/>
            <a:ext cx="11707813" cy="638175"/>
          </a:xfrm>
        </p:spPr>
        <p:txBody>
          <a:bodyPr/>
          <a:lstStyle/>
          <a:p>
            <a:r>
              <a:rPr lang="fr-FR" sz="32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3 – Orientations à mener pour la finalisation du projet</a:t>
            </a:r>
            <a:endParaRPr lang="fr-FR" dirty="0"/>
          </a:p>
        </p:txBody>
      </p:sp>
      <p:sp>
        <p:nvSpPr>
          <p:cNvPr id="5" name="Espace réservé du numéro de diapositive 4">
            <a:extLst>
              <a:ext uri="{FF2B5EF4-FFF2-40B4-BE49-F238E27FC236}">
                <a16:creationId xmlns:a16="http://schemas.microsoft.com/office/drawing/2014/main" id="{D87BE7CF-B5D7-B2EB-EA4A-CEBDED151F86}"/>
              </a:ext>
            </a:extLst>
          </p:cNvPr>
          <p:cNvSpPr>
            <a:spLocks noGrp="1"/>
          </p:cNvSpPr>
          <p:nvPr>
            <p:ph type="sldNum" sz="quarter" idx="12"/>
          </p:nvPr>
        </p:nvSpPr>
        <p:spPr/>
        <p:txBody>
          <a:bodyPr/>
          <a:lstStyle/>
          <a:p>
            <a:fld id="{D5109E06-06E1-4D94-9DE5-FEB159EA0CA0}" type="slidenum">
              <a:rPr lang="fr-FR" smtClean="0"/>
              <a:t>11</a:t>
            </a:fld>
            <a:endParaRPr lang="fr-FR"/>
          </a:p>
        </p:txBody>
      </p:sp>
      <p:sp>
        <p:nvSpPr>
          <p:cNvPr id="6" name="Espace réservé de la date 3">
            <a:extLst>
              <a:ext uri="{FF2B5EF4-FFF2-40B4-BE49-F238E27FC236}">
                <a16:creationId xmlns:a16="http://schemas.microsoft.com/office/drawing/2014/main" id="{D11B69A2-324E-6CD6-9721-B2A76ED8FF5A}"/>
              </a:ext>
            </a:extLst>
          </p:cNvPr>
          <p:cNvSpPr>
            <a:spLocks noGrp="1"/>
          </p:cNvSpPr>
          <p:nvPr>
            <p:ph type="dt" sz="half" idx="10"/>
          </p:nvPr>
        </p:nvSpPr>
        <p:spPr>
          <a:xfrm>
            <a:off x="939890" y="6334251"/>
            <a:ext cx="952500" cy="365125"/>
          </a:xfrm>
        </p:spPr>
        <p:txBody>
          <a:bodyPr/>
          <a:lstStyle/>
          <a:p>
            <a:r>
              <a:rPr lang="fr-FR" dirty="0"/>
              <a:t>14/12/2023</a:t>
            </a:r>
          </a:p>
        </p:txBody>
      </p:sp>
      <p:pic>
        <p:nvPicPr>
          <p:cNvPr id="4" name="Image 3">
            <a:extLst>
              <a:ext uri="{FF2B5EF4-FFF2-40B4-BE49-F238E27FC236}">
                <a16:creationId xmlns:a16="http://schemas.microsoft.com/office/drawing/2014/main" id="{2721B5ED-AA0A-F1F7-EA69-2F0686ECC9D0}"/>
              </a:ext>
            </a:extLst>
          </p:cNvPr>
          <p:cNvPicPr>
            <a:picLocks noChangeAspect="1"/>
          </p:cNvPicPr>
          <p:nvPr/>
        </p:nvPicPr>
        <p:blipFill>
          <a:blip r:embed="rId2"/>
          <a:stretch>
            <a:fillRect/>
          </a:stretch>
        </p:blipFill>
        <p:spPr>
          <a:xfrm>
            <a:off x="2575716" y="863600"/>
            <a:ext cx="7038979" cy="5287654"/>
          </a:xfrm>
          <a:prstGeom prst="rect">
            <a:avLst/>
          </a:prstGeom>
        </p:spPr>
      </p:pic>
    </p:spTree>
    <p:extLst>
      <p:ext uri="{BB962C8B-B14F-4D97-AF65-F5344CB8AC3E}">
        <p14:creationId xmlns:p14="http://schemas.microsoft.com/office/powerpoint/2010/main" val="2086541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BBD773-CC50-A7E7-4440-F8EBD7347BC5}"/>
              </a:ext>
            </a:extLst>
          </p:cNvPr>
          <p:cNvSpPr>
            <a:spLocks noGrp="1"/>
          </p:cNvSpPr>
          <p:nvPr>
            <p:ph type="title"/>
          </p:nvPr>
        </p:nvSpPr>
        <p:spPr>
          <a:xfrm>
            <a:off x="2869293" y="2565855"/>
            <a:ext cx="6453414" cy="1325563"/>
          </a:xfrm>
        </p:spPr>
        <p:txBody>
          <a:bodyPr/>
          <a:lstStyle/>
          <a:p>
            <a:r>
              <a:rPr lang="fr-FR" sz="7200" dirty="0"/>
              <a:t>CONCLUSION</a:t>
            </a:r>
          </a:p>
        </p:txBody>
      </p:sp>
      <p:sp>
        <p:nvSpPr>
          <p:cNvPr id="5" name="Espace réservé du numéro de diapositive 4">
            <a:extLst>
              <a:ext uri="{FF2B5EF4-FFF2-40B4-BE49-F238E27FC236}">
                <a16:creationId xmlns:a16="http://schemas.microsoft.com/office/drawing/2014/main" id="{F9D543F6-53C7-183E-63FB-C32300EAED4A}"/>
              </a:ext>
            </a:extLst>
          </p:cNvPr>
          <p:cNvSpPr>
            <a:spLocks noGrp="1"/>
          </p:cNvSpPr>
          <p:nvPr>
            <p:ph type="sldNum" sz="quarter" idx="12"/>
          </p:nvPr>
        </p:nvSpPr>
        <p:spPr/>
        <p:txBody>
          <a:bodyPr/>
          <a:lstStyle/>
          <a:p>
            <a:fld id="{D5109E06-06E1-4D94-9DE5-FEB159EA0CA0}" type="slidenum">
              <a:rPr lang="fr-FR" smtClean="0"/>
              <a:t>12</a:t>
            </a:fld>
            <a:endParaRPr lang="fr-FR"/>
          </a:p>
        </p:txBody>
      </p:sp>
      <p:sp>
        <p:nvSpPr>
          <p:cNvPr id="6" name="Espace réservé de la date 3">
            <a:extLst>
              <a:ext uri="{FF2B5EF4-FFF2-40B4-BE49-F238E27FC236}">
                <a16:creationId xmlns:a16="http://schemas.microsoft.com/office/drawing/2014/main" id="{C603FB93-5D44-887F-EDB8-CF45A6BB240A}"/>
              </a:ext>
            </a:extLst>
          </p:cNvPr>
          <p:cNvSpPr>
            <a:spLocks noGrp="1"/>
          </p:cNvSpPr>
          <p:nvPr>
            <p:ph type="dt" sz="half" idx="10"/>
          </p:nvPr>
        </p:nvSpPr>
        <p:spPr>
          <a:xfrm>
            <a:off x="939890" y="6334251"/>
            <a:ext cx="952500" cy="365125"/>
          </a:xfrm>
        </p:spPr>
        <p:txBody>
          <a:bodyPr/>
          <a:lstStyle/>
          <a:p>
            <a:r>
              <a:rPr lang="fr-FR" dirty="0"/>
              <a:t>14/12/2023</a:t>
            </a:r>
          </a:p>
        </p:txBody>
      </p:sp>
    </p:spTree>
    <p:extLst>
      <p:ext uri="{BB962C8B-B14F-4D97-AF65-F5344CB8AC3E}">
        <p14:creationId xmlns:p14="http://schemas.microsoft.com/office/powerpoint/2010/main" val="793087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CFF852-53F4-DF19-ADEF-24B3C6B63399}"/>
              </a:ext>
            </a:extLst>
          </p:cNvPr>
          <p:cNvSpPr>
            <a:spLocks noGrp="1"/>
          </p:cNvSpPr>
          <p:nvPr>
            <p:ph type="title"/>
          </p:nvPr>
        </p:nvSpPr>
        <p:spPr>
          <a:xfrm>
            <a:off x="595406" y="136525"/>
            <a:ext cx="11707813" cy="640080"/>
          </a:xfrm>
        </p:spPr>
        <p:txBody>
          <a:bodyPr/>
          <a:lstStyle/>
          <a:p>
            <a:r>
              <a:rPr lang="fr-FR" dirty="0"/>
              <a:t>Sommaire</a:t>
            </a:r>
          </a:p>
        </p:txBody>
      </p:sp>
      <p:sp>
        <p:nvSpPr>
          <p:cNvPr id="5" name="Espace réservé du numéro de diapositive 4">
            <a:extLst>
              <a:ext uri="{FF2B5EF4-FFF2-40B4-BE49-F238E27FC236}">
                <a16:creationId xmlns:a16="http://schemas.microsoft.com/office/drawing/2014/main" id="{0F25D301-0C8D-FF32-E9CA-5B42084C2208}"/>
              </a:ext>
            </a:extLst>
          </p:cNvPr>
          <p:cNvSpPr>
            <a:spLocks noGrp="1"/>
          </p:cNvSpPr>
          <p:nvPr>
            <p:ph type="sldNum" sz="quarter" idx="12"/>
          </p:nvPr>
        </p:nvSpPr>
        <p:spPr/>
        <p:txBody>
          <a:bodyPr/>
          <a:lstStyle/>
          <a:p>
            <a:fld id="{D5109E06-06E1-4D94-9DE5-FEB159EA0CA0}" type="slidenum">
              <a:rPr lang="fr-FR" smtClean="0"/>
              <a:t>2</a:t>
            </a:fld>
            <a:endParaRPr lang="fr-FR"/>
          </a:p>
        </p:txBody>
      </p:sp>
      <p:sp>
        <p:nvSpPr>
          <p:cNvPr id="7" name="ZoneTexte 6">
            <a:extLst>
              <a:ext uri="{FF2B5EF4-FFF2-40B4-BE49-F238E27FC236}">
                <a16:creationId xmlns:a16="http://schemas.microsoft.com/office/drawing/2014/main" id="{E1CA3BC4-92C3-7ACA-427F-25D692A83528}"/>
              </a:ext>
            </a:extLst>
          </p:cNvPr>
          <p:cNvSpPr txBox="1"/>
          <p:nvPr/>
        </p:nvSpPr>
        <p:spPr>
          <a:xfrm>
            <a:off x="1892390" y="758012"/>
            <a:ext cx="9029700" cy="4948342"/>
          </a:xfrm>
          <a:prstGeom prst="rect">
            <a:avLst/>
          </a:prstGeom>
          <a:noFill/>
        </p:spPr>
        <p:txBody>
          <a:bodyPr wrap="square">
            <a:spAutoFit/>
          </a:bodyPr>
          <a:lstStyle/>
          <a:p>
            <a:pPr>
              <a:lnSpc>
                <a:spcPct val="107000"/>
              </a:lnSpc>
              <a:spcAft>
                <a:spcPts val="800"/>
              </a:spcAft>
            </a:pPr>
            <a:r>
              <a:rPr lang="fr-FR" sz="20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1 – Présentation du projet</a:t>
            </a:r>
            <a:endPar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Contexte et objectifs </a:t>
            </a:r>
          </a:p>
          <a:p>
            <a:pPr marL="342900" lvl="0" indent="-342900">
              <a:lnSpc>
                <a:spcPct val="107000"/>
              </a:lnSpc>
              <a:buFont typeface="Symbol" panose="05050102010706020507" pitchFamily="18" charset="2"/>
              <a:buChar char=""/>
            </a:pPr>
            <a:r>
              <a:rPr lang="fr-FR" sz="1600" kern="100" dirty="0">
                <a:solidFill>
                  <a:schemeClr val="accent2"/>
                </a:solidFill>
                <a:ea typeface="Calibri" panose="020F0502020204030204" pitchFamily="34" charset="0"/>
                <a:cs typeface="Times New Roman" panose="02020603050405020304" pitchFamily="18" charset="0"/>
              </a:rPr>
              <a:t>F</a:t>
            </a: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onctionnement d’un moteur essence 4 temps</a:t>
            </a:r>
          </a:p>
          <a:p>
            <a:pPr marL="342900" lvl="0" indent="-342900">
              <a:lnSpc>
                <a:spcPct val="107000"/>
              </a:lnSpc>
              <a:spcAft>
                <a:spcPts val="800"/>
              </a:spcAft>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Les capteurs et les actionneurs</a:t>
            </a:r>
          </a:p>
          <a:p>
            <a:pPr>
              <a:lnSpc>
                <a:spcPct val="107000"/>
              </a:lnSpc>
              <a:spcAft>
                <a:spcPts val="800"/>
              </a:spcAft>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20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2 – Etat d’avancement</a:t>
            </a:r>
            <a:endPar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Monitoring du calculateur depuis un PC</a:t>
            </a:r>
          </a:p>
          <a:p>
            <a:pPr marL="342900" lvl="0" indent="-342900">
              <a:lnSpc>
                <a:spcPct val="107000"/>
              </a:lnSpc>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Mise en œuvre d’un banc de test de simulation</a:t>
            </a:r>
          </a:p>
          <a:p>
            <a:pPr marL="342900" lvl="0" indent="-342900">
              <a:lnSpc>
                <a:spcPct val="107000"/>
              </a:lnSpc>
              <a:spcAft>
                <a:spcPts val="800"/>
              </a:spcAft>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Schématique et routage de la carte</a:t>
            </a:r>
          </a:p>
          <a:p>
            <a:pPr>
              <a:lnSpc>
                <a:spcPct val="107000"/>
              </a:lnSpc>
              <a:spcAft>
                <a:spcPts val="800"/>
              </a:spcAft>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20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3 – Orientations à mener pour la finalisation du projet</a:t>
            </a:r>
            <a:endPar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Etude de l’architecture ARM du STM32</a:t>
            </a:r>
          </a:p>
          <a:p>
            <a:pPr marL="342900" lvl="0" indent="-342900">
              <a:lnSpc>
                <a:spcPct val="107000"/>
              </a:lnSpc>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Programmation du microcontrôleur STM32</a:t>
            </a:r>
          </a:p>
          <a:p>
            <a:pPr marL="342900" lvl="0" indent="-342900">
              <a:lnSpc>
                <a:spcPct val="107000"/>
              </a:lnSpc>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Interface entre la carte et les servitudes</a:t>
            </a:r>
          </a:p>
          <a:p>
            <a:pPr marL="342900" lvl="0" indent="-342900">
              <a:lnSpc>
                <a:spcPct val="107000"/>
              </a:lnSpc>
              <a:spcAft>
                <a:spcPts val="800"/>
              </a:spcAft>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Gestion moteur</a:t>
            </a:r>
          </a:p>
        </p:txBody>
      </p:sp>
      <p:sp>
        <p:nvSpPr>
          <p:cNvPr id="8" name="Espace réservé de la date 3">
            <a:extLst>
              <a:ext uri="{FF2B5EF4-FFF2-40B4-BE49-F238E27FC236}">
                <a16:creationId xmlns:a16="http://schemas.microsoft.com/office/drawing/2014/main" id="{9B941737-CD39-A2A5-5964-82BD60FFB3F9}"/>
              </a:ext>
            </a:extLst>
          </p:cNvPr>
          <p:cNvSpPr>
            <a:spLocks noGrp="1"/>
          </p:cNvSpPr>
          <p:nvPr>
            <p:ph type="dt" sz="half" idx="10"/>
          </p:nvPr>
        </p:nvSpPr>
        <p:spPr>
          <a:xfrm>
            <a:off x="939890" y="6334251"/>
            <a:ext cx="952500" cy="365125"/>
          </a:xfrm>
        </p:spPr>
        <p:txBody>
          <a:bodyPr/>
          <a:lstStyle/>
          <a:p>
            <a:r>
              <a:rPr lang="fr-FR" dirty="0"/>
              <a:t>14/12/2023</a:t>
            </a:r>
          </a:p>
        </p:txBody>
      </p:sp>
    </p:spTree>
    <p:extLst>
      <p:ext uri="{BB962C8B-B14F-4D97-AF65-F5344CB8AC3E}">
        <p14:creationId xmlns:p14="http://schemas.microsoft.com/office/powerpoint/2010/main" val="296713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2C9AFF-A048-71F7-3526-4A00923A9F74}"/>
              </a:ext>
            </a:extLst>
          </p:cNvPr>
          <p:cNvSpPr>
            <a:spLocks noGrp="1"/>
          </p:cNvSpPr>
          <p:nvPr>
            <p:ph type="title"/>
          </p:nvPr>
        </p:nvSpPr>
        <p:spPr>
          <a:xfrm>
            <a:off x="484187" y="158624"/>
            <a:ext cx="11707813" cy="607695"/>
          </a:xfrm>
        </p:spPr>
        <p:txBody>
          <a:bodyPr/>
          <a:lstStyle/>
          <a:p>
            <a:r>
              <a:rPr lang="fr-FR"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1 – Présentation du projet</a:t>
            </a:r>
            <a:br>
              <a:rPr lang="fr-FR"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5" name="Espace réservé du numéro de diapositive 4">
            <a:extLst>
              <a:ext uri="{FF2B5EF4-FFF2-40B4-BE49-F238E27FC236}">
                <a16:creationId xmlns:a16="http://schemas.microsoft.com/office/drawing/2014/main" id="{F38ADC17-F5EA-1CF5-D01A-E501489EA172}"/>
              </a:ext>
            </a:extLst>
          </p:cNvPr>
          <p:cNvSpPr>
            <a:spLocks noGrp="1"/>
          </p:cNvSpPr>
          <p:nvPr>
            <p:ph type="sldNum" sz="quarter" idx="12"/>
          </p:nvPr>
        </p:nvSpPr>
        <p:spPr/>
        <p:txBody>
          <a:bodyPr/>
          <a:lstStyle/>
          <a:p>
            <a:fld id="{D5109E06-06E1-4D94-9DE5-FEB159EA0CA0}" type="slidenum">
              <a:rPr lang="fr-FR" smtClean="0"/>
              <a:t>3</a:t>
            </a:fld>
            <a:endParaRPr lang="fr-FR"/>
          </a:p>
        </p:txBody>
      </p:sp>
      <p:sp>
        <p:nvSpPr>
          <p:cNvPr id="6" name="Titre 1">
            <a:extLst>
              <a:ext uri="{FF2B5EF4-FFF2-40B4-BE49-F238E27FC236}">
                <a16:creationId xmlns:a16="http://schemas.microsoft.com/office/drawing/2014/main" id="{FD6B5A40-4F30-6FD5-04AB-6F61FD14718B}"/>
              </a:ext>
            </a:extLst>
          </p:cNvPr>
          <p:cNvSpPr txBox="1">
            <a:spLocks/>
          </p:cNvSpPr>
          <p:nvPr/>
        </p:nvSpPr>
        <p:spPr bwMode="auto">
          <a:xfrm>
            <a:off x="408081" y="702945"/>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indent="-342900">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Contexte et objectifs</a:t>
            </a:r>
          </a:p>
        </p:txBody>
      </p:sp>
      <p:sp>
        <p:nvSpPr>
          <p:cNvPr id="7" name="Espace réservé de la date 3">
            <a:extLst>
              <a:ext uri="{FF2B5EF4-FFF2-40B4-BE49-F238E27FC236}">
                <a16:creationId xmlns:a16="http://schemas.microsoft.com/office/drawing/2014/main" id="{450344D0-6104-CAC1-1226-0F4A9A141BE0}"/>
              </a:ext>
            </a:extLst>
          </p:cNvPr>
          <p:cNvSpPr>
            <a:spLocks noGrp="1"/>
          </p:cNvSpPr>
          <p:nvPr>
            <p:ph type="dt" sz="half" idx="10"/>
          </p:nvPr>
        </p:nvSpPr>
        <p:spPr>
          <a:xfrm>
            <a:off x="939890" y="6334251"/>
            <a:ext cx="952500" cy="365125"/>
          </a:xfrm>
        </p:spPr>
        <p:txBody>
          <a:bodyPr/>
          <a:lstStyle/>
          <a:p>
            <a:r>
              <a:rPr lang="fr-FR" dirty="0"/>
              <a:t>14/12/2023</a:t>
            </a:r>
          </a:p>
        </p:txBody>
      </p:sp>
      <p:sp>
        <p:nvSpPr>
          <p:cNvPr id="3" name="ZoneTexte 2">
            <a:extLst>
              <a:ext uri="{FF2B5EF4-FFF2-40B4-BE49-F238E27FC236}">
                <a16:creationId xmlns:a16="http://schemas.microsoft.com/office/drawing/2014/main" id="{73A312C8-28D4-8E62-C436-F8ECB3738832}"/>
              </a:ext>
            </a:extLst>
          </p:cNvPr>
          <p:cNvSpPr txBox="1"/>
          <p:nvPr/>
        </p:nvSpPr>
        <p:spPr>
          <a:xfrm>
            <a:off x="1197427" y="1138297"/>
            <a:ext cx="8980715" cy="5016758"/>
          </a:xfrm>
          <a:prstGeom prst="rect">
            <a:avLst/>
          </a:prstGeom>
          <a:noFill/>
        </p:spPr>
        <p:txBody>
          <a:bodyPr wrap="square">
            <a:spAutoFit/>
          </a:bodyPr>
          <a:lstStyle/>
          <a:p>
            <a:pPr marL="285750" indent="-285750">
              <a:buFont typeface="Wingdings" panose="05000000000000000000" pitchFamily="2" charset="2"/>
              <a:buChar char="Ø"/>
            </a:pPr>
            <a:r>
              <a:rPr lang="fr-FR" sz="2000" b="1" dirty="0">
                <a:solidFill>
                  <a:schemeClr val="accent2"/>
                </a:solidFill>
                <a:latin typeface="Söhne"/>
              </a:rPr>
              <a:t>Concevoir et Assembler un Calculateur Moteur :</a:t>
            </a:r>
          </a:p>
          <a:p>
            <a:pPr marL="285750" indent="-285750">
              <a:buFont typeface="Wingdings" panose="05000000000000000000" pitchFamily="2" charset="2"/>
              <a:buChar char="Ø"/>
            </a:pPr>
            <a:endParaRPr lang="fr-FR" sz="2000" b="1" dirty="0">
              <a:solidFill>
                <a:schemeClr val="accent2"/>
              </a:solidFill>
              <a:latin typeface="Söhne"/>
            </a:endParaRPr>
          </a:p>
          <a:p>
            <a:pPr marL="742950" lvl="1" indent="-285750" algn="l">
              <a:buFont typeface="Arial" panose="020B0604020202020204" pitchFamily="34" charset="0"/>
              <a:buChar char="•"/>
            </a:pPr>
            <a:r>
              <a:rPr lang="fr-FR" sz="2000" b="0" i="0" dirty="0">
                <a:solidFill>
                  <a:schemeClr val="accent2"/>
                </a:solidFill>
                <a:effectLst/>
                <a:latin typeface="Söhne"/>
              </a:rPr>
              <a:t>Acquérir une compréhension approfondie du moteur thermique essence.</a:t>
            </a:r>
          </a:p>
          <a:p>
            <a:pPr marL="742950" lvl="1" indent="-285750" algn="l">
              <a:buFont typeface="Arial" panose="020B0604020202020204" pitchFamily="34" charset="0"/>
              <a:buChar char="•"/>
            </a:pPr>
            <a:r>
              <a:rPr lang="fr-FR" sz="2000" b="0" i="0" dirty="0">
                <a:solidFill>
                  <a:schemeClr val="accent2"/>
                </a:solidFill>
                <a:effectLst/>
                <a:latin typeface="Söhne"/>
              </a:rPr>
              <a:t>Concevoir et assembler un calculateur moteur utilisant un microcontrôleur STM32.</a:t>
            </a:r>
          </a:p>
          <a:p>
            <a:pPr lvl="1" algn="l"/>
            <a:endParaRPr lang="fr-FR" sz="2000" b="0" i="0" dirty="0">
              <a:solidFill>
                <a:schemeClr val="accent2"/>
              </a:solidFill>
              <a:effectLst/>
              <a:latin typeface="Söhne"/>
            </a:endParaRPr>
          </a:p>
          <a:p>
            <a:pPr marL="285750" indent="-285750">
              <a:buFont typeface="Wingdings" panose="05000000000000000000" pitchFamily="2" charset="2"/>
              <a:buChar char="Ø"/>
            </a:pPr>
            <a:r>
              <a:rPr lang="fr-FR" sz="2000" b="1" dirty="0">
                <a:solidFill>
                  <a:schemeClr val="accent2"/>
                </a:solidFill>
                <a:latin typeface="Söhne"/>
              </a:rPr>
              <a:t>Développer et Tester le Programme de Gestion Moteur :</a:t>
            </a:r>
          </a:p>
          <a:p>
            <a:pPr marL="285750" indent="-285750">
              <a:buFont typeface="Wingdings" panose="05000000000000000000" pitchFamily="2" charset="2"/>
              <a:buChar char="Ø"/>
            </a:pPr>
            <a:endParaRPr lang="fr-FR" sz="2000" b="1" dirty="0">
              <a:solidFill>
                <a:schemeClr val="accent2"/>
              </a:solidFill>
              <a:latin typeface="Söhne"/>
            </a:endParaRPr>
          </a:p>
          <a:p>
            <a:pPr marL="742950" lvl="1" indent="-285750" algn="l">
              <a:buFont typeface="Arial" panose="020B0604020202020204" pitchFamily="34" charset="0"/>
              <a:buChar char="•"/>
            </a:pPr>
            <a:r>
              <a:rPr lang="fr-FR" sz="2000" b="0" i="0" dirty="0">
                <a:solidFill>
                  <a:schemeClr val="accent2"/>
                </a:solidFill>
                <a:effectLst/>
                <a:latin typeface="Söhne"/>
              </a:rPr>
              <a:t>Élaborer le programme de gestion moteur pour le calculateur.</a:t>
            </a:r>
          </a:p>
          <a:p>
            <a:pPr marL="742950" lvl="1" indent="-285750" algn="l">
              <a:buFont typeface="Arial" panose="020B0604020202020204" pitchFamily="34" charset="0"/>
              <a:buChar char="•"/>
            </a:pPr>
            <a:r>
              <a:rPr lang="fr-FR" sz="2000" b="0" i="0" dirty="0">
                <a:solidFill>
                  <a:schemeClr val="accent2"/>
                </a:solidFill>
                <a:effectLst/>
                <a:latin typeface="Söhne"/>
              </a:rPr>
              <a:t>Effectuer des tests approfondis pour garantir le bon fonctionnement et l'adaptation aux besoins du projet.</a:t>
            </a:r>
          </a:p>
          <a:p>
            <a:pPr lvl="1" algn="l"/>
            <a:endParaRPr lang="fr-FR" sz="2000" b="0" i="0" dirty="0">
              <a:solidFill>
                <a:schemeClr val="accent2"/>
              </a:solidFill>
              <a:effectLst/>
              <a:latin typeface="Söhne"/>
            </a:endParaRPr>
          </a:p>
          <a:p>
            <a:pPr marL="285750" indent="-285750">
              <a:buFont typeface="Wingdings" panose="05000000000000000000" pitchFamily="2" charset="2"/>
              <a:buChar char="Ø"/>
            </a:pPr>
            <a:r>
              <a:rPr lang="fr-FR" sz="2000" b="1" dirty="0">
                <a:solidFill>
                  <a:schemeClr val="accent2"/>
                </a:solidFill>
                <a:latin typeface="Söhne"/>
              </a:rPr>
              <a:t>Intégration et Suivi avec GitHub :</a:t>
            </a:r>
          </a:p>
          <a:p>
            <a:pPr marL="285750" indent="-285750">
              <a:buFont typeface="Wingdings" panose="05000000000000000000" pitchFamily="2" charset="2"/>
              <a:buChar char="Ø"/>
            </a:pPr>
            <a:endParaRPr lang="fr-FR" sz="2000" b="1" dirty="0">
              <a:solidFill>
                <a:schemeClr val="accent2"/>
              </a:solidFill>
              <a:latin typeface="Söhne"/>
            </a:endParaRPr>
          </a:p>
          <a:p>
            <a:pPr marL="742950" lvl="1" indent="-285750" algn="l">
              <a:buFont typeface="Arial" panose="020B0604020202020204" pitchFamily="34" charset="0"/>
              <a:buChar char="•"/>
            </a:pPr>
            <a:r>
              <a:rPr lang="fr-FR" sz="2000" b="0" i="0" dirty="0">
                <a:solidFill>
                  <a:schemeClr val="accent2"/>
                </a:solidFill>
                <a:effectLst/>
                <a:latin typeface="Söhne"/>
              </a:rPr>
              <a:t>Utiliser GitHub comme plateforme de gestion de projet pour favoriser la collaboration, la traçabilité et la gestion des versions.</a:t>
            </a:r>
          </a:p>
        </p:txBody>
      </p:sp>
    </p:spTree>
    <p:extLst>
      <p:ext uri="{BB962C8B-B14F-4D97-AF65-F5344CB8AC3E}">
        <p14:creationId xmlns:p14="http://schemas.microsoft.com/office/powerpoint/2010/main" val="369994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2C9AFF-A048-71F7-3526-4A00923A9F74}"/>
              </a:ext>
            </a:extLst>
          </p:cNvPr>
          <p:cNvSpPr>
            <a:spLocks noGrp="1"/>
          </p:cNvSpPr>
          <p:nvPr>
            <p:ph type="title"/>
          </p:nvPr>
        </p:nvSpPr>
        <p:spPr>
          <a:xfrm>
            <a:off x="484187" y="158624"/>
            <a:ext cx="11707813" cy="607695"/>
          </a:xfrm>
        </p:spPr>
        <p:txBody>
          <a:bodyPr/>
          <a:lstStyle/>
          <a:p>
            <a:r>
              <a:rPr lang="fr-FR"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1 – Présentation du projet</a:t>
            </a:r>
            <a:br>
              <a:rPr lang="fr-FR"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5" name="Espace réservé du numéro de diapositive 4">
            <a:extLst>
              <a:ext uri="{FF2B5EF4-FFF2-40B4-BE49-F238E27FC236}">
                <a16:creationId xmlns:a16="http://schemas.microsoft.com/office/drawing/2014/main" id="{F38ADC17-F5EA-1CF5-D01A-E501489EA172}"/>
              </a:ext>
            </a:extLst>
          </p:cNvPr>
          <p:cNvSpPr>
            <a:spLocks noGrp="1"/>
          </p:cNvSpPr>
          <p:nvPr>
            <p:ph type="sldNum" sz="quarter" idx="12"/>
          </p:nvPr>
        </p:nvSpPr>
        <p:spPr/>
        <p:txBody>
          <a:bodyPr/>
          <a:lstStyle/>
          <a:p>
            <a:fld id="{D5109E06-06E1-4D94-9DE5-FEB159EA0CA0}" type="slidenum">
              <a:rPr lang="fr-FR" smtClean="0"/>
              <a:t>4</a:t>
            </a:fld>
            <a:endParaRPr lang="fr-FR"/>
          </a:p>
        </p:txBody>
      </p:sp>
      <p:sp>
        <p:nvSpPr>
          <p:cNvPr id="6" name="Titre 1">
            <a:extLst>
              <a:ext uri="{FF2B5EF4-FFF2-40B4-BE49-F238E27FC236}">
                <a16:creationId xmlns:a16="http://schemas.microsoft.com/office/drawing/2014/main" id="{FD6B5A40-4F30-6FD5-04AB-6F61FD14718B}"/>
              </a:ext>
            </a:extLst>
          </p:cNvPr>
          <p:cNvSpPr txBox="1">
            <a:spLocks/>
          </p:cNvSpPr>
          <p:nvPr/>
        </p:nvSpPr>
        <p:spPr bwMode="auto">
          <a:xfrm>
            <a:off x="408081" y="702945"/>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indent="-342900">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Fonctionnemen</a:t>
            </a:r>
            <a:r>
              <a:rPr lang="fr-FR" sz="2000"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t d’un moteur essence 4 temps</a:t>
            </a:r>
            <a:endPar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Espace réservé de la date 3">
            <a:extLst>
              <a:ext uri="{FF2B5EF4-FFF2-40B4-BE49-F238E27FC236}">
                <a16:creationId xmlns:a16="http://schemas.microsoft.com/office/drawing/2014/main" id="{450344D0-6104-CAC1-1226-0F4A9A141BE0}"/>
              </a:ext>
            </a:extLst>
          </p:cNvPr>
          <p:cNvSpPr>
            <a:spLocks noGrp="1"/>
          </p:cNvSpPr>
          <p:nvPr>
            <p:ph type="dt" sz="half" idx="10"/>
          </p:nvPr>
        </p:nvSpPr>
        <p:spPr>
          <a:xfrm>
            <a:off x="939890" y="6334251"/>
            <a:ext cx="952500" cy="365125"/>
          </a:xfrm>
        </p:spPr>
        <p:txBody>
          <a:bodyPr/>
          <a:lstStyle/>
          <a:p>
            <a:r>
              <a:rPr lang="fr-FR" dirty="0"/>
              <a:t>14/12/2023</a:t>
            </a:r>
          </a:p>
        </p:txBody>
      </p:sp>
      <p:pic>
        <p:nvPicPr>
          <p:cNvPr id="4" name="Espace réservé du contenu 4" descr="Une image contenant bouteille, guitare">
            <a:extLst>
              <a:ext uri="{FF2B5EF4-FFF2-40B4-BE49-F238E27FC236}">
                <a16:creationId xmlns:a16="http://schemas.microsoft.com/office/drawing/2014/main" id="{BCA9F6F2-8B00-5827-ED48-A0F258D07A63}"/>
              </a:ext>
            </a:extLst>
          </p:cNvPr>
          <p:cNvPicPr/>
          <p:nvPr/>
        </p:nvPicPr>
        <p:blipFill>
          <a:blip r:embed="rId3"/>
          <a:stretch/>
        </p:blipFill>
        <p:spPr>
          <a:xfrm>
            <a:off x="1458265" y="1310640"/>
            <a:ext cx="9275469" cy="3706058"/>
          </a:xfrm>
          <a:prstGeom prst="rect">
            <a:avLst/>
          </a:prstGeom>
          <a:ln w="0">
            <a:noFill/>
          </a:ln>
        </p:spPr>
      </p:pic>
      <p:sp>
        <p:nvSpPr>
          <p:cNvPr id="8" name="ZoneTexte 7">
            <a:extLst>
              <a:ext uri="{FF2B5EF4-FFF2-40B4-BE49-F238E27FC236}">
                <a16:creationId xmlns:a16="http://schemas.microsoft.com/office/drawing/2014/main" id="{9CFC7FB3-F3F2-0D5C-E2C1-4EFA9FFB496C}"/>
              </a:ext>
            </a:extLst>
          </p:cNvPr>
          <p:cNvSpPr txBox="1"/>
          <p:nvPr/>
        </p:nvSpPr>
        <p:spPr>
          <a:xfrm>
            <a:off x="1765625" y="5045783"/>
            <a:ext cx="1277530" cy="646331"/>
          </a:xfrm>
          <a:prstGeom prst="rect">
            <a:avLst/>
          </a:prstGeom>
          <a:noFill/>
        </p:spPr>
        <p:txBody>
          <a:bodyPr wrap="none" rtlCol="0">
            <a:spAutoFit/>
          </a:bodyPr>
          <a:lstStyle/>
          <a:p>
            <a:pPr algn="ctr"/>
            <a:r>
              <a:rPr lang="fr-FR" b="1" dirty="0">
                <a:solidFill>
                  <a:schemeClr val="accent2"/>
                </a:solidFill>
              </a:rPr>
              <a:t>Etape 1 :</a:t>
            </a:r>
          </a:p>
          <a:p>
            <a:pPr algn="ctr"/>
            <a:r>
              <a:rPr lang="fr-FR" b="1" dirty="0">
                <a:solidFill>
                  <a:schemeClr val="accent2"/>
                </a:solidFill>
              </a:rPr>
              <a:t>L’admission</a:t>
            </a:r>
          </a:p>
        </p:txBody>
      </p:sp>
      <p:sp>
        <p:nvSpPr>
          <p:cNvPr id="9" name="ZoneTexte 8">
            <a:extLst>
              <a:ext uri="{FF2B5EF4-FFF2-40B4-BE49-F238E27FC236}">
                <a16:creationId xmlns:a16="http://schemas.microsoft.com/office/drawing/2014/main" id="{7F637993-B677-155F-E69C-D97C1D3DC276}"/>
              </a:ext>
            </a:extLst>
          </p:cNvPr>
          <p:cNvSpPr txBox="1"/>
          <p:nvPr/>
        </p:nvSpPr>
        <p:spPr>
          <a:xfrm>
            <a:off x="4015879" y="5049791"/>
            <a:ext cx="1658916" cy="646331"/>
          </a:xfrm>
          <a:prstGeom prst="rect">
            <a:avLst/>
          </a:prstGeom>
          <a:noFill/>
        </p:spPr>
        <p:txBody>
          <a:bodyPr wrap="none" rtlCol="0">
            <a:spAutoFit/>
          </a:bodyPr>
          <a:lstStyle/>
          <a:p>
            <a:pPr algn="ctr"/>
            <a:r>
              <a:rPr lang="fr-FR" b="1" dirty="0">
                <a:solidFill>
                  <a:schemeClr val="accent2"/>
                </a:solidFill>
              </a:rPr>
              <a:t>Etape 2 :</a:t>
            </a:r>
          </a:p>
          <a:p>
            <a:pPr algn="ctr"/>
            <a:r>
              <a:rPr lang="fr-FR" b="1" dirty="0">
                <a:solidFill>
                  <a:schemeClr val="accent2"/>
                </a:solidFill>
              </a:rPr>
              <a:t>La compression</a:t>
            </a:r>
          </a:p>
        </p:txBody>
      </p:sp>
      <p:sp>
        <p:nvSpPr>
          <p:cNvPr id="10" name="ZoneTexte 9">
            <a:extLst>
              <a:ext uri="{FF2B5EF4-FFF2-40B4-BE49-F238E27FC236}">
                <a16:creationId xmlns:a16="http://schemas.microsoft.com/office/drawing/2014/main" id="{05726E6F-A1B6-B956-7F0E-23139D7C3566}"/>
              </a:ext>
            </a:extLst>
          </p:cNvPr>
          <p:cNvSpPr txBox="1"/>
          <p:nvPr/>
        </p:nvSpPr>
        <p:spPr>
          <a:xfrm>
            <a:off x="8942319" y="5045783"/>
            <a:ext cx="1625317" cy="646331"/>
          </a:xfrm>
          <a:prstGeom prst="rect">
            <a:avLst/>
          </a:prstGeom>
          <a:noFill/>
        </p:spPr>
        <p:txBody>
          <a:bodyPr wrap="none" rtlCol="0">
            <a:spAutoFit/>
          </a:bodyPr>
          <a:lstStyle/>
          <a:p>
            <a:pPr algn="ctr"/>
            <a:r>
              <a:rPr lang="fr-FR" b="1" dirty="0">
                <a:solidFill>
                  <a:schemeClr val="accent2"/>
                </a:solidFill>
              </a:rPr>
              <a:t>Etape 4 :</a:t>
            </a:r>
          </a:p>
          <a:p>
            <a:pPr algn="ctr"/>
            <a:r>
              <a:rPr lang="fr-FR" b="1" dirty="0">
                <a:solidFill>
                  <a:schemeClr val="accent2"/>
                </a:solidFill>
              </a:rPr>
              <a:t>L’échappement</a:t>
            </a:r>
          </a:p>
        </p:txBody>
      </p:sp>
      <p:sp>
        <p:nvSpPr>
          <p:cNvPr id="11" name="ZoneTexte 10">
            <a:extLst>
              <a:ext uri="{FF2B5EF4-FFF2-40B4-BE49-F238E27FC236}">
                <a16:creationId xmlns:a16="http://schemas.microsoft.com/office/drawing/2014/main" id="{879A3A49-651E-0111-AB97-2A0FC9E1A8E7}"/>
              </a:ext>
            </a:extLst>
          </p:cNvPr>
          <p:cNvSpPr txBox="1"/>
          <p:nvPr/>
        </p:nvSpPr>
        <p:spPr>
          <a:xfrm>
            <a:off x="6489677" y="5045783"/>
            <a:ext cx="1543629" cy="923330"/>
          </a:xfrm>
          <a:prstGeom prst="rect">
            <a:avLst/>
          </a:prstGeom>
          <a:noFill/>
        </p:spPr>
        <p:txBody>
          <a:bodyPr wrap="none" rtlCol="0">
            <a:spAutoFit/>
          </a:bodyPr>
          <a:lstStyle/>
          <a:p>
            <a:pPr algn="ctr"/>
            <a:r>
              <a:rPr lang="fr-FR" b="1" dirty="0">
                <a:solidFill>
                  <a:schemeClr val="accent2"/>
                </a:solidFill>
              </a:rPr>
              <a:t>Etape 3 :</a:t>
            </a:r>
          </a:p>
          <a:p>
            <a:pPr algn="ctr"/>
            <a:r>
              <a:rPr lang="fr-FR" b="1" dirty="0">
                <a:solidFill>
                  <a:schemeClr val="accent2"/>
                </a:solidFill>
              </a:rPr>
              <a:t>La détente</a:t>
            </a:r>
          </a:p>
          <a:p>
            <a:pPr algn="ctr"/>
            <a:r>
              <a:rPr lang="fr-FR" b="1" dirty="0">
                <a:solidFill>
                  <a:schemeClr val="accent2"/>
                </a:solidFill>
              </a:rPr>
              <a:t>(ou explosion)</a:t>
            </a:r>
          </a:p>
        </p:txBody>
      </p:sp>
    </p:spTree>
    <p:extLst>
      <p:ext uri="{BB962C8B-B14F-4D97-AF65-F5344CB8AC3E}">
        <p14:creationId xmlns:p14="http://schemas.microsoft.com/office/powerpoint/2010/main" val="63594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Bougie d'allumage pour moteur essence BCP6ES">
            <a:extLst>
              <a:ext uri="{FF2B5EF4-FFF2-40B4-BE49-F238E27FC236}">
                <a16:creationId xmlns:a16="http://schemas.microsoft.com/office/drawing/2014/main" id="{6B1C6A82-3D85-8D4B-536A-C911E1D35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8822" y="1579052"/>
            <a:ext cx="947385" cy="94738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D42C9AFF-A048-71F7-3526-4A00923A9F74}"/>
              </a:ext>
            </a:extLst>
          </p:cNvPr>
          <p:cNvSpPr>
            <a:spLocks noGrp="1"/>
          </p:cNvSpPr>
          <p:nvPr>
            <p:ph type="title"/>
          </p:nvPr>
        </p:nvSpPr>
        <p:spPr>
          <a:xfrm>
            <a:off x="484187" y="158624"/>
            <a:ext cx="11707813" cy="607695"/>
          </a:xfrm>
        </p:spPr>
        <p:txBody>
          <a:bodyPr/>
          <a:lstStyle/>
          <a:p>
            <a:r>
              <a:rPr lang="fr-FR"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1 – Présentation du projet</a:t>
            </a:r>
            <a:br>
              <a:rPr lang="fr-FR"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5" name="Espace réservé du numéro de diapositive 4">
            <a:extLst>
              <a:ext uri="{FF2B5EF4-FFF2-40B4-BE49-F238E27FC236}">
                <a16:creationId xmlns:a16="http://schemas.microsoft.com/office/drawing/2014/main" id="{F38ADC17-F5EA-1CF5-D01A-E501489EA172}"/>
              </a:ext>
            </a:extLst>
          </p:cNvPr>
          <p:cNvSpPr>
            <a:spLocks noGrp="1"/>
          </p:cNvSpPr>
          <p:nvPr>
            <p:ph type="sldNum" sz="quarter" idx="12"/>
          </p:nvPr>
        </p:nvSpPr>
        <p:spPr/>
        <p:txBody>
          <a:bodyPr/>
          <a:lstStyle/>
          <a:p>
            <a:fld id="{D5109E06-06E1-4D94-9DE5-FEB159EA0CA0}" type="slidenum">
              <a:rPr lang="fr-FR" smtClean="0"/>
              <a:t>5</a:t>
            </a:fld>
            <a:endParaRPr lang="fr-FR"/>
          </a:p>
        </p:txBody>
      </p:sp>
      <p:sp>
        <p:nvSpPr>
          <p:cNvPr id="6" name="Titre 1">
            <a:extLst>
              <a:ext uri="{FF2B5EF4-FFF2-40B4-BE49-F238E27FC236}">
                <a16:creationId xmlns:a16="http://schemas.microsoft.com/office/drawing/2014/main" id="{FD6B5A40-4F30-6FD5-04AB-6F61FD14718B}"/>
              </a:ext>
            </a:extLst>
          </p:cNvPr>
          <p:cNvSpPr txBox="1">
            <a:spLocks/>
          </p:cNvSpPr>
          <p:nvPr/>
        </p:nvSpPr>
        <p:spPr bwMode="auto">
          <a:xfrm>
            <a:off x="408081" y="702945"/>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indent="-342900">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Les capteurs et actionneurs</a:t>
            </a:r>
          </a:p>
        </p:txBody>
      </p:sp>
      <p:sp>
        <p:nvSpPr>
          <p:cNvPr id="7" name="Espace réservé de la date 3">
            <a:extLst>
              <a:ext uri="{FF2B5EF4-FFF2-40B4-BE49-F238E27FC236}">
                <a16:creationId xmlns:a16="http://schemas.microsoft.com/office/drawing/2014/main" id="{450344D0-6104-CAC1-1226-0F4A9A141BE0}"/>
              </a:ext>
            </a:extLst>
          </p:cNvPr>
          <p:cNvSpPr>
            <a:spLocks noGrp="1"/>
          </p:cNvSpPr>
          <p:nvPr>
            <p:ph type="dt" sz="half" idx="10"/>
          </p:nvPr>
        </p:nvSpPr>
        <p:spPr>
          <a:xfrm>
            <a:off x="939890" y="6334251"/>
            <a:ext cx="952500" cy="365125"/>
          </a:xfrm>
        </p:spPr>
        <p:txBody>
          <a:bodyPr/>
          <a:lstStyle/>
          <a:p>
            <a:r>
              <a:rPr lang="fr-FR" dirty="0"/>
              <a:t>14/12/2023</a:t>
            </a:r>
          </a:p>
        </p:txBody>
      </p:sp>
      <p:pic>
        <p:nvPicPr>
          <p:cNvPr id="3" name="Image 2">
            <a:extLst>
              <a:ext uri="{FF2B5EF4-FFF2-40B4-BE49-F238E27FC236}">
                <a16:creationId xmlns:a16="http://schemas.microsoft.com/office/drawing/2014/main" id="{49CCB811-8D6F-D6B7-9238-5E108B4F7A8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00807" y="3269540"/>
            <a:ext cx="2218186" cy="2486060"/>
          </a:xfrm>
          <a:prstGeom prst="rect">
            <a:avLst/>
          </a:prstGeom>
          <a:noFill/>
          <a:ln>
            <a:noFill/>
          </a:ln>
        </p:spPr>
      </p:pic>
      <p:sp>
        <p:nvSpPr>
          <p:cNvPr id="12" name="ZoneTexte 11">
            <a:extLst>
              <a:ext uri="{FF2B5EF4-FFF2-40B4-BE49-F238E27FC236}">
                <a16:creationId xmlns:a16="http://schemas.microsoft.com/office/drawing/2014/main" id="{14E380D2-BF91-0C14-ACCF-3B9787E9160E}"/>
              </a:ext>
            </a:extLst>
          </p:cNvPr>
          <p:cNvSpPr txBox="1"/>
          <p:nvPr/>
        </p:nvSpPr>
        <p:spPr>
          <a:xfrm>
            <a:off x="5079021" y="5684371"/>
            <a:ext cx="1261757" cy="369332"/>
          </a:xfrm>
          <a:prstGeom prst="rect">
            <a:avLst/>
          </a:prstGeom>
          <a:noFill/>
        </p:spPr>
        <p:txBody>
          <a:bodyPr wrap="none" rtlCol="0">
            <a:spAutoFit/>
          </a:bodyPr>
          <a:lstStyle/>
          <a:p>
            <a:pPr algn="ctr"/>
            <a:r>
              <a:rPr lang="fr-FR" b="1" dirty="0">
                <a:solidFill>
                  <a:schemeClr val="accent2"/>
                </a:solidFill>
              </a:rPr>
              <a:t>Calculateur</a:t>
            </a:r>
          </a:p>
        </p:txBody>
      </p:sp>
      <p:sp>
        <p:nvSpPr>
          <p:cNvPr id="13" name="ZoneTexte 12">
            <a:extLst>
              <a:ext uri="{FF2B5EF4-FFF2-40B4-BE49-F238E27FC236}">
                <a16:creationId xmlns:a16="http://schemas.microsoft.com/office/drawing/2014/main" id="{1F96B670-07A9-5BE9-1EBD-9C43771C9727}"/>
              </a:ext>
            </a:extLst>
          </p:cNvPr>
          <p:cNvSpPr txBox="1"/>
          <p:nvPr/>
        </p:nvSpPr>
        <p:spPr>
          <a:xfrm>
            <a:off x="441830" y="4772638"/>
            <a:ext cx="1592104" cy="369332"/>
          </a:xfrm>
          <a:prstGeom prst="rect">
            <a:avLst/>
          </a:prstGeom>
          <a:noFill/>
        </p:spPr>
        <p:txBody>
          <a:bodyPr wrap="none" rtlCol="0">
            <a:spAutoFit/>
          </a:bodyPr>
          <a:lstStyle/>
          <a:p>
            <a:pPr algn="ctr"/>
            <a:r>
              <a:rPr lang="fr-FR" b="1" dirty="0">
                <a:solidFill>
                  <a:schemeClr val="accent2"/>
                </a:solidFill>
              </a:rPr>
              <a:t>Sonde Lambda</a:t>
            </a:r>
          </a:p>
        </p:txBody>
      </p:sp>
      <p:sp>
        <p:nvSpPr>
          <p:cNvPr id="14" name="ZoneTexte 13">
            <a:extLst>
              <a:ext uri="{FF2B5EF4-FFF2-40B4-BE49-F238E27FC236}">
                <a16:creationId xmlns:a16="http://schemas.microsoft.com/office/drawing/2014/main" id="{08252B18-1BD4-3938-9CA6-8C2FDE86BA1D}"/>
              </a:ext>
            </a:extLst>
          </p:cNvPr>
          <p:cNvSpPr txBox="1"/>
          <p:nvPr/>
        </p:nvSpPr>
        <p:spPr>
          <a:xfrm>
            <a:off x="344587" y="3555213"/>
            <a:ext cx="1792991" cy="646331"/>
          </a:xfrm>
          <a:prstGeom prst="rect">
            <a:avLst/>
          </a:prstGeom>
          <a:noFill/>
        </p:spPr>
        <p:txBody>
          <a:bodyPr wrap="none" rtlCol="0">
            <a:spAutoFit/>
          </a:bodyPr>
          <a:lstStyle/>
          <a:p>
            <a:pPr algn="ctr"/>
            <a:r>
              <a:rPr lang="fr-FR" b="1" dirty="0">
                <a:solidFill>
                  <a:schemeClr val="accent2"/>
                </a:solidFill>
              </a:rPr>
              <a:t>Vanne papillon </a:t>
            </a:r>
          </a:p>
          <a:p>
            <a:pPr algn="ctr"/>
            <a:r>
              <a:rPr lang="fr-FR" b="1" dirty="0">
                <a:solidFill>
                  <a:schemeClr val="accent2"/>
                </a:solidFill>
              </a:rPr>
              <a:t>d’admission d’air</a:t>
            </a:r>
          </a:p>
        </p:txBody>
      </p:sp>
      <p:sp>
        <p:nvSpPr>
          <p:cNvPr id="15" name="ZoneTexte 14">
            <a:extLst>
              <a:ext uri="{FF2B5EF4-FFF2-40B4-BE49-F238E27FC236}">
                <a16:creationId xmlns:a16="http://schemas.microsoft.com/office/drawing/2014/main" id="{1547C3FB-E492-EBE5-7446-ACAEE39E3E17}"/>
              </a:ext>
            </a:extLst>
          </p:cNvPr>
          <p:cNvSpPr txBox="1"/>
          <p:nvPr/>
        </p:nvSpPr>
        <p:spPr>
          <a:xfrm>
            <a:off x="216819" y="2343684"/>
            <a:ext cx="1925785" cy="923330"/>
          </a:xfrm>
          <a:prstGeom prst="rect">
            <a:avLst/>
          </a:prstGeom>
          <a:noFill/>
        </p:spPr>
        <p:txBody>
          <a:bodyPr wrap="none" rtlCol="0">
            <a:spAutoFit/>
          </a:bodyPr>
          <a:lstStyle/>
          <a:p>
            <a:pPr algn="ctr"/>
            <a:r>
              <a:rPr lang="fr-FR" b="1" dirty="0">
                <a:solidFill>
                  <a:schemeClr val="accent2"/>
                </a:solidFill>
              </a:rPr>
              <a:t>Capteur de </a:t>
            </a:r>
          </a:p>
          <a:p>
            <a:pPr algn="ctr"/>
            <a:r>
              <a:rPr lang="fr-FR" b="1" dirty="0">
                <a:solidFill>
                  <a:schemeClr val="accent2"/>
                </a:solidFill>
              </a:rPr>
              <a:t>température d’air </a:t>
            </a:r>
          </a:p>
          <a:p>
            <a:pPr algn="ctr"/>
            <a:r>
              <a:rPr lang="fr-FR" b="1" dirty="0">
                <a:solidFill>
                  <a:schemeClr val="accent2"/>
                </a:solidFill>
              </a:rPr>
              <a:t>à l’admission</a:t>
            </a:r>
          </a:p>
        </p:txBody>
      </p:sp>
      <p:sp>
        <p:nvSpPr>
          <p:cNvPr id="16" name="ZoneTexte 15">
            <a:extLst>
              <a:ext uri="{FF2B5EF4-FFF2-40B4-BE49-F238E27FC236}">
                <a16:creationId xmlns:a16="http://schemas.microsoft.com/office/drawing/2014/main" id="{E96FF03F-3676-0883-6C7A-150F7C4B142E}"/>
              </a:ext>
            </a:extLst>
          </p:cNvPr>
          <p:cNvSpPr txBox="1"/>
          <p:nvPr/>
        </p:nvSpPr>
        <p:spPr>
          <a:xfrm>
            <a:off x="372584" y="1511724"/>
            <a:ext cx="1464953" cy="369332"/>
          </a:xfrm>
          <a:prstGeom prst="rect">
            <a:avLst/>
          </a:prstGeom>
          <a:noFill/>
        </p:spPr>
        <p:txBody>
          <a:bodyPr wrap="none" rtlCol="0">
            <a:spAutoFit/>
          </a:bodyPr>
          <a:lstStyle/>
          <a:p>
            <a:pPr algn="ctr"/>
            <a:r>
              <a:rPr lang="fr-FR" b="1" dirty="0">
                <a:solidFill>
                  <a:schemeClr val="accent2"/>
                </a:solidFill>
              </a:rPr>
              <a:t>Capteur PMH</a:t>
            </a:r>
          </a:p>
        </p:txBody>
      </p:sp>
      <p:sp>
        <p:nvSpPr>
          <p:cNvPr id="17" name="ZoneTexte 16">
            <a:extLst>
              <a:ext uri="{FF2B5EF4-FFF2-40B4-BE49-F238E27FC236}">
                <a16:creationId xmlns:a16="http://schemas.microsoft.com/office/drawing/2014/main" id="{95E2D15B-919E-DE3C-B69A-A7A994B48D31}"/>
              </a:ext>
            </a:extLst>
          </p:cNvPr>
          <p:cNvSpPr txBox="1"/>
          <p:nvPr/>
        </p:nvSpPr>
        <p:spPr>
          <a:xfrm>
            <a:off x="9987979" y="1537214"/>
            <a:ext cx="1447191" cy="923330"/>
          </a:xfrm>
          <a:prstGeom prst="rect">
            <a:avLst/>
          </a:prstGeom>
          <a:noFill/>
        </p:spPr>
        <p:txBody>
          <a:bodyPr wrap="none" rtlCol="0">
            <a:spAutoFit/>
          </a:bodyPr>
          <a:lstStyle/>
          <a:p>
            <a:pPr algn="ctr"/>
            <a:r>
              <a:rPr lang="fr-FR" b="1" dirty="0">
                <a:solidFill>
                  <a:schemeClr val="accent2"/>
                </a:solidFill>
              </a:rPr>
              <a:t>Bobine </a:t>
            </a:r>
          </a:p>
          <a:p>
            <a:pPr algn="ctr"/>
            <a:r>
              <a:rPr lang="fr-FR" b="1" dirty="0">
                <a:solidFill>
                  <a:schemeClr val="accent2"/>
                </a:solidFill>
              </a:rPr>
              <a:t>d’allumage + </a:t>
            </a:r>
          </a:p>
          <a:p>
            <a:pPr algn="ctr"/>
            <a:r>
              <a:rPr lang="fr-FR" b="1" dirty="0">
                <a:solidFill>
                  <a:schemeClr val="accent2"/>
                </a:solidFill>
              </a:rPr>
              <a:t>bougie</a:t>
            </a:r>
          </a:p>
        </p:txBody>
      </p:sp>
      <p:sp>
        <p:nvSpPr>
          <p:cNvPr id="18" name="ZoneTexte 17">
            <a:extLst>
              <a:ext uri="{FF2B5EF4-FFF2-40B4-BE49-F238E27FC236}">
                <a16:creationId xmlns:a16="http://schemas.microsoft.com/office/drawing/2014/main" id="{EE2E1031-7099-4E78-914A-0C37D443715E}"/>
              </a:ext>
            </a:extLst>
          </p:cNvPr>
          <p:cNvSpPr txBox="1"/>
          <p:nvPr/>
        </p:nvSpPr>
        <p:spPr>
          <a:xfrm>
            <a:off x="10192649" y="2897682"/>
            <a:ext cx="1037849" cy="369332"/>
          </a:xfrm>
          <a:prstGeom prst="rect">
            <a:avLst/>
          </a:prstGeom>
          <a:noFill/>
        </p:spPr>
        <p:txBody>
          <a:bodyPr wrap="none" rtlCol="0">
            <a:spAutoFit/>
          </a:bodyPr>
          <a:lstStyle/>
          <a:p>
            <a:pPr algn="ctr"/>
            <a:r>
              <a:rPr lang="fr-FR" b="1" dirty="0">
                <a:solidFill>
                  <a:schemeClr val="accent2"/>
                </a:solidFill>
              </a:rPr>
              <a:t>Injecteur</a:t>
            </a:r>
          </a:p>
        </p:txBody>
      </p:sp>
      <p:pic>
        <p:nvPicPr>
          <p:cNvPr id="1026" name="Picture 2" descr="Sonde Lambda de voiture : comment savoir si elle fonctionne">
            <a:extLst>
              <a:ext uri="{FF2B5EF4-FFF2-40B4-BE49-F238E27FC236}">
                <a16:creationId xmlns:a16="http://schemas.microsoft.com/office/drawing/2014/main" id="{7E6241B8-8DB3-B881-B3E2-4A3B994A60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5454" y="4440924"/>
            <a:ext cx="1476187" cy="8857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admission d'air d'un moteur : comment ça marche ?">
            <a:extLst>
              <a:ext uri="{FF2B5EF4-FFF2-40B4-BE49-F238E27FC236}">
                <a16:creationId xmlns:a16="http://schemas.microsoft.com/office/drawing/2014/main" id="{58C9752B-161D-4FC0-CF2B-995651926E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713" y="3460307"/>
            <a:ext cx="1326908" cy="8857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apteur de température de l'air d'admission - Fury Road">
            <a:extLst>
              <a:ext uri="{FF2B5EF4-FFF2-40B4-BE49-F238E27FC236}">
                <a16:creationId xmlns:a16="http://schemas.microsoft.com/office/drawing/2014/main" id="{2A0B810A-7B36-2F65-97D1-986C46676C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5147" y="2378325"/>
            <a:ext cx="982985" cy="7214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apteur PMH Inductif pour calculateur Megasquirt">
            <a:extLst>
              <a:ext uri="{FF2B5EF4-FFF2-40B4-BE49-F238E27FC236}">
                <a16:creationId xmlns:a16="http://schemas.microsoft.com/office/drawing/2014/main" id="{4815C870-2D39-D00F-9BED-89008374AE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9547" y="812765"/>
            <a:ext cx="1701128" cy="170112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obine d'allumage avec cosse de bougie avantageux | Louis 🏍️">
            <a:extLst>
              <a:ext uri="{FF2B5EF4-FFF2-40B4-BE49-F238E27FC236}">
                <a16:creationId xmlns:a16="http://schemas.microsoft.com/office/drawing/2014/main" id="{5DD85F84-8260-3D35-FEEA-66C31DBF408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87483" y="1511724"/>
            <a:ext cx="1001433" cy="98032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0 280 156 045 BOSCH EV-6-C Injecteur Injection d'essence, avec joint  d'étanchéite ▷ AUTODOC prix et avis">
            <a:extLst>
              <a:ext uri="{FF2B5EF4-FFF2-40B4-BE49-F238E27FC236}">
                <a16:creationId xmlns:a16="http://schemas.microsoft.com/office/drawing/2014/main" id="{1B14AC30-829A-B910-5C05-98A090969D2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17502" y="2533891"/>
            <a:ext cx="1547028" cy="125907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Moteur VOLVO V70 I (875, 876) 2.4 1940306 | B-Parts">
            <a:extLst>
              <a:ext uri="{FF2B5EF4-FFF2-40B4-BE49-F238E27FC236}">
                <a16:creationId xmlns:a16="http://schemas.microsoft.com/office/drawing/2014/main" id="{4BA3DCBC-6427-0687-EE36-A8748E4CB8C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66150" y="1300606"/>
            <a:ext cx="2432556" cy="182441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D14C00DF-C6CA-0F40-240E-D875672843D0}"/>
              </a:ext>
            </a:extLst>
          </p:cNvPr>
          <p:cNvSpPr/>
          <p:nvPr/>
        </p:nvSpPr>
        <p:spPr>
          <a:xfrm>
            <a:off x="220756" y="1162323"/>
            <a:ext cx="3506311" cy="4438374"/>
          </a:xfrm>
          <a:prstGeom prst="round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 coins arrondis 19">
            <a:extLst>
              <a:ext uri="{FF2B5EF4-FFF2-40B4-BE49-F238E27FC236}">
                <a16:creationId xmlns:a16="http://schemas.microsoft.com/office/drawing/2014/main" id="{1D377A1F-1583-AC7E-CCBE-2114323FF40B}"/>
              </a:ext>
            </a:extLst>
          </p:cNvPr>
          <p:cNvSpPr/>
          <p:nvPr/>
        </p:nvSpPr>
        <p:spPr>
          <a:xfrm>
            <a:off x="7837789" y="1310640"/>
            <a:ext cx="3754762" cy="3567261"/>
          </a:xfrm>
          <a:prstGeom prst="round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Picture 4" descr="L'admission d'air d'un moteur : comment ça marche ?">
            <a:extLst>
              <a:ext uri="{FF2B5EF4-FFF2-40B4-BE49-F238E27FC236}">
                <a16:creationId xmlns:a16="http://schemas.microsoft.com/office/drawing/2014/main" id="{CB2DA27E-F563-EDEA-5D80-E36092AC39E3}"/>
              </a:ext>
            </a:extLst>
          </p:cNvPr>
          <p:cNvPicPr>
            <a:picLocks noChangeAspect="1" noChangeArrowheads="1"/>
          </p:cNvPicPr>
          <p:nvPr/>
        </p:nvPicPr>
        <p:blipFill>
          <a:blip r:embed="rId6">
            <a:alphaModFix amt="50000"/>
            <a:extLst>
              <a:ext uri="{28A0092B-C50C-407E-A947-70E740481C1C}">
                <a14:useLocalDpi xmlns:a14="http://schemas.microsoft.com/office/drawing/2010/main" val="0"/>
              </a:ext>
            </a:extLst>
          </a:blip>
          <a:srcRect/>
          <a:stretch>
            <a:fillRect/>
          </a:stretch>
        </p:blipFill>
        <p:spPr bwMode="auto">
          <a:xfrm>
            <a:off x="8162977" y="3741730"/>
            <a:ext cx="1367789" cy="912999"/>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a:extLst>
              <a:ext uri="{FF2B5EF4-FFF2-40B4-BE49-F238E27FC236}">
                <a16:creationId xmlns:a16="http://schemas.microsoft.com/office/drawing/2014/main" id="{4BF289D6-1F51-8DF0-549F-F38E4B0CF996}"/>
              </a:ext>
            </a:extLst>
          </p:cNvPr>
          <p:cNvSpPr txBox="1"/>
          <p:nvPr/>
        </p:nvSpPr>
        <p:spPr>
          <a:xfrm>
            <a:off x="9676241" y="3811335"/>
            <a:ext cx="1792991" cy="646331"/>
          </a:xfrm>
          <a:prstGeom prst="rect">
            <a:avLst/>
          </a:prstGeom>
          <a:noFill/>
        </p:spPr>
        <p:txBody>
          <a:bodyPr wrap="none" rtlCol="0">
            <a:spAutoFit/>
          </a:bodyPr>
          <a:lstStyle/>
          <a:p>
            <a:pPr algn="ctr"/>
            <a:r>
              <a:rPr lang="fr-FR" b="1" dirty="0">
                <a:solidFill>
                  <a:schemeClr val="accent2"/>
                </a:solidFill>
              </a:rPr>
              <a:t>Vanne papillon </a:t>
            </a:r>
          </a:p>
          <a:p>
            <a:pPr algn="ctr"/>
            <a:r>
              <a:rPr lang="fr-FR" b="1" dirty="0">
                <a:solidFill>
                  <a:schemeClr val="accent2"/>
                </a:solidFill>
              </a:rPr>
              <a:t>d’admission d’air</a:t>
            </a:r>
          </a:p>
        </p:txBody>
      </p:sp>
      <p:sp>
        <p:nvSpPr>
          <p:cNvPr id="23" name="ZoneTexte 22">
            <a:extLst>
              <a:ext uri="{FF2B5EF4-FFF2-40B4-BE49-F238E27FC236}">
                <a16:creationId xmlns:a16="http://schemas.microsoft.com/office/drawing/2014/main" id="{EEAEBA7E-98DF-9F8A-AED9-44FED32ADB82}"/>
              </a:ext>
            </a:extLst>
          </p:cNvPr>
          <p:cNvSpPr txBox="1"/>
          <p:nvPr/>
        </p:nvSpPr>
        <p:spPr>
          <a:xfrm>
            <a:off x="5405528" y="3125023"/>
            <a:ext cx="908005" cy="369332"/>
          </a:xfrm>
          <a:prstGeom prst="rect">
            <a:avLst/>
          </a:prstGeom>
          <a:noFill/>
        </p:spPr>
        <p:txBody>
          <a:bodyPr wrap="none" rtlCol="0">
            <a:spAutoFit/>
          </a:bodyPr>
          <a:lstStyle/>
          <a:p>
            <a:pPr algn="ctr"/>
            <a:r>
              <a:rPr lang="fr-FR" b="1" dirty="0">
                <a:solidFill>
                  <a:schemeClr val="accent2"/>
                </a:solidFill>
              </a:rPr>
              <a:t>Moteur</a:t>
            </a:r>
          </a:p>
        </p:txBody>
      </p:sp>
      <p:cxnSp>
        <p:nvCxnSpPr>
          <p:cNvPr id="41" name="Connecteur droit avec flèche 40">
            <a:extLst>
              <a:ext uri="{FF2B5EF4-FFF2-40B4-BE49-F238E27FC236}">
                <a16:creationId xmlns:a16="http://schemas.microsoft.com/office/drawing/2014/main" id="{4B2EDD33-E568-391D-F1A3-07DE8A9B8444}"/>
              </a:ext>
            </a:extLst>
          </p:cNvPr>
          <p:cNvCxnSpPr>
            <a:cxnSpLocks/>
          </p:cNvCxnSpPr>
          <p:nvPr/>
        </p:nvCxnSpPr>
        <p:spPr>
          <a:xfrm>
            <a:off x="3955087" y="4294359"/>
            <a:ext cx="61106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963ECFA5-23C2-4163-92E7-F16F3A19A2F8}"/>
              </a:ext>
            </a:extLst>
          </p:cNvPr>
          <p:cNvSpPr txBox="1"/>
          <p:nvPr/>
        </p:nvSpPr>
        <p:spPr>
          <a:xfrm>
            <a:off x="1479212" y="5684371"/>
            <a:ext cx="1029321" cy="369332"/>
          </a:xfrm>
          <a:prstGeom prst="rect">
            <a:avLst/>
          </a:prstGeom>
          <a:noFill/>
        </p:spPr>
        <p:txBody>
          <a:bodyPr wrap="none" rtlCol="0">
            <a:spAutoFit/>
          </a:bodyPr>
          <a:lstStyle/>
          <a:p>
            <a:pPr algn="ctr"/>
            <a:r>
              <a:rPr lang="fr-FR" b="1" dirty="0">
                <a:solidFill>
                  <a:schemeClr val="accent2"/>
                </a:solidFill>
              </a:rPr>
              <a:t>Capteurs</a:t>
            </a:r>
          </a:p>
        </p:txBody>
      </p:sp>
      <p:sp>
        <p:nvSpPr>
          <p:cNvPr id="44" name="ZoneTexte 43">
            <a:extLst>
              <a:ext uri="{FF2B5EF4-FFF2-40B4-BE49-F238E27FC236}">
                <a16:creationId xmlns:a16="http://schemas.microsoft.com/office/drawing/2014/main" id="{A5A1557F-0770-4550-C0C7-E83B781BF782}"/>
              </a:ext>
            </a:extLst>
          </p:cNvPr>
          <p:cNvSpPr txBox="1"/>
          <p:nvPr/>
        </p:nvSpPr>
        <p:spPr>
          <a:xfrm>
            <a:off x="9091700" y="4957304"/>
            <a:ext cx="1336008" cy="369332"/>
          </a:xfrm>
          <a:prstGeom prst="rect">
            <a:avLst/>
          </a:prstGeom>
          <a:noFill/>
        </p:spPr>
        <p:txBody>
          <a:bodyPr wrap="none" rtlCol="0">
            <a:spAutoFit/>
          </a:bodyPr>
          <a:lstStyle/>
          <a:p>
            <a:pPr algn="ctr"/>
            <a:r>
              <a:rPr lang="fr-FR" b="1" dirty="0">
                <a:solidFill>
                  <a:schemeClr val="accent2"/>
                </a:solidFill>
              </a:rPr>
              <a:t>Actionneurs</a:t>
            </a:r>
          </a:p>
        </p:txBody>
      </p:sp>
      <p:cxnSp>
        <p:nvCxnSpPr>
          <p:cNvPr id="47" name="Connecteur droit avec flèche 46">
            <a:extLst>
              <a:ext uri="{FF2B5EF4-FFF2-40B4-BE49-F238E27FC236}">
                <a16:creationId xmlns:a16="http://schemas.microsoft.com/office/drawing/2014/main" id="{8F7EBC68-B251-DA4D-023A-7FC2C866CB2A}"/>
              </a:ext>
            </a:extLst>
          </p:cNvPr>
          <p:cNvCxnSpPr>
            <a:cxnSpLocks/>
          </p:cNvCxnSpPr>
          <p:nvPr/>
        </p:nvCxnSpPr>
        <p:spPr>
          <a:xfrm>
            <a:off x="6943685" y="4294359"/>
            <a:ext cx="61106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663EF80D-A51D-6520-2FCF-D7CCC8A3D266}"/>
              </a:ext>
            </a:extLst>
          </p:cNvPr>
          <p:cNvCxnSpPr>
            <a:cxnSpLocks/>
          </p:cNvCxnSpPr>
          <p:nvPr/>
        </p:nvCxnSpPr>
        <p:spPr>
          <a:xfrm flipH="1">
            <a:off x="3858459" y="2048003"/>
            <a:ext cx="61106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91359A35-51CF-0E66-86EF-AA7300CCEC36}"/>
              </a:ext>
            </a:extLst>
          </p:cNvPr>
          <p:cNvCxnSpPr>
            <a:cxnSpLocks/>
          </p:cNvCxnSpPr>
          <p:nvPr/>
        </p:nvCxnSpPr>
        <p:spPr>
          <a:xfrm flipH="1">
            <a:off x="7103742" y="2029493"/>
            <a:ext cx="61106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13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2C9AFF-A048-71F7-3526-4A00923A9F74}"/>
              </a:ext>
            </a:extLst>
          </p:cNvPr>
          <p:cNvSpPr>
            <a:spLocks noGrp="1"/>
          </p:cNvSpPr>
          <p:nvPr>
            <p:ph type="title"/>
          </p:nvPr>
        </p:nvSpPr>
        <p:spPr>
          <a:xfrm>
            <a:off x="484187" y="158624"/>
            <a:ext cx="11707813" cy="607695"/>
          </a:xfrm>
        </p:spPr>
        <p:txBody>
          <a:bodyPr/>
          <a:lstStyle/>
          <a:p>
            <a:r>
              <a:rPr lang="fr-FR" sz="32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2 – Etat d’avancement</a:t>
            </a:r>
            <a:br>
              <a:rPr lang="fr-FR"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5" name="Espace réservé du numéro de diapositive 4">
            <a:extLst>
              <a:ext uri="{FF2B5EF4-FFF2-40B4-BE49-F238E27FC236}">
                <a16:creationId xmlns:a16="http://schemas.microsoft.com/office/drawing/2014/main" id="{F38ADC17-F5EA-1CF5-D01A-E501489EA172}"/>
              </a:ext>
            </a:extLst>
          </p:cNvPr>
          <p:cNvSpPr>
            <a:spLocks noGrp="1"/>
          </p:cNvSpPr>
          <p:nvPr>
            <p:ph type="sldNum" sz="quarter" idx="12"/>
          </p:nvPr>
        </p:nvSpPr>
        <p:spPr/>
        <p:txBody>
          <a:bodyPr/>
          <a:lstStyle/>
          <a:p>
            <a:fld id="{D5109E06-06E1-4D94-9DE5-FEB159EA0CA0}" type="slidenum">
              <a:rPr lang="fr-FR" smtClean="0"/>
              <a:t>6</a:t>
            </a:fld>
            <a:endParaRPr lang="fr-FR"/>
          </a:p>
        </p:txBody>
      </p:sp>
      <p:sp>
        <p:nvSpPr>
          <p:cNvPr id="6" name="Titre 1">
            <a:extLst>
              <a:ext uri="{FF2B5EF4-FFF2-40B4-BE49-F238E27FC236}">
                <a16:creationId xmlns:a16="http://schemas.microsoft.com/office/drawing/2014/main" id="{FD6B5A40-4F30-6FD5-04AB-6F61FD14718B}"/>
              </a:ext>
            </a:extLst>
          </p:cNvPr>
          <p:cNvSpPr txBox="1">
            <a:spLocks/>
          </p:cNvSpPr>
          <p:nvPr/>
        </p:nvSpPr>
        <p:spPr bwMode="auto">
          <a:xfrm>
            <a:off x="408081" y="702945"/>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indent="-342900">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Monitoring du calculateur depuis un PC</a:t>
            </a:r>
            <a:endParaRPr lang="fr-FR" sz="2000"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Ø"/>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Communication</a:t>
            </a:r>
          </a:p>
        </p:txBody>
      </p:sp>
      <p:sp>
        <p:nvSpPr>
          <p:cNvPr id="7" name="Espace réservé de la date 3">
            <a:extLst>
              <a:ext uri="{FF2B5EF4-FFF2-40B4-BE49-F238E27FC236}">
                <a16:creationId xmlns:a16="http://schemas.microsoft.com/office/drawing/2014/main" id="{450344D0-6104-CAC1-1226-0F4A9A141BE0}"/>
              </a:ext>
            </a:extLst>
          </p:cNvPr>
          <p:cNvSpPr>
            <a:spLocks noGrp="1"/>
          </p:cNvSpPr>
          <p:nvPr>
            <p:ph type="dt" sz="half" idx="10"/>
          </p:nvPr>
        </p:nvSpPr>
        <p:spPr>
          <a:xfrm>
            <a:off x="939890" y="6334251"/>
            <a:ext cx="952500" cy="365125"/>
          </a:xfrm>
        </p:spPr>
        <p:txBody>
          <a:bodyPr/>
          <a:lstStyle/>
          <a:p>
            <a:r>
              <a:rPr lang="fr-FR" dirty="0"/>
              <a:t>14/12/2023</a:t>
            </a:r>
          </a:p>
        </p:txBody>
      </p:sp>
      <p:cxnSp>
        <p:nvCxnSpPr>
          <p:cNvPr id="8" name="Connecteur droit avec flèche 7">
            <a:extLst>
              <a:ext uri="{FF2B5EF4-FFF2-40B4-BE49-F238E27FC236}">
                <a16:creationId xmlns:a16="http://schemas.microsoft.com/office/drawing/2014/main" id="{FF51878A-E962-12B5-BF7F-DDADAC611F48}"/>
              </a:ext>
            </a:extLst>
          </p:cNvPr>
          <p:cNvCxnSpPr/>
          <p:nvPr/>
        </p:nvCxnSpPr>
        <p:spPr>
          <a:xfrm>
            <a:off x="4580495" y="2422714"/>
            <a:ext cx="2461846" cy="0"/>
          </a:xfrm>
          <a:prstGeom prst="straightConnector1">
            <a:avLst/>
          </a:prstGeom>
          <a:ln w="1905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8FA7BAC4-E3B5-FAC7-B341-791D56EF9BC1}"/>
              </a:ext>
            </a:extLst>
          </p:cNvPr>
          <p:cNvSpPr txBox="1"/>
          <p:nvPr/>
        </p:nvSpPr>
        <p:spPr>
          <a:xfrm>
            <a:off x="4843686" y="1825468"/>
            <a:ext cx="1902187" cy="369332"/>
          </a:xfrm>
          <a:prstGeom prst="rect">
            <a:avLst/>
          </a:prstGeom>
          <a:noFill/>
        </p:spPr>
        <p:txBody>
          <a:bodyPr wrap="none" rtlCol="0">
            <a:spAutoFit/>
          </a:bodyPr>
          <a:lstStyle/>
          <a:p>
            <a:r>
              <a:rPr lang="fr-FR" dirty="0">
                <a:solidFill>
                  <a:schemeClr val="accent2"/>
                </a:solidFill>
              </a:rPr>
              <a:t>Liaison série UART</a:t>
            </a:r>
          </a:p>
        </p:txBody>
      </p:sp>
      <p:sp>
        <p:nvSpPr>
          <p:cNvPr id="11" name="Rectangle 10">
            <a:extLst>
              <a:ext uri="{FF2B5EF4-FFF2-40B4-BE49-F238E27FC236}">
                <a16:creationId xmlns:a16="http://schemas.microsoft.com/office/drawing/2014/main" id="{DAA07EA0-0981-1AD9-1058-4E0831364847}"/>
              </a:ext>
            </a:extLst>
          </p:cNvPr>
          <p:cNvSpPr/>
          <p:nvPr/>
        </p:nvSpPr>
        <p:spPr>
          <a:xfrm>
            <a:off x="321833" y="2008982"/>
            <a:ext cx="1287862" cy="942032"/>
          </a:xfrm>
          <a:prstGeom prst="rect">
            <a:avLst/>
          </a:prstGeom>
          <a:solidFill>
            <a:schemeClr val="accent5"/>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solidFill>
              </a:rPr>
              <a:t>Utilisateur</a:t>
            </a:r>
          </a:p>
        </p:txBody>
      </p:sp>
      <p:sp>
        <p:nvSpPr>
          <p:cNvPr id="15" name="Rectangle 14">
            <a:extLst>
              <a:ext uri="{FF2B5EF4-FFF2-40B4-BE49-F238E27FC236}">
                <a16:creationId xmlns:a16="http://schemas.microsoft.com/office/drawing/2014/main" id="{1BAD06C7-000E-A83B-3E59-BD4347876898}"/>
              </a:ext>
            </a:extLst>
          </p:cNvPr>
          <p:cNvSpPr/>
          <p:nvPr/>
        </p:nvSpPr>
        <p:spPr>
          <a:xfrm>
            <a:off x="2209946" y="1644708"/>
            <a:ext cx="2206189" cy="1611885"/>
          </a:xfrm>
          <a:prstGeom prst="rect">
            <a:avLst/>
          </a:prstGeom>
          <a:solidFill>
            <a:schemeClr val="accent5"/>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solidFill>
              </a:rPr>
              <a:t>PC</a:t>
            </a:r>
          </a:p>
        </p:txBody>
      </p:sp>
      <p:sp>
        <p:nvSpPr>
          <p:cNvPr id="16" name="Rectangle 15">
            <a:extLst>
              <a:ext uri="{FF2B5EF4-FFF2-40B4-BE49-F238E27FC236}">
                <a16:creationId xmlns:a16="http://schemas.microsoft.com/office/drawing/2014/main" id="{900FDCD6-6636-E6E6-43BF-717FB2F07574}"/>
              </a:ext>
            </a:extLst>
          </p:cNvPr>
          <p:cNvSpPr/>
          <p:nvPr/>
        </p:nvSpPr>
        <p:spPr>
          <a:xfrm>
            <a:off x="7142020" y="1644708"/>
            <a:ext cx="2206189" cy="1611856"/>
          </a:xfrm>
          <a:prstGeom prst="rect">
            <a:avLst/>
          </a:prstGeom>
          <a:solidFill>
            <a:schemeClr val="accent5"/>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solidFill>
              </a:rPr>
              <a:t>Calculateur </a:t>
            </a:r>
          </a:p>
          <a:p>
            <a:pPr algn="ctr"/>
            <a:r>
              <a:rPr lang="fr-FR" dirty="0">
                <a:solidFill>
                  <a:schemeClr val="accent2"/>
                </a:solidFill>
              </a:rPr>
              <a:t>moteur</a:t>
            </a:r>
          </a:p>
        </p:txBody>
      </p:sp>
      <p:sp>
        <p:nvSpPr>
          <p:cNvPr id="17" name="Rectangle 16">
            <a:extLst>
              <a:ext uri="{FF2B5EF4-FFF2-40B4-BE49-F238E27FC236}">
                <a16:creationId xmlns:a16="http://schemas.microsoft.com/office/drawing/2014/main" id="{F321C499-95AA-9883-692E-559AA6624CFE}"/>
              </a:ext>
            </a:extLst>
          </p:cNvPr>
          <p:cNvSpPr/>
          <p:nvPr/>
        </p:nvSpPr>
        <p:spPr>
          <a:xfrm>
            <a:off x="9950446" y="2009399"/>
            <a:ext cx="1479892" cy="942032"/>
          </a:xfrm>
          <a:prstGeom prst="rect">
            <a:avLst/>
          </a:prstGeom>
          <a:solidFill>
            <a:schemeClr val="accent5"/>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solidFill>
              </a:rPr>
              <a:t>Périphériques</a:t>
            </a:r>
          </a:p>
          <a:p>
            <a:pPr algn="ctr"/>
            <a:r>
              <a:rPr lang="fr-FR" dirty="0">
                <a:solidFill>
                  <a:schemeClr val="accent2"/>
                </a:solidFill>
              </a:rPr>
              <a:t>moteur</a:t>
            </a:r>
          </a:p>
        </p:txBody>
      </p:sp>
      <p:cxnSp>
        <p:nvCxnSpPr>
          <p:cNvPr id="20" name="Connecteur droit avec flèche 19">
            <a:extLst>
              <a:ext uri="{FF2B5EF4-FFF2-40B4-BE49-F238E27FC236}">
                <a16:creationId xmlns:a16="http://schemas.microsoft.com/office/drawing/2014/main" id="{452DDE2F-7390-1B0A-C4EE-E176FC06EEFF}"/>
              </a:ext>
            </a:extLst>
          </p:cNvPr>
          <p:cNvCxnSpPr>
            <a:cxnSpLocks/>
          </p:cNvCxnSpPr>
          <p:nvPr/>
        </p:nvCxnSpPr>
        <p:spPr>
          <a:xfrm flipH="1">
            <a:off x="4580495" y="2650629"/>
            <a:ext cx="2461846"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5CCE7935-2885-6C2F-4504-9AA4EF799D1D}"/>
              </a:ext>
            </a:extLst>
          </p:cNvPr>
          <p:cNvCxnSpPr>
            <a:cxnSpLocks/>
          </p:cNvCxnSpPr>
          <p:nvPr/>
        </p:nvCxnSpPr>
        <p:spPr>
          <a:xfrm>
            <a:off x="1717473" y="2422714"/>
            <a:ext cx="393127" cy="0"/>
          </a:xfrm>
          <a:prstGeom prst="straightConnector1">
            <a:avLst/>
          </a:prstGeom>
          <a:ln w="1905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73728133-ADEF-7EAA-92A3-82BDD89E2190}"/>
              </a:ext>
            </a:extLst>
          </p:cNvPr>
          <p:cNvCxnSpPr>
            <a:cxnSpLocks/>
          </p:cNvCxnSpPr>
          <p:nvPr/>
        </p:nvCxnSpPr>
        <p:spPr>
          <a:xfrm flipH="1">
            <a:off x="1717473" y="2650629"/>
            <a:ext cx="393127"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2696425E-DF2F-F289-C04F-123494C0BF49}"/>
              </a:ext>
            </a:extLst>
          </p:cNvPr>
          <p:cNvCxnSpPr>
            <a:cxnSpLocks/>
          </p:cNvCxnSpPr>
          <p:nvPr/>
        </p:nvCxnSpPr>
        <p:spPr>
          <a:xfrm>
            <a:off x="9444846" y="2399420"/>
            <a:ext cx="393127" cy="0"/>
          </a:xfrm>
          <a:prstGeom prst="straightConnector1">
            <a:avLst/>
          </a:prstGeom>
          <a:ln w="190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4029C173-56A5-CEA7-FD59-D7DE6108DBF6}"/>
              </a:ext>
            </a:extLst>
          </p:cNvPr>
          <p:cNvCxnSpPr>
            <a:cxnSpLocks/>
          </p:cNvCxnSpPr>
          <p:nvPr/>
        </p:nvCxnSpPr>
        <p:spPr>
          <a:xfrm flipH="1">
            <a:off x="9444846" y="2627335"/>
            <a:ext cx="393127"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0544D854-0C7F-1D24-3F74-A60E025CB1CA}"/>
              </a:ext>
            </a:extLst>
          </p:cNvPr>
          <p:cNvSpPr txBox="1"/>
          <p:nvPr/>
        </p:nvSpPr>
        <p:spPr>
          <a:xfrm>
            <a:off x="484187" y="3385193"/>
            <a:ext cx="11125539" cy="2308324"/>
          </a:xfrm>
          <a:prstGeom prst="rect">
            <a:avLst/>
          </a:prstGeom>
          <a:noFill/>
        </p:spPr>
        <p:txBody>
          <a:bodyPr wrap="square">
            <a:spAutoFit/>
          </a:bodyPr>
          <a:lstStyle/>
          <a:p>
            <a:r>
              <a:rPr lang="fr-FR" b="1" dirty="0">
                <a:solidFill>
                  <a:schemeClr val="accent2"/>
                </a:solidFill>
              </a:rPr>
              <a:t>Pistes d'étude en cours :</a:t>
            </a:r>
          </a:p>
          <a:p>
            <a:endParaRPr lang="fr-FR" dirty="0">
              <a:solidFill>
                <a:schemeClr val="accent2"/>
              </a:solidFill>
            </a:endParaRPr>
          </a:p>
          <a:p>
            <a:r>
              <a:rPr lang="fr-FR" dirty="0">
                <a:solidFill>
                  <a:schemeClr val="accent2"/>
                </a:solidFill>
              </a:rPr>
              <a:t>1. Structure des trames : Quel format de trame adopter pour la communication entre un PC et le STM32 ?</a:t>
            </a:r>
          </a:p>
          <a:p>
            <a:r>
              <a:rPr lang="fr-FR" dirty="0">
                <a:solidFill>
                  <a:schemeClr val="accent2"/>
                </a:solidFill>
              </a:rPr>
              <a:t>2. Débit de transmission : Évaluation de la vitesse de transmission pour garantir un débit adéquat dans la communication.</a:t>
            </a:r>
          </a:p>
          <a:p>
            <a:r>
              <a:rPr lang="fr-FR" dirty="0">
                <a:solidFill>
                  <a:schemeClr val="accent2"/>
                </a:solidFill>
              </a:rPr>
              <a:t>3. Optimisation de la consommation temporelle : Stratégies pour éviter la surconsommation de temps du microcontrôleur du calculateur lors des opérations de communication.</a:t>
            </a:r>
          </a:p>
          <a:p>
            <a:r>
              <a:rPr lang="fr-FR" dirty="0">
                <a:solidFill>
                  <a:schemeClr val="accent2"/>
                </a:solidFill>
              </a:rPr>
              <a:t>4. Gestion des erreurs : Mise en place de mécanismes de détection des erreurs de communication.</a:t>
            </a:r>
          </a:p>
        </p:txBody>
      </p:sp>
    </p:spTree>
    <p:extLst>
      <p:ext uri="{BB962C8B-B14F-4D97-AF65-F5344CB8AC3E}">
        <p14:creationId xmlns:p14="http://schemas.microsoft.com/office/powerpoint/2010/main" val="263582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2C9AFF-A048-71F7-3526-4A00923A9F74}"/>
              </a:ext>
            </a:extLst>
          </p:cNvPr>
          <p:cNvSpPr>
            <a:spLocks noGrp="1"/>
          </p:cNvSpPr>
          <p:nvPr>
            <p:ph type="title"/>
          </p:nvPr>
        </p:nvSpPr>
        <p:spPr>
          <a:xfrm>
            <a:off x="484187" y="158624"/>
            <a:ext cx="11707813" cy="607695"/>
          </a:xfrm>
        </p:spPr>
        <p:txBody>
          <a:bodyPr/>
          <a:lstStyle/>
          <a:p>
            <a:r>
              <a:rPr lang="fr-FR" sz="32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2 – Etat d’avancement</a:t>
            </a:r>
            <a:br>
              <a:rPr lang="fr-FR"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5" name="Espace réservé du numéro de diapositive 4">
            <a:extLst>
              <a:ext uri="{FF2B5EF4-FFF2-40B4-BE49-F238E27FC236}">
                <a16:creationId xmlns:a16="http://schemas.microsoft.com/office/drawing/2014/main" id="{F38ADC17-F5EA-1CF5-D01A-E501489EA172}"/>
              </a:ext>
            </a:extLst>
          </p:cNvPr>
          <p:cNvSpPr>
            <a:spLocks noGrp="1"/>
          </p:cNvSpPr>
          <p:nvPr>
            <p:ph type="sldNum" sz="quarter" idx="12"/>
          </p:nvPr>
        </p:nvSpPr>
        <p:spPr/>
        <p:txBody>
          <a:bodyPr/>
          <a:lstStyle/>
          <a:p>
            <a:fld id="{D5109E06-06E1-4D94-9DE5-FEB159EA0CA0}" type="slidenum">
              <a:rPr lang="fr-FR" smtClean="0"/>
              <a:t>7</a:t>
            </a:fld>
            <a:endParaRPr lang="fr-FR"/>
          </a:p>
        </p:txBody>
      </p:sp>
      <p:sp>
        <p:nvSpPr>
          <p:cNvPr id="6" name="Titre 1">
            <a:extLst>
              <a:ext uri="{FF2B5EF4-FFF2-40B4-BE49-F238E27FC236}">
                <a16:creationId xmlns:a16="http://schemas.microsoft.com/office/drawing/2014/main" id="{FD6B5A40-4F30-6FD5-04AB-6F61FD14718B}"/>
              </a:ext>
            </a:extLst>
          </p:cNvPr>
          <p:cNvSpPr txBox="1">
            <a:spLocks/>
          </p:cNvSpPr>
          <p:nvPr/>
        </p:nvSpPr>
        <p:spPr bwMode="auto">
          <a:xfrm>
            <a:off x="408081" y="702945"/>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indent="-342900">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Monitoring du calculateur depuis un PC</a:t>
            </a:r>
            <a:endParaRPr lang="fr-FR" sz="2000"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Ø"/>
            </a:pPr>
            <a:r>
              <a:rPr lang="fr-FR" sz="1600"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Interface utilisateur</a:t>
            </a:r>
          </a:p>
        </p:txBody>
      </p:sp>
      <p:sp>
        <p:nvSpPr>
          <p:cNvPr id="7" name="Espace réservé de la date 3">
            <a:extLst>
              <a:ext uri="{FF2B5EF4-FFF2-40B4-BE49-F238E27FC236}">
                <a16:creationId xmlns:a16="http://schemas.microsoft.com/office/drawing/2014/main" id="{450344D0-6104-CAC1-1226-0F4A9A141BE0}"/>
              </a:ext>
            </a:extLst>
          </p:cNvPr>
          <p:cNvSpPr>
            <a:spLocks noGrp="1"/>
          </p:cNvSpPr>
          <p:nvPr>
            <p:ph type="dt" sz="half" idx="10"/>
          </p:nvPr>
        </p:nvSpPr>
        <p:spPr>
          <a:xfrm>
            <a:off x="939890" y="6334251"/>
            <a:ext cx="952500" cy="365125"/>
          </a:xfrm>
        </p:spPr>
        <p:txBody>
          <a:bodyPr/>
          <a:lstStyle/>
          <a:p>
            <a:r>
              <a:rPr lang="fr-FR" dirty="0"/>
              <a:t>14/12/2023</a:t>
            </a:r>
          </a:p>
        </p:txBody>
      </p:sp>
      <p:sp>
        <p:nvSpPr>
          <p:cNvPr id="3" name="Rectangle 2">
            <a:extLst>
              <a:ext uri="{FF2B5EF4-FFF2-40B4-BE49-F238E27FC236}">
                <a16:creationId xmlns:a16="http://schemas.microsoft.com/office/drawing/2014/main" id="{0AAAA829-BD22-1D55-5373-D27E9F2EAEF3}"/>
              </a:ext>
            </a:extLst>
          </p:cNvPr>
          <p:cNvSpPr/>
          <p:nvPr/>
        </p:nvSpPr>
        <p:spPr>
          <a:xfrm>
            <a:off x="5548203" y="2709978"/>
            <a:ext cx="1241473" cy="607693"/>
          </a:xfrm>
          <a:prstGeom prst="rect">
            <a:avLst/>
          </a:prstGeom>
          <a:solidFill>
            <a:schemeClr val="accent5"/>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solidFill>
              </a:rPr>
              <a:t>Utilisateur</a:t>
            </a:r>
          </a:p>
        </p:txBody>
      </p:sp>
      <p:cxnSp>
        <p:nvCxnSpPr>
          <p:cNvPr id="4" name="Connecteur droit avec flèche 3">
            <a:extLst>
              <a:ext uri="{FF2B5EF4-FFF2-40B4-BE49-F238E27FC236}">
                <a16:creationId xmlns:a16="http://schemas.microsoft.com/office/drawing/2014/main" id="{CC82ABCA-3F69-287B-2E79-3806E5F89B98}"/>
              </a:ext>
            </a:extLst>
          </p:cNvPr>
          <p:cNvCxnSpPr>
            <a:cxnSpLocks/>
          </p:cNvCxnSpPr>
          <p:nvPr/>
        </p:nvCxnSpPr>
        <p:spPr>
          <a:xfrm flipH="1">
            <a:off x="6862474" y="2969364"/>
            <a:ext cx="711120"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21788A6-E488-3AF2-A437-83087D3744E2}"/>
              </a:ext>
            </a:extLst>
          </p:cNvPr>
          <p:cNvSpPr/>
          <p:nvPr/>
        </p:nvSpPr>
        <p:spPr>
          <a:xfrm>
            <a:off x="7651903" y="2581642"/>
            <a:ext cx="1287862" cy="942032"/>
          </a:xfrm>
          <a:prstGeom prst="rect">
            <a:avLst/>
          </a:prstGeom>
          <a:solidFill>
            <a:schemeClr val="accent5"/>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accent2"/>
                </a:solidFill>
              </a:rPr>
              <a:t>Views</a:t>
            </a:r>
            <a:endParaRPr lang="fr-FR" dirty="0">
              <a:solidFill>
                <a:schemeClr val="accent2"/>
              </a:solidFill>
            </a:endParaRPr>
          </a:p>
        </p:txBody>
      </p:sp>
      <p:sp>
        <p:nvSpPr>
          <p:cNvPr id="9" name="Rectangle 8">
            <a:extLst>
              <a:ext uri="{FF2B5EF4-FFF2-40B4-BE49-F238E27FC236}">
                <a16:creationId xmlns:a16="http://schemas.microsoft.com/office/drawing/2014/main" id="{2E978CC8-BD7A-A258-C2FD-F1FFF0BB05C0}"/>
              </a:ext>
            </a:extLst>
          </p:cNvPr>
          <p:cNvSpPr/>
          <p:nvPr/>
        </p:nvSpPr>
        <p:spPr>
          <a:xfrm>
            <a:off x="10075839" y="1533856"/>
            <a:ext cx="1287862" cy="942032"/>
          </a:xfrm>
          <a:prstGeom prst="rect">
            <a:avLst/>
          </a:prstGeom>
          <a:solidFill>
            <a:schemeClr val="accent5"/>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accent2"/>
                </a:solidFill>
              </a:rPr>
              <a:t>Controler</a:t>
            </a:r>
            <a:endParaRPr lang="fr-FR" dirty="0">
              <a:solidFill>
                <a:schemeClr val="accent2"/>
              </a:solidFill>
            </a:endParaRPr>
          </a:p>
        </p:txBody>
      </p:sp>
      <p:sp>
        <p:nvSpPr>
          <p:cNvPr id="10" name="Rectangle 9">
            <a:extLst>
              <a:ext uri="{FF2B5EF4-FFF2-40B4-BE49-F238E27FC236}">
                <a16:creationId xmlns:a16="http://schemas.microsoft.com/office/drawing/2014/main" id="{C1D6E4AF-4C3D-0A86-E9DE-4A65EE7FD3BB}"/>
              </a:ext>
            </a:extLst>
          </p:cNvPr>
          <p:cNvSpPr/>
          <p:nvPr/>
        </p:nvSpPr>
        <p:spPr>
          <a:xfrm>
            <a:off x="10075839" y="3653644"/>
            <a:ext cx="1287862" cy="942032"/>
          </a:xfrm>
          <a:prstGeom prst="rect">
            <a:avLst/>
          </a:prstGeom>
          <a:solidFill>
            <a:schemeClr val="accent5"/>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solidFill>
              </a:rPr>
              <a:t>Model</a:t>
            </a:r>
          </a:p>
        </p:txBody>
      </p:sp>
      <p:sp>
        <p:nvSpPr>
          <p:cNvPr id="11" name="Rectangle : coins arrondis 10">
            <a:extLst>
              <a:ext uri="{FF2B5EF4-FFF2-40B4-BE49-F238E27FC236}">
                <a16:creationId xmlns:a16="http://schemas.microsoft.com/office/drawing/2014/main" id="{59A3600E-BD39-F78E-23D7-B0168A94760E}"/>
              </a:ext>
            </a:extLst>
          </p:cNvPr>
          <p:cNvSpPr/>
          <p:nvPr/>
        </p:nvSpPr>
        <p:spPr>
          <a:xfrm>
            <a:off x="7328209" y="1059936"/>
            <a:ext cx="4470385" cy="4038827"/>
          </a:xfrm>
          <a:prstGeom prst="round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B2508A70-C966-D02A-DA25-FCC7116E5C3D}"/>
              </a:ext>
            </a:extLst>
          </p:cNvPr>
          <p:cNvSpPr txBox="1"/>
          <p:nvPr/>
        </p:nvSpPr>
        <p:spPr>
          <a:xfrm>
            <a:off x="8041510" y="5242130"/>
            <a:ext cx="3043782" cy="369332"/>
          </a:xfrm>
          <a:prstGeom prst="rect">
            <a:avLst/>
          </a:prstGeom>
          <a:noFill/>
        </p:spPr>
        <p:txBody>
          <a:bodyPr wrap="none" rtlCol="0">
            <a:spAutoFit/>
          </a:bodyPr>
          <a:lstStyle/>
          <a:p>
            <a:pPr algn="ctr"/>
            <a:r>
              <a:rPr lang="fr-FR" b="1" dirty="0">
                <a:solidFill>
                  <a:schemeClr val="accent2"/>
                </a:solidFill>
              </a:rPr>
              <a:t>GUI (</a:t>
            </a:r>
            <a:r>
              <a:rPr lang="fr-FR" b="1" dirty="0" err="1">
                <a:solidFill>
                  <a:schemeClr val="accent2"/>
                </a:solidFill>
              </a:rPr>
              <a:t>Graphical</a:t>
            </a:r>
            <a:r>
              <a:rPr lang="fr-FR" b="1" dirty="0">
                <a:solidFill>
                  <a:schemeClr val="accent2"/>
                </a:solidFill>
              </a:rPr>
              <a:t> User Interface)</a:t>
            </a:r>
          </a:p>
        </p:txBody>
      </p:sp>
      <p:sp>
        <p:nvSpPr>
          <p:cNvPr id="23" name="ZoneTexte 22">
            <a:extLst>
              <a:ext uri="{FF2B5EF4-FFF2-40B4-BE49-F238E27FC236}">
                <a16:creationId xmlns:a16="http://schemas.microsoft.com/office/drawing/2014/main" id="{6B9C5D4F-3BE1-9682-FC43-C4368DC1A508}"/>
              </a:ext>
            </a:extLst>
          </p:cNvPr>
          <p:cNvSpPr txBox="1"/>
          <p:nvPr/>
        </p:nvSpPr>
        <p:spPr>
          <a:xfrm>
            <a:off x="380819" y="1353741"/>
            <a:ext cx="5167383" cy="4801314"/>
          </a:xfrm>
          <a:prstGeom prst="rect">
            <a:avLst/>
          </a:prstGeom>
          <a:noFill/>
        </p:spPr>
        <p:txBody>
          <a:bodyPr wrap="square">
            <a:spAutoFit/>
          </a:bodyPr>
          <a:lstStyle/>
          <a:p>
            <a:pPr marL="285750" indent="-285750">
              <a:buFont typeface="Arial" panose="020B0604020202020204" pitchFamily="34" charset="0"/>
              <a:buChar char="•"/>
            </a:pPr>
            <a:r>
              <a:rPr lang="fr-FR" b="1" dirty="0">
                <a:solidFill>
                  <a:schemeClr val="accent2"/>
                </a:solidFill>
              </a:rPr>
              <a:t>Langage : Python</a:t>
            </a:r>
          </a:p>
          <a:p>
            <a:r>
              <a:rPr lang="fr-FR" dirty="0">
                <a:solidFill>
                  <a:schemeClr val="accent2"/>
                </a:solidFill>
              </a:rPr>
              <a:t>Utilisé pour sa flexibilité et sa facilité de mise en œuvre.</a:t>
            </a:r>
          </a:p>
          <a:p>
            <a:endParaRPr lang="fr-FR" b="1" dirty="0">
              <a:solidFill>
                <a:schemeClr val="accent2"/>
              </a:solidFill>
            </a:endParaRPr>
          </a:p>
          <a:p>
            <a:pPr marL="285750" indent="-285750">
              <a:buFont typeface="Arial" panose="020B0604020202020204" pitchFamily="34" charset="0"/>
              <a:buChar char="•"/>
            </a:pPr>
            <a:r>
              <a:rPr lang="fr-FR" b="1" dirty="0">
                <a:solidFill>
                  <a:schemeClr val="accent2"/>
                </a:solidFill>
              </a:rPr>
              <a:t>Bibliothèque Graphique : </a:t>
            </a:r>
            <a:r>
              <a:rPr lang="fr-FR" b="1" dirty="0" err="1">
                <a:solidFill>
                  <a:schemeClr val="accent2"/>
                </a:solidFill>
              </a:rPr>
              <a:t>Tkinter</a:t>
            </a:r>
            <a:endParaRPr lang="fr-FR" b="1" dirty="0">
              <a:solidFill>
                <a:schemeClr val="accent2"/>
              </a:solidFill>
            </a:endParaRPr>
          </a:p>
          <a:p>
            <a:r>
              <a:rPr lang="fr-FR" dirty="0">
                <a:solidFill>
                  <a:schemeClr val="accent2"/>
                </a:solidFill>
              </a:rPr>
              <a:t>Reconnue pour sa simplicité et son efficacité dans la création d'interfaces utilisateur.</a:t>
            </a:r>
          </a:p>
          <a:p>
            <a:endParaRPr lang="fr-FR" b="1" dirty="0">
              <a:solidFill>
                <a:schemeClr val="accent2"/>
              </a:solidFill>
            </a:endParaRPr>
          </a:p>
          <a:p>
            <a:pPr marL="285750" indent="-285750">
              <a:buFont typeface="Arial" panose="020B0604020202020204" pitchFamily="34" charset="0"/>
              <a:buChar char="•"/>
            </a:pPr>
            <a:r>
              <a:rPr lang="fr-FR" b="1" dirty="0">
                <a:solidFill>
                  <a:schemeClr val="accent2"/>
                </a:solidFill>
              </a:rPr>
              <a:t>Architecture : Modèle MCV</a:t>
            </a:r>
          </a:p>
          <a:p>
            <a:r>
              <a:rPr lang="fr-FR" dirty="0">
                <a:solidFill>
                  <a:schemeClr val="accent2"/>
                </a:solidFill>
              </a:rPr>
              <a:t>Séparation de la logique métier, le traitement des données et la représentation graphique, favorise la maintenabilité et l'évolutivité du code</a:t>
            </a:r>
            <a:r>
              <a:rPr lang="fr-FR" b="1" dirty="0">
                <a:solidFill>
                  <a:schemeClr val="accent2"/>
                </a:solidFill>
              </a:rPr>
              <a:t>.</a:t>
            </a:r>
          </a:p>
          <a:p>
            <a:endParaRPr lang="fr-FR" b="1" dirty="0">
              <a:solidFill>
                <a:schemeClr val="accent2"/>
              </a:solidFill>
            </a:endParaRPr>
          </a:p>
          <a:p>
            <a:pPr marL="285750" indent="-285750">
              <a:buFont typeface="Arial" panose="020B0604020202020204" pitchFamily="34" charset="0"/>
              <a:buChar char="•"/>
            </a:pPr>
            <a:r>
              <a:rPr lang="fr-FR" b="1" dirty="0">
                <a:solidFill>
                  <a:schemeClr val="accent2"/>
                </a:solidFill>
              </a:rPr>
              <a:t>Design Patterns :</a:t>
            </a:r>
          </a:p>
          <a:p>
            <a:r>
              <a:rPr lang="fr-FR" dirty="0">
                <a:solidFill>
                  <a:schemeClr val="accent2"/>
                </a:solidFill>
              </a:rPr>
              <a:t>Intégration de motifs de conception pour optimiser la réutilisabilité, améliorer la lisibilité et simplifier la maintenance du code.</a:t>
            </a:r>
          </a:p>
        </p:txBody>
      </p:sp>
      <p:cxnSp>
        <p:nvCxnSpPr>
          <p:cNvPr id="24" name="Connecteur droit avec flèche 23">
            <a:extLst>
              <a:ext uri="{FF2B5EF4-FFF2-40B4-BE49-F238E27FC236}">
                <a16:creationId xmlns:a16="http://schemas.microsoft.com/office/drawing/2014/main" id="{2D284D83-6B42-102A-A246-57DAE06356CD}"/>
              </a:ext>
            </a:extLst>
          </p:cNvPr>
          <p:cNvCxnSpPr>
            <a:cxnSpLocks/>
          </p:cNvCxnSpPr>
          <p:nvPr/>
        </p:nvCxnSpPr>
        <p:spPr>
          <a:xfrm flipV="1">
            <a:off x="9019530" y="2072411"/>
            <a:ext cx="850120" cy="40347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AF956B1C-C491-8A2F-8013-1CCCE131119F}"/>
              </a:ext>
            </a:extLst>
          </p:cNvPr>
          <p:cNvCxnSpPr>
            <a:cxnSpLocks/>
          </p:cNvCxnSpPr>
          <p:nvPr/>
        </p:nvCxnSpPr>
        <p:spPr>
          <a:xfrm>
            <a:off x="10719770" y="2694891"/>
            <a:ext cx="0" cy="73775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6DDB2F9C-53A5-2D8C-8CC2-FBE5D666B219}"/>
              </a:ext>
            </a:extLst>
          </p:cNvPr>
          <p:cNvCxnSpPr>
            <a:cxnSpLocks/>
          </p:cNvCxnSpPr>
          <p:nvPr/>
        </p:nvCxnSpPr>
        <p:spPr>
          <a:xfrm flipH="1" flipV="1">
            <a:off x="9088168" y="3643253"/>
            <a:ext cx="787313" cy="47101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15C9F945-E84B-59F6-958D-897457D4DA37}"/>
              </a:ext>
            </a:extLst>
          </p:cNvPr>
          <p:cNvCxnSpPr>
            <a:cxnSpLocks/>
          </p:cNvCxnSpPr>
          <p:nvPr/>
        </p:nvCxnSpPr>
        <p:spPr>
          <a:xfrm>
            <a:off x="6888828" y="3090591"/>
            <a:ext cx="711120"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46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2C9AFF-A048-71F7-3526-4A00923A9F74}"/>
              </a:ext>
            </a:extLst>
          </p:cNvPr>
          <p:cNvSpPr>
            <a:spLocks noGrp="1"/>
          </p:cNvSpPr>
          <p:nvPr>
            <p:ph type="title"/>
          </p:nvPr>
        </p:nvSpPr>
        <p:spPr>
          <a:xfrm>
            <a:off x="484187" y="158624"/>
            <a:ext cx="11707813" cy="607695"/>
          </a:xfrm>
        </p:spPr>
        <p:txBody>
          <a:bodyPr/>
          <a:lstStyle/>
          <a:p>
            <a:r>
              <a:rPr lang="fr-FR" sz="32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2 – Etat d’avancement</a:t>
            </a:r>
            <a:br>
              <a:rPr lang="fr-FR"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5" name="Espace réservé du numéro de diapositive 4">
            <a:extLst>
              <a:ext uri="{FF2B5EF4-FFF2-40B4-BE49-F238E27FC236}">
                <a16:creationId xmlns:a16="http://schemas.microsoft.com/office/drawing/2014/main" id="{F38ADC17-F5EA-1CF5-D01A-E501489EA172}"/>
              </a:ext>
            </a:extLst>
          </p:cNvPr>
          <p:cNvSpPr>
            <a:spLocks noGrp="1"/>
          </p:cNvSpPr>
          <p:nvPr>
            <p:ph type="sldNum" sz="quarter" idx="12"/>
          </p:nvPr>
        </p:nvSpPr>
        <p:spPr/>
        <p:txBody>
          <a:bodyPr/>
          <a:lstStyle/>
          <a:p>
            <a:fld id="{D5109E06-06E1-4D94-9DE5-FEB159EA0CA0}" type="slidenum">
              <a:rPr lang="fr-FR" smtClean="0"/>
              <a:t>8</a:t>
            </a:fld>
            <a:endParaRPr lang="fr-FR"/>
          </a:p>
        </p:txBody>
      </p:sp>
      <p:sp>
        <p:nvSpPr>
          <p:cNvPr id="6" name="Titre 1">
            <a:extLst>
              <a:ext uri="{FF2B5EF4-FFF2-40B4-BE49-F238E27FC236}">
                <a16:creationId xmlns:a16="http://schemas.microsoft.com/office/drawing/2014/main" id="{FD6B5A40-4F30-6FD5-04AB-6F61FD14718B}"/>
              </a:ext>
            </a:extLst>
          </p:cNvPr>
          <p:cNvSpPr txBox="1">
            <a:spLocks/>
          </p:cNvSpPr>
          <p:nvPr/>
        </p:nvSpPr>
        <p:spPr bwMode="auto">
          <a:xfrm>
            <a:off x="408081" y="702945"/>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indent="-342900">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Mise en œuvre d’un banc de test de simulation</a:t>
            </a:r>
          </a:p>
        </p:txBody>
      </p:sp>
      <p:pic>
        <p:nvPicPr>
          <p:cNvPr id="2050" name="Picture 2" descr="Aucune description disponible.">
            <a:extLst>
              <a:ext uri="{FF2B5EF4-FFF2-40B4-BE49-F238E27FC236}">
                <a16:creationId xmlns:a16="http://schemas.microsoft.com/office/drawing/2014/main" id="{2BBBC8D7-6846-66DC-8CB2-A8907518C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4640" y="1217564"/>
            <a:ext cx="6298883" cy="4687541"/>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e la date 3">
            <a:extLst>
              <a:ext uri="{FF2B5EF4-FFF2-40B4-BE49-F238E27FC236}">
                <a16:creationId xmlns:a16="http://schemas.microsoft.com/office/drawing/2014/main" id="{450344D0-6104-CAC1-1226-0F4A9A141BE0}"/>
              </a:ext>
            </a:extLst>
          </p:cNvPr>
          <p:cNvSpPr>
            <a:spLocks noGrp="1"/>
          </p:cNvSpPr>
          <p:nvPr>
            <p:ph type="dt" sz="half" idx="10"/>
          </p:nvPr>
        </p:nvSpPr>
        <p:spPr>
          <a:xfrm>
            <a:off x="939890" y="6334251"/>
            <a:ext cx="952500" cy="365125"/>
          </a:xfrm>
        </p:spPr>
        <p:txBody>
          <a:bodyPr/>
          <a:lstStyle/>
          <a:p>
            <a:r>
              <a:rPr lang="fr-FR" dirty="0"/>
              <a:t>14/12/2023</a:t>
            </a:r>
          </a:p>
        </p:txBody>
      </p:sp>
    </p:spTree>
    <p:extLst>
      <p:ext uri="{BB962C8B-B14F-4D97-AF65-F5344CB8AC3E}">
        <p14:creationId xmlns:p14="http://schemas.microsoft.com/office/powerpoint/2010/main" val="371339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DAB794FC-29C4-46DD-7975-446E451FE92E}"/>
              </a:ext>
            </a:extLst>
          </p:cNvPr>
          <p:cNvSpPr>
            <a:spLocks noGrp="1"/>
          </p:cNvSpPr>
          <p:nvPr>
            <p:ph type="sldNum" sz="quarter" idx="12"/>
          </p:nvPr>
        </p:nvSpPr>
        <p:spPr/>
        <p:txBody>
          <a:bodyPr/>
          <a:lstStyle/>
          <a:p>
            <a:fld id="{D5109E06-06E1-4D94-9DE5-FEB159EA0CA0}" type="slidenum">
              <a:rPr lang="fr-FR" smtClean="0"/>
              <a:t>9</a:t>
            </a:fld>
            <a:endParaRPr lang="fr-FR"/>
          </a:p>
        </p:txBody>
      </p:sp>
      <p:sp>
        <p:nvSpPr>
          <p:cNvPr id="9" name="Titre 1">
            <a:extLst>
              <a:ext uri="{FF2B5EF4-FFF2-40B4-BE49-F238E27FC236}">
                <a16:creationId xmlns:a16="http://schemas.microsoft.com/office/drawing/2014/main" id="{8E78C6E5-8D3D-6A63-4FA5-66665CAEA545}"/>
              </a:ext>
            </a:extLst>
          </p:cNvPr>
          <p:cNvSpPr>
            <a:spLocks noGrp="1"/>
          </p:cNvSpPr>
          <p:nvPr>
            <p:ph type="title"/>
          </p:nvPr>
        </p:nvSpPr>
        <p:spPr>
          <a:xfrm>
            <a:off x="484187" y="158624"/>
            <a:ext cx="11707813" cy="607695"/>
          </a:xfrm>
        </p:spPr>
        <p:txBody>
          <a:bodyPr/>
          <a:lstStyle/>
          <a:p>
            <a:r>
              <a:rPr lang="fr-FR" sz="32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2 – Etat d’avancement</a:t>
            </a:r>
            <a:br>
              <a:rPr lang="fr-FR"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10" name="Titre 1">
            <a:extLst>
              <a:ext uri="{FF2B5EF4-FFF2-40B4-BE49-F238E27FC236}">
                <a16:creationId xmlns:a16="http://schemas.microsoft.com/office/drawing/2014/main" id="{DBBAA82B-0CB2-2535-4496-E51EBF82D028}"/>
              </a:ext>
            </a:extLst>
          </p:cNvPr>
          <p:cNvSpPr txBox="1">
            <a:spLocks/>
          </p:cNvSpPr>
          <p:nvPr/>
        </p:nvSpPr>
        <p:spPr bwMode="auto">
          <a:xfrm>
            <a:off x="484187" y="643192"/>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lvl="0" indent="-342900">
              <a:lnSpc>
                <a:spcPct val="107000"/>
              </a:lnSpc>
              <a:spcAft>
                <a:spcPts val="800"/>
              </a:spcAft>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Schématique et routage de la carte</a:t>
            </a:r>
          </a:p>
        </p:txBody>
      </p:sp>
      <p:sp>
        <p:nvSpPr>
          <p:cNvPr id="11" name="Espace réservé de la date 3">
            <a:extLst>
              <a:ext uri="{FF2B5EF4-FFF2-40B4-BE49-F238E27FC236}">
                <a16:creationId xmlns:a16="http://schemas.microsoft.com/office/drawing/2014/main" id="{40CFF02A-FAD9-AC80-FC6D-15B3A81960A6}"/>
              </a:ext>
            </a:extLst>
          </p:cNvPr>
          <p:cNvSpPr>
            <a:spLocks noGrp="1"/>
          </p:cNvSpPr>
          <p:nvPr>
            <p:ph type="dt" sz="half" idx="10"/>
          </p:nvPr>
        </p:nvSpPr>
        <p:spPr>
          <a:xfrm>
            <a:off x="939890" y="6334251"/>
            <a:ext cx="952500" cy="365125"/>
          </a:xfrm>
        </p:spPr>
        <p:txBody>
          <a:bodyPr/>
          <a:lstStyle/>
          <a:p>
            <a:r>
              <a:rPr lang="fr-FR" dirty="0"/>
              <a:t>14/12/2023</a:t>
            </a:r>
          </a:p>
        </p:txBody>
      </p:sp>
      <p:pic>
        <p:nvPicPr>
          <p:cNvPr id="1026" name="Picture 2" descr="Aucune description disponible.">
            <a:extLst>
              <a:ext uri="{FF2B5EF4-FFF2-40B4-BE49-F238E27FC236}">
                <a16:creationId xmlns:a16="http://schemas.microsoft.com/office/drawing/2014/main" id="{A6295564-E5C8-4723-036D-2F8BCDF33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618" y="1063211"/>
            <a:ext cx="5713730" cy="26314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ucune description disponible.">
            <a:extLst>
              <a:ext uri="{FF2B5EF4-FFF2-40B4-BE49-F238E27FC236}">
                <a16:creationId xmlns:a16="http://schemas.microsoft.com/office/drawing/2014/main" id="{D14200B5-EFEF-D3C5-91D6-D321F6634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8824" y="766318"/>
            <a:ext cx="4290191" cy="509600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A74CA343-E5AD-515F-31EF-6FF85CE3D193}"/>
              </a:ext>
            </a:extLst>
          </p:cNvPr>
          <p:cNvPicPr>
            <a:picLocks noChangeAspect="1"/>
          </p:cNvPicPr>
          <p:nvPr/>
        </p:nvPicPr>
        <p:blipFill>
          <a:blip r:embed="rId4"/>
          <a:stretch>
            <a:fillRect/>
          </a:stretch>
        </p:blipFill>
        <p:spPr>
          <a:xfrm>
            <a:off x="1416140" y="3724927"/>
            <a:ext cx="4462226" cy="2579048"/>
          </a:xfrm>
          <a:prstGeom prst="rect">
            <a:avLst/>
          </a:prstGeom>
        </p:spPr>
      </p:pic>
    </p:spTree>
    <p:extLst>
      <p:ext uri="{BB962C8B-B14F-4D97-AF65-F5344CB8AC3E}">
        <p14:creationId xmlns:p14="http://schemas.microsoft.com/office/powerpoint/2010/main" val="2986175458"/>
      </p:ext>
    </p:extLst>
  </p:cSld>
  <p:clrMapOvr>
    <a:masterClrMapping/>
  </p:clrMapOvr>
</p:sld>
</file>

<file path=ppt/theme/theme1.xml><?xml version="1.0" encoding="utf-8"?>
<a:theme xmlns:a="http://schemas.openxmlformats.org/drawingml/2006/main" name="Thème Office">
  <a:themeElements>
    <a:clrScheme name="ENSTA Bretagne">
      <a:dk1>
        <a:srgbClr val="2B3238"/>
      </a:dk1>
      <a:lt1>
        <a:srgbClr val="F4F4F4"/>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ENSTA Bretagne">
      <a:majorFont>
        <a:latin typeface="Segoe U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FIPA-ENSTA-Bretagne_FR_Déc2022</Template>
  <TotalTime>208</TotalTime>
  <Words>1273</Words>
  <Application>Microsoft Office PowerPoint</Application>
  <PresentationFormat>Grand écran</PresentationFormat>
  <Paragraphs>170</Paragraphs>
  <Slides>12</Slides>
  <Notes>4</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12</vt:i4>
      </vt:variant>
    </vt:vector>
  </HeadingPairs>
  <TitlesOfParts>
    <vt:vector size="21" baseType="lpstr">
      <vt:lpstr>-apple-system</vt:lpstr>
      <vt:lpstr>Arial</vt:lpstr>
      <vt:lpstr>Calibri</vt:lpstr>
      <vt:lpstr>Segoe UI</vt:lpstr>
      <vt:lpstr>Söhne</vt:lpstr>
      <vt:lpstr>Source Sans Pro</vt:lpstr>
      <vt:lpstr>Symbol</vt:lpstr>
      <vt:lpstr>Wingdings</vt:lpstr>
      <vt:lpstr>Thème Office</vt:lpstr>
      <vt:lpstr>Projet développement d’un « Engine Control Unit (ECU) »</vt:lpstr>
      <vt:lpstr>Sommaire</vt:lpstr>
      <vt:lpstr>1 – Présentation du projet </vt:lpstr>
      <vt:lpstr>1 – Présentation du projet </vt:lpstr>
      <vt:lpstr>1 – Présentation du projet </vt:lpstr>
      <vt:lpstr>2 – Etat d’avancement </vt:lpstr>
      <vt:lpstr>2 – Etat d’avancement </vt:lpstr>
      <vt:lpstr>2 – Etat d’avancement </vt:lpstr>
      <vt:lpstr>2 – Etat d’avancement </vt:lpstr>
      <vt:lpstr>3 – Orientations à mener pour la finalisation du projet</vt:lpstr>
      <vt:lpstr>3 – Orientations à mener pour la finalisation du projet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RTE</dc:title>
  <dc:creator>Alexandre Mouysset</dc:creator>
  <cp:lastModifiedBy>Alexandre MINGANT (FIPASE_2024)</cp:lastModifiedBy>
  <cp:revision>14</cp:revision>
  <dcterms:created xsi:type="dcterms:W3CDTF">2023-10-02T09:00:39Z</dcterms:created>
  <dcterms:modified xsi:type="dcterms:W3CDTF">2023-12-13T21:39:08Z</dcterms:modified>
</cp:coreProperties>
</file>