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4" r:id="rId8"/>
    <p:sldId id="265" r:id="rId9"/>
    <p:sldId id="261" r:id="rId10"/>
    <p:sldId id="272" r:id="rId11"/>
    <p:sldId id="262" r:id="rId12"/>
    <p:sldId id="269" r:id="rId13"/>
    <p:sldId id="270" r:id="rId14"/>
    <p:sldId id="271" r:id="rId15"/>
    <p:sldId id="266" r:id="rId16"/>
    <p:sldId id="274" r:id="rId17"/>
    <p:sldId id="267" r:id="rId18"/>
    <p:sldId id="26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73" autoAdjust="0"/>
  </p:normalViewPr>
  <p:slideViewPr>
    <p:cSldViewPr snapToGrid="0">
      <p:cViewPr varScale="1">
        <p:scale>
          <a:sx n="80" d="100"/>
          <a:sy n="80" d="100"/>
        </p:scale>
        <p:origin x="132"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a:solidFill>
                  <a:srgbClr val="474747"/>
                </a:solidFill>
                <a:latin typeface="Source Sans Pro"/>
              </a:rPr>
              <a:t>Etape 1 : L'admission</a:t>
            </a:r>
            <a:br>
              <a:rPr sz="2000"/>
            </a:br>
            <a:r>
              <a:rPr lang="fr-FR" sz="2000" b="0" strike="noStrike" spc="-1">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lang="fr-FR" sz="2000" b="1" strike="noStrike" spc="-1">
                <a:solidFill>
                  <a:srgbClr val="474747"/>
                </a:solidFill>
                <a:latin typeface="Source Sans Pro"/>
              </a:rPr>
              <a:t>Etape 2 : La compression</a:t>
            </a:r>
            <a:br>
              <a:rPr sz="2000"/>
            </a:br>
            <a:r>
              <a:rPr lang="fr-FR" sz="2000" b="0" strike="noStrike" spc="-1">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lang="fr-FR" sz="2000" b="1" strike="noStrike" spc="-1">
                <a:solidFill>
                  <a:srgbClr val="474747"/>
                </a:solidFill>
                <a:latin typeface="Source Sans Pro"/>
              </a:rPr>
              <a:t>Etape 3 : La détente (ou explosion)</a:t>
            </a:r>
            <a:br>
              <a:rPr sz="2000"/>
            </a:br>
            <a:r>
              <a:rPr lang="fr-FR" sz="2000" b="0" strike="noStrike" spc="-1">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lang="fr-FR" sz="2000" b="1" strike="noStrike" spc="-1">
                <a:solidFill>
                  <a:srgbClr val="474747"/>
                </a:solidFill>
                <a:latin typeface="Source Sans Pro"/>
              </a:rPr>
              <a:t>Etape 4 : L'échappement</a:t>
            </a:r>
            <a:br>
              <a:rPr sz="2000"/>
            </a:br>
            <a:r>
              <a:rPr lang="fr-FR" sz="2000" b="0" strike="noStrike" spc="-1">
                <a:solidFill>
                  <a:srgbClr val="474747"/>
                </a:solidFill>
                <a:latin typeface="Source Sans Pro"/>
              </a:rPr>
              <a:t>La soupape d'échappement s'ouvre et le piston en remontant va pousser devant lui les gaz brulés qui s'échappent par ce seul orifice.</a:t>
            </a:r>
            <a:endParaRPr lang="fr-FR" sz="2000" b="0" strike="noStrike" spc="-1">
              <a:latin typeface="Arial"/>
            </a:endParaRPr>
          </a:p>
          <a:p>
            <a:pPr>
              <a:lnSpc>
                <a:spcPct val="100000"/>
              </a:lnSpc>
              <a:buNone/>
              <a:tabLst>
                <a:tab pos="0" algn="l"/>
              </a:tabLst>
            </a:pPr>
            <a:endParaRPr lang="fr-FR" sz="2000" b="0" strike="noStrike" spc="-1">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err="1">
                <a:latin typeface="Arial"/>
              </a:rPr>
              <a:t>TunerStudio</a:t>
            </a:r>
            <a:r>
              <a:rPr lang="fr-FR" sz="2000" b="0" strike="noStrike" spc="-1" dirty="0">
                <a:latin typeface="Arial"/>
              </a:rPr>
              <a:t> est un logiciel utilisé pour la configuration et le réglage des systèmes de gestion moteur (ECU) sur les véhicules équipés de moteurs programmables. Il est particulièrement populaire parmi les amateurs de voitures personnalisées et les passionnés de performances automobiles. </a:t>
            </a:r>
            <a:r>
              <a:rPr lang="fr-FR" sz="2000" b="0" strike="noStrike" spc="-1" dirty="0" err="1">
                <a:latin typeface="Arial"/>
              </a:rPr>
              <a:t>TunerStudio</a:t>
            </a:r>
            <a:r>
              <a:rPr lang="fr-FR" sz="2000" b="0" strike="noStrike" spc="-1" dirty="0">
                <a:latin typeface="Arial"/>
              </a:rPr>
              <a:t> permet aux utilisateurs de modifier les paramètres du moteur tels que l'avance à l'allumage, le temps d'injection de carburant, le rapport air-carburant, etc., afin d'optimiser les performances du moteur en fonction de diverses conditions de conduite. Ce logiciel est souvent utilisé en conjonction avec des interfaces matérielles telles que </a:t>
            </a:r>
            <a:r>
              <a:rPr lang="fr-FR" sz="2000" b="0" strike="noStrike" spc="-1" dirty="0" err="1">
                <a:latin typeface="Arial"/>
              </a:rPr>
              <a:t>MegaSquirt</a:t>
            </a:r>
            <a:r>
              <a:rPr lang="fr-FR" sz="2000" b="0" strike="noStrike" spc="-1" dirty="0">
                <a:latin typeface="Arial"/>
              </a:rPr>
              <a:t> ou d'autres systèmes de gestion moteur programmables.</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5.jpg"/><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767280" y="2668320"/>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85" y="1215210"/>
            <a:ext cx="3091439" cy="1068246"/>
          </a:xfrm>
          <a:prstGeom prst="rect">
            <a:avLst/>
          </a:prstGeom>
        </p:spPr>
      </p:pic>
      <p:pic>
        <p:nvPicPr>
          <p:cNvPr id="4" name="Image 3" descr="Une image contenant Police, logo, Graphique, blanc&#10;&#10;Description générée automatiquement">
            <a:extLst>
              <a:ext uri="{FF2B5EF4-FFF2-40B4-BE49-F238E27FC236}">
                <a16:creationId xmlns:a16="http://schemas.microsoft.com/office/drawing/2014/main" id="{B42BBC69-07E1-7533-228D-2FE94B5CEE60}"/>
              </a:ext>
            </a:extLst>
          </p:cNvPr>
          <p:cNvPicPr>
            <a:picLocks noChangeAspect="1"/>
          </p:cNvPicPr>
          <p:nvPr/>
        </p:nvPicPr>
        <p:blipFill rotWithShape="1">
          <a:blip r:embed="rId3">
            <a:extLst>
              <a:ext uri="{28A0092B-C50C-407E-A947-70E740481C1C}">
                <a14:useLocalDpi xmlns:a14="http://schemas.microsoft.com/office/drawing/2010/main" val="0"/>
              </a:ext>
            </a:extLst>
          </a:blip>
          <a:srcRect t="35434" b="36228"/>
          <a:stretch/>
        </p:blipFill>
        <p:spPr>
          <a:xfrm>
            <a:off x="1007750" y="1646922"/>
            <a:ext cx="3366374" cy="715475"/>
          </a:xfrm>
          <a:prstGeom prst="rect">
            <a:avLst/>
          </a:prstGeom>
        </p:spPr>
      </p:pic>
      <p:pic>
        <p:nvPicPr>
          <p:cNvPr id="6" name="Image 5" descr="Une image contenant texte, capture d’écran, Police, document&#10;&#10;Description générée automatiquement">
            <a:extLst>
              <a:ext uri="{FF2B5EF4-FFF2-40B4-BE49-F238E27FC236}">
                <a16:creationId xmlns:a16="http://schemas.microsoft.com/office/drawing/2014/main" id="{23601040-F9D4-E4A8-C9B6-C1ED9BDDA0EA}"/>
              </a:ext>
            </a:extLst>
          </p:cNvPr>
          <p:cNvPicPr>
            <a:picLocks noChangeAspect="1"/>
          </p:cNvPicPr>
          <p:nvPr/>
        </p:nvPicPr>
        <p:blipFill rotWithShape="1">
          <a:blip r:embed="rId4">
            <a:extLst>
              <a:ext uri="{28A0092B-C50C-407E-A947-70E740481C1C}">
                <a14:useLocalDpi xmlns:a14="http://schemas.microsoft.com/office/drawing/2010/main" val="0"/>
              </a:ext>
            </a:extLst>
          </a:blip>
          <a:srcRect t="-1" b="53716"/>
          <a:stretch/>
        </p:blipFill>
        <p:spPr>
          <a:xfrm>
            <a:off x="326617" y="3026782"/>
            <a:ext cx="1362265" cy="2892484"/>
          </a:xfrm>
          <a:prstGeom prst="rect">
            <a:avLst/>
          </a:prstGeom>
        </p:spPr>
      </p:pic>
      <p:pic>
        <p:nvPicPr>
          <p:cNvPr id="8" name="Image 7" descr="Une image contenant texte, ligne, capture d’écran&#10;&#10;Description générée automatiquement">
            <a:extLst>
              <a:ext uri="{FF2B5EF4-FFF2-40B4-BE49-F238E27FC236}">
                <a16:creationId xmlns:a16="http://schemas.microsoft.com/office/drawing/2014/main" id="{3E489915-5305-A90E-6428-06F09CE03087}"/>
              </a:ext>
            </a:extLst>
          </p:cNvPr>
          <p:cNvPicPr>
            <a:picLocks noChangeAspect="1"/>
          </p:cNvPicPr>
          <p:nvPr/>
        </p:nvPicPr>
        <p:blipFill rotWithShape="1">
          <a:blip r:embed="rId5">
            <a:extLst>
              <a:ext uri="{28A0092B-C50C-407E-A947-70E740481C1C}">
                <a14:useLocalDpi xmlns:a14="http://schemas.microsoft.com/office/drawing/2010/main" val="0"/>
              </a:ext>
            </a:extLst>
          </a:blip>
          <a:srcRect t="1" b="57824"/>
          <a:stretch/>
        </p:blipFill>
        <p:spPr>
          <a:xfrm>
            <a:off x="6839018" y="2846218"/>
            <a:ext cx="1370039" cy="3073048"/>
          </a:xfrm>
          <a:prstGeom prst="rect">
            <a:avLst/>
          </a:prstGeom>
        </p:spPr>
      </p:pic>
      <p:sp>
        <p:nvSpPr>
          <p:cNvPr id="9" name="ZoneTexte 22">
            <a:extLst>
              <a:ext uri="{FF2B5EF4-FFF2-40B4-BE49-F238E27FC236}">
                <a16:creationId xmlns:a16="http://schemas.microsoft.com/office/drawing/2014/main" id="{570C15FD-5F17-01AC-4B2B-951F169F1D73}"/>
              </a:ext>
            </a:extLst>
          </p:cNvPr>
          <p:cNvSpPr/>
          <p:nvPr/>
        </p:nvSpPr>
        <p:spPr>
          <a:xfrm>
            <a:off x="1416060" y="2517977"/>
            <a:ext cx="267689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26 fichiers de codes</a:t>
            </a:r>
            <a:endParaRPr lang="fr-FR" sz="1800" b="0" strike="noStrike" spc="-1" dirty="0">
              <a:latin typeface="Arial"/>
            </a:endParaRPr>
          </a:p>
        </p:txBody>
      </p:sp>
      <p:sp>
        <p:nvSpPr>
          <p:cNvPr id="10" name="ZoneTexte 22">
            <a:extLst>
              <a:ext uri="{FF2B5EF4-FFF2-40B4-BE49-F238E27FC236}">
                <a16:creationId xmlns:a16="http://schemas.microsoft.com/office/drawing/2014/main" id="{503356A4-708F-9EC2-BA7F-E7E5F6934CA3}"/>
              </a:ext>
            </a:extLst>
          </p:cNvPr>
          <p:cNvSpPr/>
          <p:nvPr/>
        </p:nvSpPr>
        <p:spPr>
          <a:xfrm>
            <a:off x="7850953" y="2334038"/>
            <a:ext cx="243760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b="1" spc="-1" dirty="0">
                <a:solidFill>
                  <a:srgbClr val="005E6A"/>
                </a:solidFill>
                <a:latin typeface="Calibri"/>
              </a:rPr>
              <a:t>88 fichiers de</a:t>
            </a:r>
            <a:r>
              <a:rPr lang="fr-FR" sz="1800" b="1" strike="noStrike" spc="-1" dirty="0">
                <a:solidFill>
                  <a:srgbClr val="005E6A"/>
                </a:solidFill>
                <a:latin typeface="Calibri"/>
              </a:rPr>
              <a:t> codes</a:t>
            </a:r>
            <a:endParaRPr lang="fr-FR" sz="1800" b="0" strike="noStrike" spc="-1" dirty="0">
              <a:latin typeface="Arial"/>
            </a:endParaRPr>
          </a:p>
        </p:txBody>
      </p:sp>
      <p:pic>
        <p:nvPicPr>
          <p:cNvPr id="13" name="Image 12" descr="Une image contenant Appareils électroniques, Ingénierie électronique, Composant de circuit, Composant électronique&#10;&#10;Description générée automatiquement">
            <a:extLst>
              <a:ext uri="{FF2B5EF4-FFF2-40B4-BE49-F238E27FC236}">
                <a16:creationId xmlns:a16="http://schemas.microsoft.com/office/drawing/2014/main" id="{F77C386A-636B-7776-1C60-AB4F17DEB1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231" y="3110322"/>
            <a:ext cx="4297800" cy="2544839"/>
          </a:xfrm>
          <a:prstGeom prst="rect">
            <a:avLst/>
          </a:prstGeom>
        </p:spPr>
      </p:pic>
      <p:pic>
        <p:nvPicPr>
          <p:cNvPr id="15" name="Image 14" descr="Une image contenant Appareils électroniques, circuit, Composant électronique, Composant de circuit&#10;&#10;Description générée automatiquement">
            <a:extLst>
              <a:ext uri="{FF2B5EF4-FFF2-40B4-BE49-F238E27FC236}">
                <a16:creationId xmlns:a16="http://schemas.microsoft.com/office/drawing/2014/main" id="{71D0644A-424B-EDF0-4F3C-A131CF68D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804" y="2718086"/>
            <a:ext cx="3329312" cy="3329312"/>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Rectangle 14">
            <a:extLst>
              <a:ext uri="{FF2B5EF4-FFF2-40B4-BE49-F238E27FC236}">
                <a16:creationId xmlns:a16="http://schemas.microsoft.com/office/drawing/2014/main" id="{DB13606E-9026-960F-67D7-8E7E61FB7F30}"/>
              </a:ext>
            </a:extLst>
          </p:cNvPr>
          <p:cNvSpPr/>
          <p:nvPr/>
        </p:nvSpPr>
        <p:spPr>
          <a:xfrm>
            <a:off x="313199" y="1405260"/>
            <a:ext cx="11610095" cy="424958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Main</a:t>
            </a: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6" name="Rectangle 14">
            <a:extLst>
              <a:ext uri="{FF2B5EF4-FFF2-40B4-BE49-F238E27FC236}">
                <a16:creationId xmlns:a16="http://schemas.microsoft.com/office/drawing/2014/main" id="{A66258FF-432C-51EA-2A82-FB99C13528C8}"/>
              </a:ext>
            </a:extLst>
          </p:cNvPr>
          <p:cNvSpPr/>
          <p:nvPr/>
        </p:nvSpPr>
        <p:spPr>
          <a:xfrm>
            <a:off x="3387365" y="1854720"/>
            <a:ext cx="1826463"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Gestion des communications</a:t>
            </a:r>
          </a:p>
        </p:txBody>
      </p:sp>
      <p:sp>
        <p:nvSpPr>
          <p:cNvPr id="7" name="Rectangle 14">
            <a:extLst>
              <a:ext uri="{FF2B5EF4-FFF2-40B4-BE49-F238E27FC236}">
                <a16:creationId xmlns:a16="http://schemas.microsoft.com/office/drawing/2014/main" id="{4683E651-3546-0CD3-C622-D981BCC9879E}"/>
              </a:ext>
            </a:extLst>
          </p:cNvPr>
          <p:cNvSpPr/>
          <p:nvPr/>
        </p:nvSpPr>
        <p:spPr>
          <a:xfrm>
            <a:off x="521726" y="1985756"/>
            <a:ext cx="1407960" cy="447787"/>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Initialisations</a:t>
            </a:r>
          </a:p>
        </p:txBody>
      </p:sp>
      <p:sp>
        <p:nvSpPr>
          <p:cNvPr id="8" name="Rectangle 14">
            <a:extLst>
              <a:ext uri="{FF2B5EF4-FFF2-40B4-BE49-F238E27FC236}">
                <a16:creationId xmlns:a16="http://schemas.microsoft.com/office/drawing/2014/main" id="{75F3842D-F6D8-778F-2415-4F2FD226172A}"/>
              </a:ext>
            </a:extLst>
          </p:cNvPr>
          <p:cNvSpPr/>
          <p:nvPr/>
        </p:nvSpPr>
        <p:spPr>
          <a:xfrm>
            <a:off x="7374692" y="1836771"/>
            <a:ext cx="1331889"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Lecture des capteurs</a:t>
            </a:r>
          </a:p>
        </p:txBody>
      </p:sp>
      <p:sp>
        <p:nvSpPr>
          <p:cNvPr id="2" name="Rectangle 14">
            <a:extLst>
              <a:ext uri="{FF2B5EF4-FFF2-40B4-BE49-F238E27FC236}">
                <a16:creationId xmlns:a16="http://schemas.microsoft.com/office/drawing/2014/main" id="{BDC64527-A399-CF42-D867-FBC0B8D6A1A8}"/>
              </a:ext>
            </a:extLst>
          </p:cNvPr>
          <p:cNvSpPr/>
          <p:nvPr/>
        </p:nvSpPr>
        <p:spPr>
          <a:xfrm>
            <a:off x="5643118" y="1733592"/>
            <a:ext cx="1331889"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angle du vilebrequin</a:t>
            </a:r>
          </a:p>
        </p:txBody>
      </p:sp>
      <p:sp>
        <p:nvSpPr>
          <p:cNvPr id="3" name="Rectangle 14">
            <a:extLst>
              <a:ext uri="{FF2B5EF4-FFF2-40B4-BE49-F238E27FC236}">
                <a16:creationId xmlns:a16="http://schemas.microsoft.com/office/drawing/2014/main" id="{481FE0C4-744D-C9F9-A957-93E62353820A}"/>
              </a:ext>
            </a:extLst>
          </p:cNvPr>
          <p:cNvSpPr/>
          <p:nvPr/>
        </p:nvSpPr>
        <p:spPr>
          <a:xfrm>
            <a:off x="9117996" y="1766265"/>
            <a:ext cx="1954930" cy="886771"/>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Récupération de la valeur de volume efficace</a:t>
            </a:r>
          </a:p>
        </p:txBody>
      </p:sp>
      <p:sp>
        <p:nvSpPr>
          <p:cNvPr id="5" name="Rectangle 14">
            <a:extLst>
              <a:ext uri="{FF2B5EF4-FFF2-40B4-BE49-F238E27FC236}">
                <a16:creationId xmlns:a16="http://schemas.microsoft.com/office/drawing/2014/main" id="{70FDF52B-B116-7AC2-88F1-E003CC3ED6EC}"/>
              </a:ext>
            </a:extLst>
          </p:cNvPr>
          <p:cNvSpPr/>
          <p:nvPr/>
        </p:nvSpPr>
        <p:spPr>
          <a:xfrm>
            <a:off x="3537772" y="3404761"/>
            <a:ext cx="1954930" cy="953118"/>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Vérification de synchronisation du vilebrequin</a:t>
            </a:r>
          </a:p>
        </p:txBody>
      </p:sp>
      <p:sp>
        <p:nvSpPr>
          <p:cNvPr id="10" name="Rectangle 14">
            <a:extLst>
              <a:ext uri="{FF2B5EF4-FFF2-40B4-BE49-F238E27FC236}">
                <a16:creationId xmlns:a16="http://schemas.microsoft.com/office/drawing/2014/main" id="{72771155-14EC-F1B0-9C40-A56F46359117}"/>
              </a:ext>
            </a:extLst>
          </p:cNvPr>
          <p:cNvSpPr/>
          <p:nvPr/>
        </p:nvSpPr>
        <p:spPr>
          <a:xfrm>
            <a:off x="6046976" y="3508438"/>
            <a:ext cx="2255745"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durée + avance de l’injection</a:t>
            </a:r>
          </a:p>
        </p:txBody>
      </p:sp>
      <p:sp>
        <p:nvSpPr>
          <p:cNvPr id="12" name="Rectangle 14">
            <a:extLst>
              <a:ext uri="{FF2B5EF4-FFF2-40B4-BE49-F238E27FC236}">
                <a16:creationId xmlns:a16="http://schemas.microsoft.com/office/drawing/2014/main" id="{9F424674-9F11-E617-4ECC-1FDF0B64D4CA}"/>
              </a:ext>
            </a:extLst>
          </p:cNvPr>
          <p:cNvSpPr/>
          <p:nvPr/>
        </p:nvSpPr>
        <p:spPr>
          <a:xfrm>
            <a:off x="8967588" y="3508438"/>
            <a:ext cx="2255745" cy="745762"/>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Programmation de l’avance à l’allumage</a:t>
            </a:r>
          </a:p>
        </p:txBody>
      </p:sp>
      <p:cxnSp>
        <p:nvCxnSpPr>
          <p:cNvPr id="19" name="Connecteur droit avec flèche 18">
            <a:extLst>
              <a:ext uri="{FF2B5EF4-FFF2-40B4-BE49-F238E27FC236}">
                <a16:creationId xmlns:a16="http://schemas.microsoft.com/office/drawing/2014/main" id="{2B09D456-A2F6-E3CB-35B6-77881111908A}"/>
              </a:ext>
            </a:extLst>
          </p:cNvPr>
          <p:cNvCxnSpPr>
            <a:cxnSpLocks/>
            <a:stCxn id="7" idx="3"/>
            <a:endCxn id="6" idx="1"/>
          </p:cNvCxnSpPr>
          <p:nvPr/>
        </p:nvCxnSpPr>
        <p:spPr>
          <a:xfrm>
            <a:off x="1929686" y="2209650"/>
            <a:ext cx="1457679"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9577135-A707-93C1-1CA8-28D913D91D79}"/>
              </a:ext>
            </a:extLst>
          </p:cNvPr>
          <p:cNvCxnSpPr>
            <a:cxnSpLocks/>
            <a:stCxn id="6" idx="3"/>
            <a:endCxn id="2" idx="1"/>
          </p:cNvCxnSpPr>
          <p:nvPr/>
        </p:nvCxnSpPr>
        <p:spPr>
          <a:xfrm>
            <a:off x="5213828" y="2209652"/>
            <a:ext cx="429290" cy="49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CD09C32B-445F-8BBE-9308-E41DA5072195}"/>
              </a:ext>
            </a:extLst>
          </p:cNvPr>
          <p:cNvCxnSpPr>
            <a:cxnSpLocks/>
            <a:stCxn id="2" idx="3"/>
            <a:endCxn id="8" idx="1"/>
          </p:cNvCxnSpPr>
          <p:nvPr/>
        </p:nvCxnSpPr>
        <p:spPr>
          <a:xfrm flipV="1">
            <a:off x="6975007" y="2209652"/>
            <a:ext cx="399685" cy="49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DF209EC-3A14-FFB7-A5A2-BEE76FB85087}"/>
              </a:ext>
            </a:extLst>
          </p:cNvPr>
          <p:cNvCxnSpPr>
            <a:cxnSpLocks/>
            <a:stCxn id="8" idx="3"/>
            <a:endCxn id="3" idx="1"/>
          </p:cNvCxnSpPr>
          <p:nvPr/>
        </p:nvCxnSpPr>
        <p:spPr>
          <a:xfrm flipV="1">
            <a:off x="8706581" y="2209651"/>
            <a:ext cx="411415"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B4425E0-B665-B69A-5ED8-8A725FC5CBFD}"/>
              </a:ext>
            </a:extLst>
          </p:cNvPr>
          <p:cNvCxnSpPr>
            <a:stCxn id="3" idx="3"/>
            <a:endCxn id="5" idx="1"/>
          </p:cNvCxnSpPr>
          <p:nvPr/>
        </p:nvCxnSpPr>
        <p:spPr>
          <a:xfrm flipH="1">
            <a:off x="3537772" y="2209651"/>
            <a:ext cx="7535154" cy="1671669"/>
          </a:xfrm>
          <a:prstGeom prst="bentConnector5">
            <a:avLst>
              <a:gd name="adj1" fmla="val -3034"/>
              <a:gd name="adj2" fmla="val 49008"/>
              <a:gd name="adj3" fmla="val 103034"/>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E596A248-FFDA-359E-086D-1A23E0372D7F}"/>
              </a:ext>
            </a:extLst>
          </p:cNvPr>
          <p:cNvCxnSpPr>
            <a:cxnSpLocks/>
            <a:stCxn id="5" idx="3"/>
            <a:endCxn id="10" idx="1"/>
          </p:cNvCxnSpPr>
          <p:nvPr/>
        </p:nvCxnSpPr>
        <p:spPr>
          <a:xfrm flipV="1">
            <a:off x="5492702" y="3881319"/>
            <a:ext cx="554274"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A50961E4-FDE7-39E5-FA67-BC8F6AAD069F}"/>
              </a:ext>
            </a:extLst>
          </p:cNvPr>
          <p:cNvCxnSpPr>
            <a:cxnSpLocks/>
            <a:stCxn id="10" idx="3"/>
            <a:endCxn id="12" idx="1"/>
          </p:cNvCxnSpPr>
          <p:nvPr/>
        </p:nvCxnSpPr>
        <p:spPr>
          <a:xfrm>
            <a:off x="8302721" y="3881319"/>
            <a:ext cx="66486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B7D6B047-B057-91BC-A194-3A1BF5CED266}"/>
              </a:ext>
            </a:extLst>
          </p:cNvPr>
          <p:cNvCxnSpPr>
            <a:cxnSpLocks/>
            <a:stCxn id="12" idx="3"/>
            <a:endCxn id="6" idx="1"/>
          </p:cNvCxnSpPr>
          <p:nvPr/>
        </p:nvCxnSpPr>
        <p:spPr>
          <a:xfrm flipH="1" flipV="1">
            <a:off x="3387365" y="2209652"/>
            <a:ext cx="7835968" cy="1671667"/>
          </a:xfrm>
          <a:prstGeom prst="bentConnector5">
            <a:avLst>
              <a:gd name="adj1" fmla="val -2917"/>
              <a:gd name="adj2" fmla="val -51665"/>
              <a:gd name="adj3" fmla="val 10813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pic>
        <p:nvPicPr>
          <p:cNvPr id="309" name="Image 8"/>
          <p:cNvPicPr/>
          <p:nvPr/>
        </p:nvPicPr>
        <p:blipFill>
          <a:blip r:embed="rId2"/>
          <a:stretch/>
        </p:blipFill>
        <p:spPr>
          <a:xfrm>
            <a:off x="1270080" y="1037880"/>
            <a:ext cx="4141440" cy="5100480"/>
          </a:xfrm>
          <a:prstGeom prst="rect">
            <a:avLst/>
          </a:prstGeom>
          <a:ln w="0">
            <a:noFill/>
          </a:ln>
        </p:spPr>
      </p:pic>
      <p:sp>
        <p:nvSpPr>
          <p:cNvPr id="310" name="ZoneTexte 10"/>
          <p:cNvSpPr/>
          <p:nvPr/>
        </p:nvSpPr>
        <p:spPr>
          <a:xfrm>
            <a:off x="6383880" y="1037880"/>
            <a:ext cx="5727240" cy="612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5E6A"/>
              </a:buClr>
              <a:buFont typeface="Segoe UI"/>
              <a:buAutoNum type="arabicPeriod"/>
            </a:pPr>
            <a:r>
              <a:rPr lang="fr-FR" sz="1800" b="1" strike="noStrike" spc="-1">
                <a:solidFill>
                  <a:srgbClr val="005E6A"/>
                </a:solidFill>
                <a:latin typeface="Söhne"/>
              </a:rPr>
              <a:t>Microcontrôleur STM32F407VET6:</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Basé sur le noyau Arm Cortex-M4 avec une fréquence de travail de 168 MHz.</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Unité de calcul en virgule flottante (FPU) et instructions de traitement du signal numérique (DSP).</a:t>
            </a: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Mémoire: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512 Ko de mémoire Flash pour le stockage du programme.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192 + 4 Ko de SRAM pour le stockage temporaire des données.</a:t>
            </a:r>
            <a:endParaRPr lang="fr-FR" sz="1800" b="0" strike="noStrike" spc="-1">
              <a:latin typeface="Arial"/>
            </a:endParaRPr>
          </a:p>
          <a:p>
            <a:pPr>
              <a:lnSpc>
                <a:spcPct val="100000"/>
              </a:lnSpc>
              <a:buNone/>
            </a:pP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Interfaces et Connectivité:</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USB, UART, I2C, SPI, CAN, Ethernet, Sorties PWM, Entrées analogiques (ADC), Comparateurs analogiques, GPIO, Connecteurs LCD, Broches capteurs</a:t>
            </a: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p:txBody>
      </p:sp>
      <p:pic>
        <p:nvPicPr>
          <p:cNvPr id="311" name="Picture 3" descr="STM32F407VET6 Stmicroelectronics, MCU ARM, Ethernet MAC, Interface Caméra |  Farnell FR"/>
          <p:cNvPicPr/>
          <p:nvPr/>
        </p:nvPicPr>
        <p:blipFill>
          <a:blip r:embed="rId3"/>
          <a:stretch/>
        </p:blipFill>
        <p:spPr>
          <a:xfrm>
            <a:off x="10527120" y="145800"/>
            <a:ext cx="1329840" cy="105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57E5-AE30-3033-9A0F-BC0C5F26E16E}"/>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1F2822BB-8FBA-8AB3-87B1-7AD46DBB6E3D}"/>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19DCC65-8A61-E3EB-FA21-518830D39A9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15</a:t>
            </a:fld>
            <a:endParaRPr lang="fr-FR" sz="900" b="0" strike="noStrike" spc="-1">
              <a:latin typeface="Arial"/>
            </a:endParaRPr>
          </a:p>
        </p:txBody>
      </p:sp>
      <p:sp>
        <p:nvSpPr>
          <p:cNvPr id="307" name="PlaceHolder 2">
            <a:extLst>
              <a:ext uri="{FF2B5EF4-FFF2-40B4-BE49-F238E27FC236}">
                <a16:creationId xmlns:a16="http://schemas.microsoft.com/office/drawing/2014/main" id="{0877882D-9FA6-F38F-8127-946028FA320C}"/>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3F2967EB-1613-CDCC-C7A3-745DE8462724}"/>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sp>
        <p:nvSpPr>
          <p:cNvPr id="310" name="ZoneTexte 10">
            <a:extLst>
              <a:ext uri="{FF2B5EF4-FFF2-40B4-BE49-F238E27FC236}">
                <a16:creationId xmlns:a16="http://schemas.microsoft.com/office/drawing/2014/main" id="{F6E87C7D-5001-BC0F-57C2-27BD8A114293}"/>
              </a:ext>
            </a:extLst>
          </p:cNvPr>
          <p:cNvSpPr/>
          <p:nvPr/>
        </p:nvSpPr>
        <p:spPr>
          <a:xfrm>
            <a:off x="2196508" y="2242566"/>
            <a:ext cx="5727240" cy="2154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400" b="1" strike="noStrike" spc="-1" dirty="0">
                <a:solidFill>
                  <a:srgbClr val="005E6A"/>
                </a:solidFill>
                <a:latin typeface="Calibri"/>
                <a:ea typeface="Calibri"/>
              </a:rPr>
              <a:t>3 – Orientations à mener pour la finalisation du projet</a:t>
            </a:r>
            <a:endParaRPr lang="fr-FR" sz="2400" b="0" strike="noStrike" spc="-1" dirty="0">
              <a:latin typeface="Arial"/>
            </a:endParaRPr>
          </a:p>
          <a:p>
            <a:pPr marL="343080" indent="-343080">
              <a:lnSpc>
                <a:spcPct val="107000"/>
              </a:lnSpc>
              <a:buClr>
                <a:srgbClr val="005E6A"/>
              </a:buClr>
              <a:buFont typeface="Symbol"/>
              <a:buChar char=""/>
            </a:pPr>
            <a:r>
              <a:rPr lang="fr-FR" sz="18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8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800" b="0" strike="noStrike" spc="-1" dirty="0">
                <a:solidFill>
                  <a:srgbClr val="005E6A"/>
                </a:solidFill>
                <a:latin typeface="Calibri"/>
                <a:ea typeface="Calibri"/>
              </a:rPr>
              <a:t>Essais réels (parler données réel </a:t>
            </a:r>
            <a:r>
              <a:rPr lang="fr-FR" sz="1800" b="0" strike="noStrike" spc="-1" dirty="0" err="1">
                <a:solidFill>
                  <a:srgbClr val="005E6A"/>
                </a:solidFill>
                <a:latin typeface="Calibri"/>
                <a:ea typeface="Calibri"/>
              </a:rPr>
              <a:t>recup</a:t>
            </a:r>
            <a:r>
              <a:rPr lang="fr-FR" sz="1800" b="0" strike="noStrike" spc="-1" dirty="0">
                <a:solidFill>
                  <a:srgbClr val="005E6A"/>
                </a:solidFill>
                <a:latin typeface="Calibri"/>
                <a:ea typeface="Calibri"/>
              </a:rPr>
              <a:t> sur </a:t>
            </a:r>
            <a:r>
              <a:rPr lang="fr-FR" sz="1800" b="0" strike="noStrike" spc="-1" dirty="0" err="1">
                <a:solidFill>
                  <a:srgbClr val="005E6A"/>
                </a:solidFill>
                <a:latin typeface="Calibri"/>
                <a:ea typeface="Calibri"/>
              </a:rPr>
              <a:t>vehicule</a:t>
            </a:r>
            <a:r>
              <a:rPr lang="fr-FR" sz="1800" b="0" strike="noStrike" spc="-1" dirty="0">
                <a:solidFill>
                  <a:srgbClr val="005E6A"/>
                </a:solidFill>
                <a:latin typeface="Calibri"/>
                <a:ea typeface="Calibri"/>
              </a:rPr>
              <a:t>)</a:t>
            </a:r>
          </a:p>
          <a:p>
            <a:pPr marL="343080" indent="-343080">
              <a:lnSpc>
                <a:spcPct val="107000"/>
              </a:lnSpc>
              <a:buClr>
                <a:srgbClr val="005E6A"/>
              </a:buClr>
              <a:buFont typeface="Symbol"/>
              <a:buChar char=""/>
            </a:pPr>
            <a:r>
              <a:rPr lang="fr-FR" sz="1800" spc="-1" dirty="0">
                <a:solidFill>
                  <a:srgbClr val="005E6A"/>
                </a:solidFill>
                <a:latin typeface="Calibri"/>
                <a:ea typeface="Calibri"/>
              </a:rPr>
              <a:t>Optimisation(s)</a:t>
            </a:r>
            <a:endParaRPr lang="fr-FR" sz="1800" b="0" strike="noStrike" spc="-1" dirty="0">
              <a:latin typeface="Arial"/>
            </a:endParaRPr>
          </a:p>
        </p:txBody>
      </p:sp>
    </p:spTree>
    <p:extLst>
      <p:ext uri="{BB962C8B-B14F-4D97-AF65-F5344CB8AC3E}">
        <p14:creationId xmlns:p14="http://schemas.microsoft.com/office/powerpoint/2010/main" val="117929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13"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FDF822FC-5BBC-4E36-91C3-978DE1E1702D}" type="slidenum">
              <a:rPr lang="fr-FR" sz="900" b="0" strike="noStrike" spc="-1">
                <a:solidFill>
                  <a:srgbClr val="005E6A"/>
                </a:solidFill>
                <a:latin typeface="Segoe UI"/>
              </a:rPr>
              <a:t>16</a:t>
            </a:fld>
            <a:endParaRPr lang="fr-FR" sz="900" b="0" strike="noStrike" spc="-1">
              <a:latin typeface="Arial"/>
            </a:endParaRPr>
          </a:p>
        </p:txBody>
      </p:sp>
      <p:sp>
        <p:nvSpPr>
          <p:cNvPr id="314" name="PlaceHolder 2"/>
          <p:cNvSpPr>
            <a:spLocks noGrp="1"/>
          </p:cNvSpPr>
          <p:nvPr>
            <p:ph type="dt" idx="2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15" name="Image 3"/>
          <p:cNvPicPr/>
          <p:nvPr/>
        </p:nvPicPr>
        <p:blipFill>
          <a:blip r:embed="rId2"/>
          <a:stretch/>
        </p:blipFill>
        <p:spPr>
          <a:xfrm>
            <a:off x="2575800" y="863640"/>
            <a:ext cx="7038720" cy="52873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17</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892520" y="758160"/>
            <a:ext cx="9029520" cy="4836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000" b="1" strike="noStrike" spc="-1" dirty="0">
                <a:solidFill>
                  <a:srgbClr val="005E6A"/>
                </a:solidFill>
                <a:latin typeface="Calibri"/>
                <a:ea typeface="Calibri"/>
              </a:rPr>
              <a:t>1 – Présentation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Contexte et objectifs </a:t>
            </a:r>
            <a:endParaRPr lang="fr-FR" sz="16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Fonctionnement d’un moteur essence 4 temps</a:t>
            </a:r>
            <a:endParaRPr lang="fr-FR" sz="1600" b="0" strike="noStrike" spc="-1" dirty="0">
              <a:latin typeface="Arial"/>
            </a:endParaRPr>
          </a:p>
          <a:p>
            <a:pPr marL="343080" indent="-343080">
              <a:lnSpc>
                <a:spcPct val="107000"/>
              </a:lnSpc>
              <a:spcAft>
                <a:spcPts val="799"/>
              </a:spcAft>
              <a:buClr>
                <a:srgbClr val="005E6A"/>
              </a:buClr>
              <a:buFont typeface="Symbol"/>
              <a:buChar char=""/>
            </a:pPr>
            <a:r>
              <a:rPr lang="fr-FR" sz="1600" b="0" strike="noStrike" spc="-1" dirty="0">
                <a:solidFill>
                  <a:srgbClr val="005E6A"/>
                </a:solidFill>
                <a:latin typeface="Calibri"/>
                <a:ea typeface="Calibri"/>
              </a:rPr>
              <a:t>Les </a:t>
            </a:r>
            <a:r>
              <a:rPr lang="fr-FR" sz="1600" spc="-1" dirty="0">
                <a:solidFill>
                  <a:srgbClr val="005E6A"/>
                </a:solidFill>
                <a:latin typeface="Calibri"/>
                <a:ea typeface="Calibri"/>
              </a:rPr>
              <a:t>périphériques moteurs</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2 – Développements</a:t>
            </a:r>
            <a:endParaRPr lang="fr-FR" sz="2000" b="0" strike="noStrike" spc="-1" dirty="0">
              <a:latin typeface="Arial"/>
            </a:endParaRPr>
          </a:p>
          <a:p>
            <a:pPr marL="343080" indent="-343080">
              <a:lnSpc>
                <a:spcPct val="107000"/>
              </a:lnSpc>
              <a:buClr>
                <a:srgbClr val="005E6A"/>
              </a:buClr>
              <a:buFont typeface="Symbol"/>
              <a:buChar char=""/>
            </a:pPr>
            <a:r>
              <a:rPr lang="fr-FR" sz="16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1600" spc="-1" dirty="0">
                <a:solidFill>
                  <a:srgbClr val="005E6A"/>
                </a:solidFill>
                <a:latin typeface="Calibri"/>
                <a:ea typeface="Calibri"/>
              </a:rPr>
              <a:t>M</a:t>
            </a:r>
            <a:r>
              <a:rPr lang="fr-FR" sz="16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1600" spc="-1" dirty="0">
                <a:solidFill>
                  <a:srgbClr val="005E6A"/>
                </a:solidFill>
                <a:latin typeface="Calibri"/>
                <a:ea typeface="Calibri"/>
              </a:rPr>
              <a:t>Gestion moteur</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3 – Orientations à mener pour la finalisation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6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Essais réels</a:t>
            </a:r>
          </a:p>
          <a:p>
            <a:pPr marL="343080" indent="-343080">
              <a:lnSpc>
                <a:spcPct val="107000"/>
              </a:lnSpc>
              <a:buClr>
                <a:srgbClr val="005E6A"/>
              </a:buClr>
              <a:buFont typeface="Symbol"/>
              <a:buChar char=""/>
            </a:pPr>
            <a:r>
              <a:rPr lang="fr-FR" sz="1600" spc="-1" dirty="0">
                <a:solidFill>
                  <a:srgbClr val="005E6A"/>
                </a:solidFill>
                <a:latin typeface="Calibri"/>
                <a:ea typeface="Calibri"/>
              </a:rPr>
              <a:t>Optimisation(s)</a:t>
            </a:r>
            <a:endParaRPr lang="fr-FR" sz="16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97360" y="1138320"/>
            <a:ext cx="898020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dirty="0">
                <a:solidFill>
                  <a:srgbClr val="005E6A"/>
                </a:solidFill>
                <a:latin typeface="Söhne"/>
              </a:rPr>
              <a:t>Concevoir et Assembler un Calculateur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Acquérir une compréhension approfondie du moteur thermique essence.</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Concevoir et assembler un calculateur moteur utilisant un microcontrôleur STM32.</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programme de Gestion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Élaborer le programme de gestion moteur pour le calculateur.</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Effectuer des tests approfondis pour garantir le bon fonctionnement et l'adaptation aux besoins du projet.</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un outil de monitoring PC:</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Calibri"/>
              </a:rPr>
              <a:t>Développer un logiciel PC permettant le suivi en temps réel et la modification des données du calculateur.</a:t>
            </a:r>
            <a:endParaRPr lang="fr-FR"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8DA8DB-27AA-4310-90F5-E8C9894ACE6E}" type="slidenum">
              <a:rPr lang="fr-FR" sz="900" b="0" strike="noStrike" spc="-1">
                <a:solidFill>
                  <a:srgbClr val="005E6A"/>
                </a:solidFill>
                <a:latin typeface="Segoe UI"/>
              </a:rPr>
              <a:t>6</a:t>
            </a:fld>
            <a:endParaRPr lang="fr-FR" sz="900" b="0" strike="noStrike" spc="-1">
              <a:latin typeface="Arial"/>
            </a:endParaRPr>
          </a:p>
        </p:txBody>
      </p:sp>
      <p:sp>
        <p:nvSpPr>
          <p:cNvPr id="295"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pc="-1" dirty="0">
                <a:solidFill>
                  <a:srgbClr val="005E6A"/>
                </a:solidFill>
                <a:latin typeface="Calibri"/>
                <a:ea typeface="Calibri"/>
              </a:rPr>
              <a:t>Unité de Contrôle Moteur (ECU)</a:t>
            </a:r>
            <a:endParaRPr lang="fr-FR" sz="2000" b="0" strike="noStrike" spc="-1" dirty="0">
              <a:latin typeface="Arial"/>
            </a:endParaRPr>
          </a:p>
        </p:txBody>
      </p:sp>
      <p:pic>
        <p:nvPicPr>
          <p:cNvPr id="296" name="Picture 2" descr="Aucune description disponible."/>
          <p:cNvPicPr/>
          <p:nvPr/>
        </p:nvPicPr>
        <p:blipFill>
          <a:blip r:embed="rId2"/>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2"/>
          <a:stretch/>
        </p:blipFill>
        <p:spPr>
          <a:xfrm>
            <a:off x="875520" y="1063080"/>
            <a:ext cx="5713200" cy="2631240"/>
          </a:xfrm>
          <a:prstGeom prst="rect">
            <a:avLst/>
          </a:prstGeom>
          <a:ln w="0">
            <a:noFill/>
          </a:ln>
        </p:spPr>
      </p:pic>
      <p:pic>
        <p:nvPicPr>
          <p:cNvPr id="303" name="Picture 4" descr="Aucune description disponible."/>
          <p:cNvPicPr/>
          <p:nvPr/>
        </p:nvPicPr>
        <p:blipFill>
          <a:blip r:embed="rId3"/>
          <a:stretch/>
        </p:blipFill>
        <p:spPr>
          <a:xfrm>
            <a:off x="7198920" y="766440"/>
            <a:ext cx="4289760" cy="5095800"/>
          </a:xfrm>
          <a:prstGeom prst="rect">
            <a:avLst/>
          </a:prstGeom>
          <a:ln w="0">
            <a:noFill/>
          </a:ln>
        </p:spPr>
      </p:pic>
      <p:pic>
        <p:nvPicPr>
          <p:cNvPr id="304" name="Image 2"/>
          <p:cNvPicPr/>
          <p:nvPr/>
        </p:nvPicPr>
        <p:blipFill>
          <a:blip r:embed="rId4"/>
          <a:stretch/>
        </p:blipFill>
        <p:spPr>
          <a:xfrm>
            <a:off x="1416240" y="3724920"/>
            <a:ext cx="4461840" cy="25786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502</TotalTime>
  <Words>1394</Words>
  <Application>Microsoft Office PowerPoint</Application>
  <PresentationFormat>Grand écran</PresentationFormat>
  <Paragraphs>215</Paragraphs>
  <Slides>17</Slides>
  <Notes>5</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17</vt:i4>
      </vt:variant>
    </vt:vector>
  </HeadingPairs>
  <TitlesOfParts>
    <vt:vector size="28"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Etat d’avancement </vt:lpstr>
      <vt:lpstr>2 – Etat d’avancement </vt:lpstr>
      <vt:lpstr>2 – Développements </vt:lpstr>
      <vt:lpstr>2 – Développements </vt:lpstr>
      <vt:lpstr>2 – Développements </vt:lpstr>
      <vt:lpstr>2 – Développements </vt:lpstr>
      <vt:lpstr>2 – Développements </vt:lpstr>
      <vt:lpstr>2 – Développements </vt:lpstr>
      <vt:lpstr>3 – Orientations à mener pour la finalisation du projet</vt:lpstr>
      <vt:lpstr>3 – Orientations à mener pour la finalisation du projet</vt:lpstr>
      <vt:lpstr>3 – Orientations à mener pour la finalisation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Bastien DELAUNAY (FIPASE_2024)</cp:lastModifiedBy>
  <cp:revision>26</cp:revision>
  <dcterms:created xsi:type="dcterms:W3CDTF">2023-10-02T09:00:39Z</dcterms:created>
  <dcterms:modified xsi:type="dcterms:W3CDTF">2024-03-06T20:00:02Z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