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4" r:id="rId8"/>
    <p:sldId id="265" r:id="rId9"/>
    <p:sldId id="261" r:id="rId10"/>
    <p:sldId id="272" r:id="rId11"/>
    <p:sldId id="262" r:id="rId12"/>
    <p:sldId id="269" r:id="rId13"/>
    <p:sldId id="270" r:id="rId14"/>
    <p:sldId id="271" r:id="rId15"/>
    <p:sldId id="266" r:id="rId16"/>
    <p:sldId id="267"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fr-FR" sz="3200" b="0" strike="noStrike" spc="-1">
                <a:solidFill>
                  <a:srgbClr val="2B3238"/>
                </a:solidFill>
                <a:latin typeface="Calibri"/>
              </a:rPr>
              <a:t>Cliquez pour déplacer la diapo</a:t>
            </a: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fr-FR" sz="2000" b="0" strike="noStrike" spc="-1">
                <a:latin typeface="Arial"/>
              </a:rPr>
              <a:t>Cliquez pour modifier le format des notes</a:t>
            </a:r>
          </a:p>
        </p:txBody>
      </p:sp>
      <p:sp>
        <p:nvSpPr>
          <p:cNvPr id="1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fr-FR" sz="1400" b="0" strike="noStrike" spc="-1">
                <a:latin typeface="Times New Roman"/>
              </a:rPr>
              <a:t>&lt;en-tête&gt;</a:t>
            </a: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fr-FR" sz="1400" b="0" strike="noStrike" spc="-1">
                <a:latin typeface="Times New Roman"/>
              </a:defRPr>
            </a:lvl1pPr>
          </a:lstStyle>
          <a:p>
            <a:pPr algn="r">
              <a:buNone/>
            </a:pPr>
            <a:r>
              <a:rPr lang="fr-FR" sz="1400" b="0" strike="noStrike" spc="-1">
                <a:latin typeface="Times New Roman"/>
              </a:rPr>
              <a:t>&lt;date/heure&gt;</a:t>
            </a: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fr-FR" sz="1400" b="0" strike="noStrike" spc="-1">
                <a:latin typeface="Times New Roman"/>
              </a:defRPr>
            </a:lvl1pPr>
          </a:lstStyle>
          <a:p>
            <a:r>
              <a:rPr lang="fr-FR" sz="1400" b="0" strike="noStrike" spc="-1">
                <a:latin typeface="Times New Roman"/>
              </a:rPr>
              <a:t>&lt;pied de page&gt;</a:t>
            </a: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fr-FR" sz="1400" b="0" strike="noStrike" spc="-1">
                <a:latin typeface="Times New Roman"/>
              </a:defRPr>
            </a:lvl1pPr>
          </a:lstStyle>
          <a:p>
            <a:pPr algn="r">
              <a:buNone/>
            </a:pPr>
            <a:fld id="{4864F445-39BF-425C-B877-CB7C668BC5D4}"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5800" y="1143000"/>
            <a:ext cx="5486400" cy="308610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fr-FR" sz="2000" b="0" strike="noStrike" spc="-1">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4BFA5AAB-8A91-44AF-AD1C-EE7AE7992BAA}" type="slidenum">
              <a:rPr lang="fr-FR" sz="1200" b="0" strike="noStrike" spc="-1">
                <a:latin typeface="Times New Roman"/>
              </a:rPr>
              <a:t>1</a:t>
            </a:fld>
            <a:endParaRPr lang="fr-FR"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00000"/>
              </a:lnSpc>
              <a:buNone/>
              <a:tabLst>
                <a:tab pos="0" algn="l"/>
              </a:tabLst>
            </a:pPr>
            <a:r>
              <a:rPr lang="fr-FR" sz="2000" b="1" strike="noStrike" spc="-1">
                <a:solidFill>
                  <a:srgbClr val="474747"/>
                </a:solidFill>
                <a:latin typeface="Source Sans Pro"/>
              </a:rPr>
              <a:t>Etape 1 : L'admission</a:t>
            </a:r>
            <a:br>
              <a:rPr sz="2000"/>
            </a:br>
            <a:r>
              <a:rPr lang="fr-FR" sz="2000" b="0" strike="noStrike" spc="-1">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lang="fr-FR" sz="2000" b="1" strike="noStrike" spc="-1">
                <a:solidFill>
                  <a:srgbClr val="474747"/>
                </a:solidFill>
                <a:latin typeface="Source Sans Pro"/>
              </a:rPr>
              <a:t>Etape 2 : La compression</a:t>
            </a:r>
            <a:br>
              <a:rPr sz="2000"/>
            </a:br>
            <a:r>
              <a:rPr lang="fr-FR" sz="2000" b="0" strike="noStrike" spc="-1">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lang="fr-FR" sz="2000" b="1" strike="noStrike" spc="-1">
                <a:solidFill>
                  <a:srgbClr val="474747"/>
                </a:solidFill>
                <a:latin typeface="Source Sans Pro"/>
              </a:rPr>
              <a:t>Etape 3 : La détente (ou explosion)</a:t>
            </a:r>
            <a:br>
              <a:rPr sz="2000"/>
            </a:br>
            <a:r>
              <a:rPr lang="fr-FR" sz="2000" b="0" strike="noStrike" spc="-1">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lang="fr-FR" sz="2000" b="1" strike="noStrike" spc="-1">
                <a:solidFill>
                  <a:srgbClr val="474747"/>
                </a:solidFill>
                <a:latin typeface="Source Sans Pro"/>
              </a:rPr>
              <a:t>Etape 4 : L'échappement</a:t>
            </a:r>
            <a:br>
              <a:rPr sz="2000"/>
            </a:br>
            <a:r>
              <a:rPr lang="fr-FR" sz="2000" b="0" strike="noStrike" spc="-1">
                <a:solidFill>
                  <a:srgbClr val="474747"/>
                </a:solidFill>
                <a:latin typeface="Source Sans Pro"/>
              </a:rPr>
              <a:t>La soupape d'échappement s'ouvre et le piston en remontant va pousser devant lui les gaz brulés qui s'échappent par ce seul orifice.</a:t>
            </a:r>
            <a:endParaRPr lang="fr-FR" sz="2000" b="0" strike="noStrike" spc="-1">
              <a:latin typeface="Arial"/>
            </a:endParaRPr>
          </a:p>
          <a:p>
            <a:pPr>
              <a:lnSpc>
                <a:spcPct val="100000"/>
              </a:lnSpc>
              <a:buNone/>
              <a:tabLst>
                <a:tab pos="0" algn="l"/>
              </a:tabLst>
            </a:pPr>
            <a:endParaRPr lang="fr-FR" sz="2000" b="0" strike="noStrike" spc="-1">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F69EDDFB-EF3B-4656-B692-BE3CD20A101E}" type="slidenum">
              <a:rPr lang="fr-FR" sz="1200" b="0" strike="noStrike" spc="-1">
                <a:latin typeface="Times New Roman"/>
              </a:rPr>
              <a:t>4</a:t>
            </a:fld>
            <a:endParaRPr lang="fr-FR"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5800" y="1143000"/>
            <a:ext cx="5486400" cy="308610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1" strike="noStrike" spc="-1">
                <a:solidFill>
                  <a:srgbClr val="1F2328"/>
                </a:solidFill>
                <a:latin typeface="-apple-system"/>
              </a:rPr>
              <a:t>Capteurs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Lambda (capteur oxygène positionné en sortie du moteur, permet de savoir si la combustion est riche ou pauvre)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Position du papillon (permet de connaitre le debit d'air en entrée du moteur)</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Sonde de température d'air (Positionné en admission du moteur, permet de réglé l'allumage + injection)</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Roue phonique + capteur induction/aimant (Faire recherche sur le sujet, permet l'avance à l'allumage et faire d'autres choses, positionné sur volant moteur et/ou arbre à cam)</a:t>
            </a:r>
            <a:endParaRPr lang="fr-FR" sz="2000" b="0" strike="noStrike" spc="-1">
              <a:latin typeface="Arial"/>
            </a:endParaRPr>
          </a:p>
          <a:p>
            <a:pPr marL="216000" indent="-216000">
              <a:lnSpc>
                <a:spcPct val="100000"/>
              </a:lnSpc>
              <a:buNone/>
            </a:pPr>
            <a:r>
              <a:rPr lang="fr-FR" sz="2000" b="1" strike="noStrike" spc="-1">
                <a:solidFill>
                  <a:srgbClr val="1F2328"/>
                </a:solidFill>
                <a:latin typeface="-apple-system"/>
              </a:rPr>
              <a:t>Actionneurs</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Bobine d'allumage (Permet de réaliser la combustion, 2 type existant : - transistor interne et transistor externe)</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Injecteur (Permet d'injecter du carburant pour la combustion, le débit est gérer grace à un temps d'injection et une carto)</a:t>
            </a:r>
            <a:endParaRPr lang="fr-FR" sz="2000" b="0" strike="noStrike" spc="-1">
              <a:latin typeface="Arial"/>
            </a:endParaRPr>
          </a:p>
          <a:p>
            <a:pPr marL="216000" indent="-216000">
              <a:lnSpc>
                <a:spcPct val="100000"/>
              </a:lnSpc>
              <a:buClr>
                <a:srgbClr val="1F2328"/>
              </a:buClr>
              <a:buFont typeface="Arial"/>
              <a:buChar char="•"/>
            </a:pPr>
            <a:r>
              <a:rPr lang="fr-FR" sz="2000" b="0" strike="noStrike" spc="-1">
                <a:solidFill>
                  <a:srgbClr val="1F2328"/>
                </a:solidFill>
                <a:latin typeface="-apple-system"/>
              </a:rPr>
              <a:t>Papillon d'amission d'air (facultatif mais permet de gérer le débit d'air en entré du moteur selon l'enfoncement de la pédale d'accélaration + demande de puissance)</a:t>
            </a:r>
            <a:endParaRPr lang="fr-FR" sz="2000" b="0" strike="noStrike" spc="-1">
              <a:latin typeface="Arial"/>
            </a:endParaRPr>
          </a:p>
          <a:p>
            <a:pPr marL="216000" indent="-216000">
              <a:lnSpc>
                <a:spcPct val="100000"/>
              </a:lnSpc>
              <a:buNone/>
            </a:pPr>
            <a:endParaRPr lang="fr-FR" sz="2000" b="0" strike="noStrike" spc="-1">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08E8CD97-F797-4F4D-AE51-0D7F1AE7CAF4}" type="slidenum">
              <a:rPr lang="fr-FR" sz="1200" b="0" strike="noStrike" spc="-1">
                <a:latin typeface="Times New Roman"/>
              </a:rPr>
              <a:t>5</a:t>
            </a:fld>
            <a:endParaRPr lang="fr-F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6400" cy="308610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8</a:t>
            </a:fld>
            <a:endParaRPr lang="fr-F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8C3B-2D1B-5AA9-A431-764DE65BEC56}"/>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BE67B9A5-310B-8FE4-85C2-B89508A5269B}"/>
              </a:ext>
            </a:extLst>
          </p:cNvPr>
          <p:cNvSpPr>
            <a:spLocks noGrp="1" noRot="1" noChangeAspect="1"/>
          </p:cNvSpPr>
          <p:nvPr>
            <p:ph type="sldImg"/>
          </p:nvPr>
        </p:nvSpPr>
        <p:spPr>
          <a:xfrm>
            <a:off x="685800" y="1143000"/>
            <a:ext cx="5486400" cy="3086100"/>
          </a:xfrm>
          <a:prstGeom prst="rect">
            <a:avLst/>
          </a:prstGeom>
          <a:ln w="0">
            <a:noFill/>
          </a:ln>
        </p:spPr>
      </p:sp>
      <p:sp>
        <p:nvSpPr>
          <p:cNvPr id="329" name="PlaceHolder 2">
            <a:extLst>
              <a:ext uri="{FF2B5EF4-FFF2-40B4-BE49-F238E27FC236}">
                <a16:creationId xmlns:a16="http://schemas.microsoft.com/office/drawing/2014/main" id="{C13505A9-9A29-451D-4A83-EA396173D68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fr-FR" sz="2000" b="0" strike="noStrike" spc="-1">
                <a:latin typeface="Arial"/>
              </a:rPr>
              <a:t>Description de l'interface utilisateur (GUI) programmée :</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1. **Langage de Programmation :** L'interface a été développée en utilisant Python, tirant parti de sa flexibilité et de sa simplicité de mise en œuvre.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2. **Bibliothèque Graphique :** Pour la création de l'interface graphique, nous avons opté pour tkinter, une bibliothèque intégrée à Python, reconnue pour sa facilité d'utilisation et son efficacité dans la conception d'interfaces utilisateur.</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4. **Utilisation de Design Patterns :** Dans le cadre du développement, nous avons intégré des motifs de conception (design patterns) afin d'optimiser la réutilisabilité du code, d'améliorer la lisibilité et de simplifier la maintenance.</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5. **Démonstration :** Pour illustrer les fonctionnalités de l'interface, une démonstration sera présentée, mettant en avant la convivialité de la conception, la fluidité des interactions et la clarté des informations affichées.</a:t>
            </a:r>
          </a:p>
          <a:p>
            <a:pPr marL="216000" indent="-216000">
              <a:lnSpc>
                <a:spcPct val="100000"/>
              </a:lnSpc>
              <a:buNone/>
            </a:pPr>
            <a:endParaRPr lang="fr-FR" sz="2000" b="0" strike="noStrike" spc="-1">
              <a:latin typeface="Arial"/>
            </a:endParaRPr>
          </a:p>
          <a:p>
            <a:pPr marL="216000" indent="-216000">
              <a:lnSpc>
                <a:spcPct val="100000"/>
              </a:lnSpc>
              <a:buNone/>
            </a:pPr>
            <a:r>
              <a:rPr lang="fr-FR" sz="2000" b="0" strike="noStrike" spc="-1">
                <a:latin typeface="Arial"/>
              </a:rPr>
              <a:t>Ces choix techniques et conceptuels visent à garantir une expérience utilisateur optimale tout en assurant la robustesse et la flexibilité du système.</a:t>
            </a:r>
          </a:p>
        </p:txBody>
      </p:sp>
      <p:sp>
        <p:nvSpPr>
          <p:cNvPr id="330" name="PlaceHolder 3">
            <a:extLst>
              <a:ext uri="{FF2B5EF4-FFF2-40B4-BE49-F238E27FC236}">
                <a16:creationId xmlns:a16="http://schemas.microsoft.com/office/drawing/2014/main" id="{AD4A502C-0D5E-CF1D-5F9E-33BFACED216D}"/>
              </a:ext>
            </a:extLst>
          </p:cNvPr>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fr-FR" sz="1200" b="0" strike="noStrike" spc="-1">
                <a:latin typeface="Times New Roman"/>
              </a:defRPr>
            </a:lvl1pPr>
          </a:lstStyle>
          <a:p>
            <a:pPr algn="r">
              <a:lnSpc>
                <a:spcPct val="100000"/>
              </a:lnSpc>
              <a:buNone/>
            </a:pPr>
            <a:fld id="{A74A4397-9C92-461A-983F-E7530A202933}" type="slidenum">
              <a:rPr lang="fr-FR" sz="1200" b="0" strike="noStrike" spc="-1">
                <a:latin typeface="Times New Roman"/>
              </a:rPr>
              <a:t>9</a:t>
            </a:fld>
            <a:endParaRPr lang="fr-FR" sz="1200" b="0" strike="noStrike" spc="-1">
              <a:latin typeface="Times New Roman"/>
            </a:endParaRPr>
          </a:p>
        </p:txBody>
      </p:sp>
    </p:spTree>
    <p:extLst>
      <p:ext uri="{BB962C8B-B14F-4D97-AF65-F5344CB8AC3E}">
        <p14:creationId xmlns:p14="http://schemas.microsoft.com/office/powerpoint/2010/main" val="252533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B3B0615-3E50-4347-97F3-E571652CD209}"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CA05D7-1E52-46AD-8516-AF72E912AF54}"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9C46150-C02D-47D1-806C-50AE7A62B911}"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B5FC3A-7BFF-4A4E-891C-1D8778E6D2FE}"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A2C1E7E-F81A-48DD-BAAB-1469885CE0DC}"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5D033F1-17BA-4D3F-9854-E0B6864C120B}"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CE8CC85-4967-44B6-B511-0ABE4A581410}"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408C9D-943B-4E56-A729-7110AC3278A7}"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D714C08-95CB-44D1-A982-E7D6B7B73D00}"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F5C0D81-56C0-4FB4-BAF7-686201B4E41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AB9046-B9F0-4072-9FF9-9BDE58F6389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DF15B58-FBB7-4922-8D0D-74BA675E81DA}"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4CA132-1C08-4631-841A-A05A9863BAB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EFA5AF7-449E-431D-BBB5-6D915A24AC28}"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A20B192-ECF2-4E19-9CDB-6A3CE5472D05}"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A9F9088-E450-4870-A23F-D2AE0E1780A7}"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1B0740A-D770-47DE-8ED0-0A6FC9659735}"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C1F93-3FCE-42FD-B054-0AA86691EC56}"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FB0BFF7-048C-4FF8-915B-A2E075083C29}"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86608F8-4B44-4F38-B5F1-B5EF9F36CB5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tIns="0" rIns="0" bIns="0" anchor="ctr">
            <a:noAutofit/>
          </a:bodyPr>
          <a:lstStyle/>
          <a:p>
            <a:pPr algn="ctr">
              <a:buNone/>
            </a:pP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B799872-6E33-4A83-B216-F9CBC8967983}"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CAB4C7-9785-4A14-8B12-14695E5D010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71F924-A98B-4969-BD00-AC91B540D020}"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tIns="0" rIns="0" bIns="0" anchor="ctr">
            <a:noAutofit/>
          </a:bodyPr>
          <a:lstStyle/>
          <a:p>
            <a:endParaRPr lang="fr-FR" sz="3200" b="0" strike="noStrike" spc="-1">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5E6A"/>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41963DE-C2B0-4D02-BBCE-63B010EFE211}"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5"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26"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9"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0"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1"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2"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3"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4"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5"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6"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7"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8"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19"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lstStyle/>
          <a:p>
            <a:pPr algn="ctr">
              <a:lnSpc>
                <a:spcPct val="90000"/>
              </a:lnSpc>
              <a:buNone/>
            </a:pPr>
            <a:r>
              <a:rPr lang="fr-FR" sz="6000" b="1" strike="noStrike" spc="-1">
                <a:solidFill>
                  <a:srgbClr val="005E6A"/>
                </a:solidFill>
                <a:latin typeface="Segoe UI"/>
              </a:rPr>
              <a:t>Modifiez le style du titre</a:t>
            </a:r>
            <a:endParaRPr lang="fr-FR" sz="6000" b="0" strike="noStrike" spc="-1">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 </a:t>
            </a:r>
            <a:endParaRPr lang="fr-FR" sz="1200" b="0" strike="noStrike" spc="-1">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0D2C41C5-FD2B-4FF4-8E12-286DAC3EBCBB}" type="slidenum">
              <a:rPr lang="fr-FR" sz="900" b="0" strike="noStrike" spc="-1">
                <a:solidFill>
                  <a:srgbClr val="005E6A"/>
                </a:solidFill>
                <a:latin typeface="Segoe UI"/>
              </a:rPr>
              <a:t>‹N°›</a:t>
            </a:fld>
            <a:endParaRPr lang="fr-FR" sz="900" b="0" strike="noStrike" spc="-1">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cxn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scrgbClr r="0" g="0" b="0"/>
          </a:lnRef>
          <a:fillRef idx="0">
            <a:scrgbClr r="0" g="0" b="0"/>
          </a:fillRef>
          <a:effectRef idx="0">
            <a:scrgbClr r="0" g="0" b="0"/>
          </a:effectRef>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cxn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8" name="Forme libre : forme 61"/>
            <p:cNvSpPr/>
            <p:nvPr/>
          </p:nvSpPr>
          <p:spPr>
            <a:xfrm>
              <a:off x="11272320" y="6608160"/>
              <a:ext cx="87480" cy="104040"/>
            </a:xfrm>
            <a:custGeom>
              <a:avLst/>
              <a:gdLst/>
              <a:ahLst/>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69" name="Forme libre : forme 62"/>
            <p:cNvSpPr/>
            <p:nvPr/>
          </p:nvSpPr>
          <p:spPr>
            <a:xfrm>
              <a:off x="11372760" y="6608160"/>
              <a:ext cx="72360" cy="104040"/>
            </a:xfrm>
            <a:custGeom>
              <a:avLst/>
              <a:gdLst/>
              <a:ahLst/>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0" name="Forme libre : forme 63"/>
            <p:cNvSpPr/>
            <p:nvPr/>
          </p:nvSpPr>
          <p:spPr>
            <a:xfrm>
              <a:off x="11455920" y="6608160"/>
              <a:ext cx="78840" cy="104040"/>
            </a:xfrm>
            <a:custGeom>
              <a:avLst/>
              <a:gdLst/>
              <a:ahLst/>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1" name="Forme libre : forme 64"/>
            <p:cNvSpPr/>
            <p:nvPr/>
          </p:nvSpPr>
          <p:spPr>
            <a:xfrm>
              <a:off x="11530080" y="6608160"/>
              <a:ext cx="110160" cy="104040"/>
            </a:xfrm>
            <a:custGeom>
              <a:avLst/>
              <a:gdLst/>
              <a:ahLst/>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2" name="Forme libre : forme 65"/>
            <p:cNvSpPr/>
            <p:nvPr/>
          </p:nvSpPr>
          <p:spPr>
            <a:xfrm>
              <a:off x="11653200" y="6607800"/>
              <a:ext cx="86760" cy="105480"/>
            </a:xfrm>
            <a:custGeom>
              <a:avLst/>
              <a:gdLst/>
              <a:ahLst/>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3" name="Forme libre : forme 66"/>
            <p:cNvSpPr/>
            <p:nvPr/>
          </p:nvSpPr>
          <p:spPr>
            <a:xfrm>
              <a:off x="11762280" y="6608160"/>
              <a:ext cx="92880" cy="104040"/>
            </a:xfrm>
            <a:custGeom>
              <a:avLst/>
              <a:gdLst/>
              <a:ahLst/>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4" name="Forme libre : forme 67"/>
            <p:cNvSpPr/>
            <p:nvPr/>
          </p:nvSpPr>
          <p:spPr>
            <a:xfrm>
              <a:off x="11881080" y="6608160"/>
              <a:ext cx="72360" cy="104040"/>
            </a:xfrm>
            <a:custGeom>
              <a:avLst/>
              <a:gdLst/>
              <a:ahLst/>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5" name="Forme libre : forme 68"/>
            <p:cNvSpPr/>
            <p:nvPr/>
          </p:nvSpPr>
          <p:spPr>
            <a:xfrm>
              <a:off x="11171880" y="6402600"/>
              <a:ext cx="120600" cy="171720"/>
            </a:xfrm>
            <a:custGeom>
              <a:avLst/>
              <a:gdLst/>
              <a:ahLst/>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6" name="Forme libre : forme 69"/>
            <p:cNvSpPr/>
            <p:nvPr/>
          </p:nvSpPr>
          <p:spPr>
            <a:xfrm>
              <a:off x="11504880" y="6401520"/>
              <a:ext cx="136800" cy="174240"/>
            </a:xfrm>
            <a:custGeom>
              <a:avLst/>
              <a:gdLst/>
              <a:ahLst/>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7" name="Forme libre : forme 70"/>
            <p:cNvSpPr/>
            <p:nvPr/>
          </p:nvSpPr>
          <p:spPr>
            <a:xfrm>
              <a:off x="11652120" y="6402600"/>
              <a:ext cx="131400" cy="171720"/>
            </a:xfrm>
            <a:custGeom>
              <a:avLst/>
              <a:gdLst/>
              <a:ahLst/>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8" name="Forme libre : forme 71"/>
            <p:cNvSpPr/>
            <p:nvPr/>
          </p:nvSpPr>
          <p:spPr>
            <a:xfrm>
              <a:off x="11769480" y="6402600"/>
              <a:ext cx="183960" cy="171720"/>
            </a:xfrm>
            <a:custGeom>
              <a:avLst/>
              <a:gdLst/>
              <a:ahLst/>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79" name="Forme libre : forme 72"/>
            <p:cNvSpPr/>
            <p:nvPr/>
          </p:nvSpPr>
          <p:spPr>
            <a:xfrm>
              <a:off x="11323080" y="6402600"/>
              <a:ext cx="153720" cy="171720"/>
            </a:xfrm>
            <a:custGeom>
              <a:avLst/>
              <a:gdLst/>
              <a:ahLst/>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scrgbClr r="0" g="0" b="0"/>
            </a:lnRef>
            <a:fillRef idx="0">
              <a:scrgbClr r="0" g="0" b="0"/>
            </a:fillRef>
            <a:effectRef idx="0">
              <a:scrgbClr r="0" g="0" b="0"/>
            </a:effectRef>
            <a:fontRef idx="minor"/>
          </p:style>
        </p:sp>
        <p:sp>
          <p:nvSpPr>
            <p:cNvPr id="80" name="Forme libre : forme 73"/>
            <p:cNvSpPr/>
            <p:nvPr/>
          </p:nvSpPr>
          <p:spPr>
            <a:xfrm>
              <a:off x="10702080" y="6356520"/>
              <a:ext cx="402120" cy="402120"/>
            </a:xfrm>
            <a:custGeom>
              <a:avLst/>
              <a:gdLst/>
              <a:ahLst/>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scrgbClr r="0" g="0" b="0"/>
            </a:lnRef>
            <a:fillRef idx="0">
              <a:scrgbClr r="0" g="0" b="0"/>
            </a:fillRef>
            <a:effectRef idx="0">
              <a:scrgbClr r="0" g="0" b="0"/>
            </a:effectRef>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Modifiez le style du titre</a:t>
            </a:r>
            <a:endParaRPr lang="fr-FR" sz="3200" b="0" strike="noStrike" spc="-1">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&lt;date/heure&gt;</a:t>
            </a:r>
            <a:endParaRPr lang="fr-FR" sz="1200" b="0" strike="noStrike" spc="-1">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&lt;pied de page&gt;</a:t>
            </a:r>
            <a:endParaRPr lang="fr-FR" sz="1200" b="0" strike="noStrike" spc="-1">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lang="fr-FR" sz="900" b="0" strike="noStrike" spc="-1">
                <a:solidFill>
                  <a:srgbClr val="005E6A"/>
                </a:solidFill>
                <a:latin typeface="Segoe UI"/>
              </a:defRPr>
            </a:lvl1pPr>
          </a:lstStyle>
          <a:p>
            <a:pPr algn="ctr">
              <a:lnSpc>
                <a:spcPct val="100000"/>
              </a:lnSpc>
              <a:buNone/>
            </a:pPr>
            <a:fld id="{CB31B2C5-B43F-426C-990A-3039311DEB02}" type="slidenum">
              <a:rPr lang="fr-FR" sz="900" b="0" strike="noStrike" spc="-1">
                <a:solidFill>
                  <a:srgbClr val="005E6A"/>
                </a:solidFill>
                <a:latin typeface="Segoe UI"/>
              </a:rPr>
              <a:t>‹N°›</a:t>
            </a:fld>
            <a:endParaRPr lang="fr-FR" sz="900" b="0" strike="noStrike" spc="-1">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5E6A"/>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5E6A"/>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5E6A"/>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5E6A"/>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5E6A"/>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66624" y="545935"/>
            <a:ext cx="9458752" cy="2387160"/>
          </a:xfrm>
          <a:prstGeom prst="rect">
            <a:avLst/>
          </a:prstGeom>
          <a:noFill/>
          <a:ln w="9360">
            <a:noFill/>
          </a:ln>
        </p:spPr>
        <p:txBody>
          <a:bodyPr numCol="1" spcCol="0" anchor="b">
            <a:noAutofit/>
          </a:bodyPr>
          <a:lstStyle/>
          <a:p>
            <a:pPr algn="ctr">
              <a:lnSpc>
                <a:spcPct val="90000"/>
              </a:lnSpc>
              <a:buNone/>
            </a:pPr>
            <a:r>
              <a:rPr lang="fr-FR" sz="6000" b="1" spc="-1" dirty="0">
                <a:solidFill>
                  <a:srgbClr val="005E6A"/>
                </a:solidFill>
                <a:latin typeface="Segoe UI"/>
              </a:rPr>
              <a:t>D</a:t>
            </a:r>
            <a:r>
              <a:rPr lang="fr-FR" sz="6000" b="1" strike="noStrike" spc="-1" dirty="0">
                <a:solidFill>
                  <a:srgbClr val="005E6A"/>
                </a:solidFill>
                <a:latin typeface="Segoe UI"/>
              </a:rPr>
              <a:t>éveloppement d’une Unité de Contrôle Moteur (ECU)</a:t>
            </a:r>
            <a:endParaRPr lang="fr-FR" sz="6000" b="0" strike="noStrike" spc="-1" dirty="0">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dirty="0">
                <a:solidFill>
                  <a:srgbClr val="F4F4F4"/>
                </a:solidFill>
                <a:latin typeface="Calibri"/>
              </a:rPr>
              <a:t>14/12/2023</a:t>
            </a:r>
            <a:endParaRPr lang="fr-FR" sz="1200" b="0" strike="noStrike" spc="-1" dirty="0">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81E46BA-3391-4B0C-837B-8CEB02F58EBF}" type="slidenum">
              <a:rPr lang="fr-FR" sz="900" b="0" strike="noStrike" spc="-1">
                <a:solidFill>
                  <a:srgbClr val="005E6A"/>
                </a:solidFill>
                <a:latin typeface="Segoe UI"/>
              </a:rPr>
              <a:t>1</a:t>
            </a:fld>
            <a:endParaRPr lang="fr-FR" sz="900" b="0" strike="noStrike" spc="-1">
              <a:latin typeface="Arial"/>
            </a:endParaRPr>
          </a:p>
        </p:txBody>
      </p:sp>
      <p:pic>
        <p:nvPicPr>
          <p:cNvPr id="192" name="Picture 2" descr="Electronic Control Unit – A Simple Introduction (2023) -"/>
          <p:cNvPicPr/>
          <p:nvPr/>
        </p:nvPicPr>
        <p:blipFill>
          <a:blip r:embed="rId3"/>
          <a:stretch/>
        </p:blipFill>
        <p:spPr>
          <a:xfrm>
            <a:off x="6767280" y="2668320"/>
            <a:ext cx="4988520" cy="3269880"/>
          </a:xfrm>
          <a:prstGeom prst="rect">
            <a:avLst/>
          </a:prstGeom>
          <a:ln w="0">
            <a:noFill/>
          </a:ln>
        </p:spPr>
      </p:pic>
      <p:pic>
        <p:nvPicPr>
          <p:cNvPr id="193" name="Image 16"/>
          <p:cNvPicPr/>
          <p:nvPr/>
        </p:nvPicPr>
        <p:blipFill>
          <a:blip r:embed="rId4"/>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lstStyle/>
          <a:p>
            <a:pPr algn="ctr">
              <a:lnSpc>
                <a:spcPct val="90000"/>
              </a:lnSpc>
              <a:spcBef>
                <a:spcPts val="1001"/>
              </a:spcBef>
              <a:buNone/>
              <a:tabLst>
                <a:tab pos="0" algn="l"/>
              </a:tabLst>
            </a:pPr>
            <a:r>
              <a:rPr lang="fr-FR" sz="1600" b="0" strike="noStrike" spc="-1">
                <a:solidFill>
                  <a:srgbClr val="005E6A"/>
                </a:solidFill>
                <a:latin typeface="Calibri"/>
              </a:rPr>
              <a:t>Présenté et soutenu par Bastien DELAUNAY et Alexandre MINGANT</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
        <p:nvSpPr>
          <p:cNvPr id="195" name="Sous-titre 2"/>
          <p:cNvSpPr/>
          <p:nvPr/>
        </p:nvSpPr>
        <p:spPr>
          <a:xfrm>
            <a:off x="212760" y="5798160"/>
            <a:ext cx="6273360" cy="36468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rmAutofit/>
          </a:bodyPr>
          <a:lstStyle/>
          <a:p>
            <a:pPr>
              <a:lnSpc>
                <a:spcPct val="90000"/>
              </a:lnSpc>
              <a:spcBef>
                <a:spcPts val="1001"/>
              </a:spcBef>
              <a:buNone/>
              <a:tabLst>
                <a:tab pos="0" algn="l"/>
              </a:tabLst>
            </a:pPr>
            <a:r>
              <a:rPr lang="fr-FR" sz="1600" b="0" strike="noStrike" spc="-1">
                <a:solidFill>
                  <a:srgbClr val="005E6A"/>
                </a:solidFill>
                <a:latin typeface="Calibri"/>
              </a:rPr>
              <a:t>ENSTA Bretagne – Promotion FIPA SE 2024</a:t>
            </a:r>
            <a:endParaRPr lang="fr-FR" sz="1600" b="0" strike="noStrike" spc="-1">
              <a:latin typeface="Arial"/>
            </a:endParaRPr>
          </a:p>
          <a:p>
            <a:pPr algn="ctr">
              <a:lnSpc>
                <a:spcPct val="90000"/>
              </a:lnSpc>
              <a:spcBef>
                <a:spcPts val="1001"/>
              </a:spcBef>
              <a:buNone/>
              <a:tabLst>
                <a:tab pos="0" algn="l"/>
              </a:tabLst>
            </a:pPr>
            <a:endParaRPr lang="fr-FR"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10</a:t>
            </a:fld>
            <a:endParaRPr lang="fr-FR" sz="900" b="0" strike="noStrike" spc="-1">
              <a:latin typeface="Arial"/>
            </a:endParaRPr>
          </a:p>
        </p:txBody>
      </p:sp>
      <p:sp>
        <p:nvSpPr>
          <p:cNvPr id="263"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Communication</a:t>
            </a:r>
            <a:endParaRPr lang="fr-FR" sz="1600" b="0" strike="noStrike" spc="-1" dirty="0">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65" name="Connecteur droit avec flèche 7"/>
          <p:cNvSpPr/>
          <p:nvPr/>
        </p:nvSpPr>
        <p:spPr>
          <a:xfrm>
            <a:off x="4580640" y="2422800"/>
            <a:ext cx="246132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6" name="ZoneTexte 9"/>
          <p:cNvSpPr/>
          <p:nvPr/>
        </p:nvSpPr>
        <p:spPr>
          <a:xfrm>
            <a:off x="4801338" y="1686721"/>
            <a:ext cx="2039382"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0" strike="noStrike" spc="-1" dirty="0">
                <a:solidFill>
                  <a:srgbClr val="005E6A"/>
                </a:solidFill>
                <a:latin typeface="Calibri"/>
              </a:rPr>
              <a:t>Liaison série UART /</a:t>
            </a:r>
          </a:p>
          <a:p>
            <a:pPr algn="ctr">
              <a:lnSpc>
                <a:spcPct val="100000"/>
              </a:lnSpc>
              <a:buNone/>
            </a:pPr>
            <a:r>
              <a:rPr lang="fr-FR" spc="-1" dirty="0">
                <a:solidFill>
                  <a:srgbClr val="005E6A"/>
                </a:solidFill>
                <a:latin typeface="Calibri"/>
              </a:rPr>
              <a:t>USB OTG</a:t>
            </a:r>
            <a:endParaRPr lang="fr-FR" sz="1800" b="0" strike="noStrike" spc="-1" dirty="0">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PC</a:t>
            </a:r>
            <a:endParaRPr lang="fr-FR" sz="1800" b="0" strike="noStrike" spc="-1">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Calculateur </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Périphériques</a:t>
            </a:r>
            <a:endParaRPr lang="fr-FR" sz="1800" b="0" strike="noStrike" spc="-1">
              <a:latin typeface="Arial"/>
            </a:endParaRPr>
          </a:p>
          <a:p>
            <a:pPr algn="ctr">
              <a:lnSpc>
                <a:spcPct val="100000"/>
              </a:lnSpc>
              <a:buNone/>
            </a:pPr>
            <a:r>
              <a:rPr lang="fr-FR" sz="1800" b="0" strike="noStrike" spc="-1">
                <a:solidFill>
                  <a:srgbClr val="005E6A"/>
                </a:solidFill>
                <a:latin typeface="Calibri"/>
              </a:rPr>
              <a:t>moteur</a:t>
            </a:r>
            <a:endParaRPr lang="fr-FR" sz="1800" b="0" strike="noStrike" spc="-1">
              <a:latin typeface="Arial"/>
            </a:endParaRPr>
          </a:p>
        </p:txBody>
      </p:sp>
      <p:sp>
        <p:nvSpPr>
          <p:cNvPr id="271" name="Connecteur droit avec flèche 19"/>
          <p:cNvSpPr/>
          <p:nvPr/>
        </p:nvSpPr>
        <p:spPr>
          <a:xfrm flipH="1">
            <a:off x="4579920" y="2650680"/>
            <a:ext cx="246132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2" name="Connecteur droit avec flèche 21"/>
          <p:cNvSpPr/>
          <p:nvPr/>
        </p:nvSpPr>
        <p:spPr>
          <a:xfrm>
            <a:off x="1717560" y="2422800"/>
            <a:ext cx="392760" cy="360"/>
          </a:xfrm>
          <a:custGeom>
            <a:avLst/>
            <a:gdLst/>
            <a:ahLst/>
            <a:cxnLst/>
            <a:rect l="l" t="t" r="r" b="b"/>
            <a:pathLst>
              <a:path w="21600" h="21600">
                <a:moveTo>
                  <a:pt x="0" y="0"/>
                </a:moveTo>
                <a:lnTo>
                  <a:pt x="21600" y="21600"/>
                </a:lnTo>
              </a:path>
            </a:pathLst>
          </a:custGeom>
          <a:noFill/>
          <a:ln w="19050">
            <a:solidFill>
              <a:srgbClr val="005E6A"/>
            </a:solidFill>
            <a:prstDash val="dash"/>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3" name="Connecteur droit avec flèche 22"/>
          <p:cNvSpPr/>
          <p:nvPr/>
        </p:nvSpPr>
        <p:spPr>
          <a:xfrm flipH="1">
            <a:off x="1716840" y="26506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4" name="Connecteur droit avec flèche 26"/>
          <p:cNvSpPr/>
          <p:nvPr/>
        </p:nvSpPr>
        <p:spPr>
          <a:xfrm>
            <a:off x="9444960" y="239940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5" name="Connecteur droit avec flèche 27"/>
          <p:cNvSpPr/>
          <p:nvPr/>
        </p:nvSpPr>
        <p:spPr>
          <a:xfrm flipH="1">
            <a:off x="9444240" y="2627280"/>
            <a:ext cx="392760" cy="360"/>
          </a:xfrm>
          <a:custGeom>
            <a:avLst/>
            <a:gdLst/>
            <a:ahLst/>
            <a:cxnLst/>
            <a:rect l="l" t="t" r="r" b="b"/>
            <a:pathLst>
              <a:path w="21600" h="21600">
                <a:moveTo>
                  <a:pt x="0" y="0"/>
                </a:moveTo>
                <a:lnTo>
                  <a:pt x="21600" y="21600"/>
                </a:lnTo>
              </a:path>
            </a:pathLst>
          </a:custGeom>
          <a:noFill/>
          <a:ln w="1905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76" name="ZoneTexte 28"/>
          <p:cNvSpPr/>
          <p:nvPr/>
        </p:nvSpPr>
        <p:spPr>
          <a:xfrm>
            <a:off x="3785220" y="4134960"/>
            <a:ext cx="4955657"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fr-FR" b="1" spc="-1" dirty="0">
                <a:solidFill>
                  <a:srgbClr val="005E6A"/>
                </a:solidFill>
                <a:latin typeface="Calibri"/>
              </a:rPr>
              <a:t>Photo de l’interface connexion communication</a:t>
            </a:r>
            <a:endParaRPr lang="fr-FR"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F49E-CBD0-5B50-DCDC-325396779498}"/>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9445A2AA-0BB0-43D2-C220-0EBA62C004D9}"/>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16EFBD9A-FA29-F40A-A60A-F9D8F2FA71FF}"/>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11</a:t>
            </a:fld>
            <a:endParaRPr lang="fr-FR" sz="900" b="0" strike="noStrike" spc="-1">
              <a:latin typeface="Arial"/>
            </a:endParaRPr>
          </a:p>
        </p:txBody>
      </p:sp>
      <p:sp>
        <p:nvSpPr>
          <p:cNvPr id="263" name="Titre 1">
            <a:extLst>
              <a:ext uri="{FF2B5EF4-FFF2-40B4-BE49-F238E27FC236}">
                <a16:creationId xmlns:a16="http://schemas.microsoft.com/office/drawing/2014/main" id="{E824BB5E-1264-4EFB-8A63-DD33007127B5}"/>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Rendu</a:t>
            </a:r>
            <a:endParaRPr lang="fr-FR" sz="1600" b="0" strike="noStrike" spc="-1" dirty="0">
              <a:latin typeface="Arial"/>
            </a:endParaRPr>
          </a:p>
        </p:txBody>
      </p:sp>
      <p:sp>
        <p:nvSpPr>
          <p:cNvPr id="264" name="PlaceHolder 2">
            <a:extLst>
              <a:ext uri="{FF2B5EF4-FFF2-40B4-BE49-F238E27FC236}">
                <a16:creationId xmlns:a16="http://schemas.microsoft.com/office/drawing/2014/main" id="{49A0E27B-3AA0-BC77-E565-6C0B7A8BAF0C}"/>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 name="ZoneTexte 9">
            <a:extLst>
              <a:ext uri="{FF2B5EF4-FFF2-40B4-BE49-F238E27FC236}">
                <a16:creationId xmlns:a16="http://schemas.microsoft.com/office/drawing/2014/main" id="{D0E490B3-8D33-970E-8724-ABFE94A401F6}"/>
              </a:ext>
            </a:extLst>
          </p:cNvPr>
          <p:cNvSpPr/>
          <p:nvPr/>
        </p:nvSpPr>
        <p:spPr>
          <a:xfrm>
            <a:off x="4161539" y="3137339"/>
            <a:ext cx="3832052"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3200" spc="-1" dirty="0">
                <a:solidFill>
                  <a:srgbClr val="005E6A"/>
                </a:solidFill>
                <a:latin typeface="Calibri"/>
              </a:rPr>
              <a:t>Image interface démo</a:t>
            </a:r>
            <a:endParaRPr lang="fr-FR" sz="3200" b="0" strike="noStrike" spc="-1" dirty="0">
              <a:latin typeface="Arial"/>
            </a:endParaRPr>
          </a:p>
        </p:txBody>
      </p:sp>
    </p:spTree>
    <p:extLst>
      <p:ext uri="{BB962C8B-B14F-4D97-AF65-F5344CB8AC3E}">
        <p14:creationId xmlns:p14="http://schemas.microsoft.com/office/powerpoint/2010/main" val="20385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442B-6B18-808F-1E06-5D74421DFD07}"/>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472400B3-7F3E-A02E-027F-3B1D008BFB1A}"/>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AFD0A211-938F-0D08-C75D-C17B9D8FDCBD}"/>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12</a:t>
            </a:fld>
            <a:endParaRPr lang="fr-FR" sz="900" b="0" strike="noStrike" spc="-1">
              <a:latin typeface="Arial"/>
            </a:endParaRPr>
          </a:p>
        </p:txBody>
      </p:sp>
      <p:sp>
        <p:nvSpPr>
          <p:cNvPr id="263" name="Titre 1">
            <a:extLst>
              <a:ext uri="{FF2B5EF4-FFF2-40B4-BE49-F238E27FC236}">
                <a16:creationId xmlns:a16="http://schemas.microsoft.com/office/drawing/2014/main" id="{A1C680C4-770B-CDD5-FA70-557F331D2D7E}"/>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Recherche/Analyse</a:t>
            </a:r>
            <a:endParaRPr lang="fr-FR" sz="1600" b="0" strike="noStrike" spc="-1" dirty="0">
              <a:latin typeface="Arial"/>
            </a:endParaRPr>
          </a:p>
        </p:txBody>
      </p:sp>
      <p:sp>
        <p:nvSpPr>
          <p:cNvPr id="264" name="PlaceHolder 2">
            <a:extLst>
              <a:ext uri="{FF2B5EF4-FFF2-40B4-BE49-F238E27FC236}">
                <a16:creationId xmlns:a16="http://schemas.microsoft.com/office/drawing/2014/main" id="{D37E222A-CC82-CC3A-2B1C-431885577804}"/>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 name="ZoneTexte 9">
            <a:extLst>
              <a:ext uri="{FF2B5EF4-FFF2-40B4-BE49-F238E27FC236}">
                <a16:creationId xmlns:a16="http://schemas.microsoft.com/office/drawing/2014/main" id="{A32E4649-CDA9-3B36-0FF8-3AB52047C3FA}"/>
              </a:ext>
            </a:extLst>
          </p:cNvPr>
          <p:cNvSpPr/>
          <p:nvPr/>
        </p:nvSpPr>
        <p:spPr>
          <a:xfrm>
            <a:off x="4161539" y="3137339"/>
            <a:ext cx="1953525"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3200" spc="-1" dirty="0" err="1">
                <a:solidFill>
                  <a:srgbClr val="005E6A"/>
                </a:solidFill>
                <a:latin typeface="Calibri"/>
              </a:rPr>
              <a:t>Speeduino</a:t>
            </a:r>
            <a:endParaRPr lang="fr-FR" sz="3200" b="0" strike="noStrike" spc="-1" dirty="0">
              <a:latin typeface="Arial"/>
            </a:endParaRPr>
          </a:p>
        </p:txBody>
      </p:sp>
      <p:pic>
        <p:nvPicPr>
          <p:cNvPr id="3" name="Image 2" descr="Une image contenant Police, logo, Graphique, symbole&#10;&#10;Description générée automatiquement">
            <a:extLst>
              <a:ext uri="{FF2B5EF4-FFF2-40B4-BE49-F238E27FC236}">
                <a16:creationId xmlns:a16="http://schemas.microsoft.com/office/drawing/2014/main" id="{4CD00F44-8651-98ED-4343-375DEA94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918" y="1980302"/>
            <a:ext cx="3091439" cy="1068246"/>
          </a:xfrm>
          <a:prstGeom prst="rect">
            <a:avLst/>
          </a:prstGeom>
        </p:spPr>
      </p:pic>
    </p:spTree>
    <p:extLst>
      <p:ext uri="{BB962C8B-B14F-4D97-AF65-F5344CB8AC3E}">
        <p14:creationId xmlns:p14="http://schemas.microsoft.com/office/powerpoint/2010/main" val="189073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3F61-8C8E-65BF-0095-FC556A31816F}"/>
            </a:ext>
          </a:extLst>
        </p:cNvPr>
        <p:cNvGrpSpPr/>
        <p:nvPr/>
      </p:nvGrpSpPr>
      <p:grpSpPr>
        <a:xfrm>
          <a:off x="0" y="0"/>
          <a:ext cx="0" cy="0"/>
          <a:chOff x="0" y="0"/>
          <a:chExt cx="0" cy="0"/>
        </a:xfrm>
      </p:grpSpPr>
      <p:sp>
        <p:nvSpPr>
          <p:cNvPr id="261" name="PlaceHolder 1">
            <a:extLst>
              <a:ext uri="{FF2B5EF4-FFF2-40B4-BE49-F238E27FC236}">
                <a16:creationId xmlns:a16="http://schemas.microsoft.com/office/drawing/2014/main" id="{2A8ACD9B-3CD9-0F51-051F-98B801F7AB50}"/>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62" name="Espace réservé du numéro de diapositive 4">
            <a:extLst>
              <a:ext uri="{FF2B5EF4-FFF2-40B4-BE49-F238E27FC236}">
                <a16:creationId xmlns:a16="http://schemas.microsoft.com/office/drawing/2014/main" id="{F5E4C3BB-49A1-6729-F3C3-E9CAB52CC674}"/>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9515EF03-C60D-487A-9493-6D90A80335FA}" type="slidenum">
              <a:rPr lang="fr-FR" sz="900" b="0" strike="noStrike" spc="-1">
                <a:solidFill>
                  <a:srgbClr val="005E6A"/>
                </a:solidFill>
                <a:latin typeface="Segoe UI"/>
              </a:rPr>
              <a:t>13</a:t>
            </a:fld>
            <a:endParaRPr lang="fr-FR" sz="900" b="0" strike="noStrike" spc="-1">
              <a:latin typeface="Arial"/>
            </a:endParaRPr>
          </a:p>
        </p:txBody>
      </p:sp>
      <p:sp>
        <p:nvSpPr>
          <p:cNvPr id="263" name="Titre 1">
            <a:extLst>
              <a:ext uri="{FF2B5EF4-FFF2-40B4-BE49-F238E27FC236}">
                <a16:creationId xmlns:a16="http://schemas.microsoft.com/office/drawing/2014/main" id="{655C72AE-AA74-C2D8-7B7E-81BB0123AFBC}"/>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Gestio</a:t>
            </a:r>
            <a:r>
              <a:rPr lang="fr-FR" sz="2000" b="1" spc="-1" dirty="0">
                <a:solidFill>
                  <a:srgbClr val="005E6A"/>
                </a:solidFill>
                <a:latin typeface="Calibri"/>
                <a:ea typeface="Calibri"/>
              </a:rPr>
              <a:t>n moteur</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pc="-1" dirty="0">
                <a:solidFill>
                  <a:srgbClr val="005E6A"/>
                </a:solidFill>
                <a:latin typeface="Calibri"/>
                <a:ea typeface="Calibri"/>
              </a:rPr>
              <a:t>Structure et ordonnancement</a:t>
            </a:r>
            <a:endParaRPr lang="fr-FR" sz="1600" b="0" strike="noStrike" spc="-1" dirty="0">
              <a:latin typeface="Arial"/>
            </a:endParaRPr>
          </a:p>
        </p:txBody>
      </p:sp>
      <p:sp>
        <p:nvSpPr>
          <p:cNvPr id="264" name="PlaceHolder 2">
            <a:extLst>
              <a:ext uri="{FF2B5EF4-FFF2-40B4-BE49-F238E27FC236}">
                <a16:creationId xmlns:a16="http://schemas.microsoft.com/office/drawing/2014/main" id="{8E118E3E-44A4-C360-CEA6-27621BD69ACB}"/>
              </a:ext>
            </a:extLst>
          </p:cNvPr>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 name="ZoneTexte 9">
            <a:extLst>
              <a:ext uri="{FF2B5EF4-FFF2-40B4-BE49-F238E27FC236}">
                <a16:creationId xmlns:a16="http://schemas.microsoft.com/office/drawing/2014/main" id="{5B8B280F-460C-6DE5-3BEF-713C30386B8A}"/>
              </a:ext>
            </a:extLst>
          </p:cNvPr>
          <p:cNvSpPr/>
          <p:nvPr/>
        </p:nvSpPr>
        <p:spPr>
          <a:xfrm>
            <a:off x="4161539" y="3137339"/>
            <a:ext cx="4190676" cy="58332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fr-FR" sz="3200" spc="-1" dirty="0">
                <a:solidFill>
                  <a:srgbClr val="005E6A"/>
                </a:solidFill>
                <a:latin typeface="Calibri"/>
              </a:rPr>
              <a:t>Structure du code, fct(s)</a:t>
            </a:r>
            <a:endParaRPr lang="fr-FR" sz="3200" b="0" strike="noStrike" spc="-1" dirty="0">
              <a:latin typeface="Arial"/>
            </a:endParaRPr>
          </a:p>
        </p:txBody>
      </p:sp>
    </p:spTree>
    <p:extLst>
      <p:ext uri="{BB962C8B-B14F-4D97-AF65-F5344CB8AC3E}">
        <p14:creationId xmlns:p14="http://schemas.microsoft.com/office/powerpoint/2010/main" val="26417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84C4C227-C5A9-42A2-A5AD-AD432B0D3890}" type="slidenum">
              <a:rPr lang="fr-FR" sz="900" b="0" strike="noStrike" spc="-1">
                <a:solidFill>
                  <a:srgbClr val="005E6A"/>
                </a:solidFill>
                <a:latin typeface="Segoe UI"/>
              </a:rPr>
              <a:t>14</a:t>
            </a:fld>
            <a:endParaRPr lang="fr-FR" sz="900" b="0" strike="noStrike" spc="-1">
              <a:latin typeface="Arial"/>
            </a:endParaRPr>
          </a:p>
        </p:txBody>
      </p:sp>
      <p:sp>
        <p:nvSpPr>
          <p:cNvPr id="307" name="PlaceHolder 2"/>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308" name="Titre 1"/>
          <p:cNvSpPr/>
          <p:nvPr/>
        </p:nvSpPr>
        <p:spPr>
          <a:xfrm>
            <a:off x="484200" y="67356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buClr>
                <a:srgbClr val="005E6A"/>
              </a:buClr>
              <a:buFont typeface="Wingdings" charset="2"/>
              <a:buChar char=""/>
            </a:pPr>
            <a:r>
              <a:rPr lang="fr-FR" sz="2000" b="1" strike="noStrike" spc="-1">
                <a:solidFill>
                  <a:srgbClr val="005E6A"/>
                </a:solidFill>
                <a:latin typeface="Calibri"/>
                <a:ea typeface="Calibri"/>
              </a:rPr>
              <a:t>Etude de l’architecture ARM du STM32</a:t>
            </a:r>
            <a:endParaRPr lang="fr-FR" sz="2000" b="0" strike="noStrike" spc="-1">
              <a:latin typeface="Arial"/>
            </a:endParaRPr>
          </a:p>
        </p:txBody>
      </p:sp>
      <p:pic>
        <p:nvPicPr>
          <p:cNvPr id="309" name="Image 8"/>
          <p:cNvPicPr/>
          <p:nvPr/>
        </p:nvPicPr>
        <p:blipFill>
          <a:blip r:embed="rId2"/>
          <a:stretch/>
        </p:blipFill>
        <p:spPr>
          <a:xfrm>
            <a:off x="1270080" y="1037880"/>
            <a:ext cx="4141440" cy="5100480"/>
          </a:xfrm>
          <a:prstGeom prst="rect">
            <a:avLst/>
          </a:prstGeom>
          <a:ln w="0">
            <a:noFill/>
          </a:ln>
        </p:spPr>
      </p:pic>
      <p:sp>
        <p:nvSpPr>
          <p:cNvPr id="310" name="ZoneTexte 10"/>
          <p:cNvSpPr/>
          <p:nvPr/>
        </p:nvSpPr>
        <p:spPr>
          <a:xfrm>
            <a:off x="6383880" y="1037880"/>
            <a:ext cx="5727240" cy="612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5E6A"/>
              </a:buClr>
              <a:buFont typeface="Segoe UI"/>
              <a:buAutoNum type="arabicPeriod"/>
            </a:pPr>
            <a:r>
              <a:rPr lang="fr-FR" sz="1800" b="1" strike="noStrike" spc="-1">
                <a:solidFill>
                  <a:srgbClr val="005E6A"/>
                </a:solidFill>
                <a:latin typeface="Söhne"/>
              </a:rPr>
              <a:t>Microcontrôleur STM32F407VET6:</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Basé sur le noyau Arm Cortex-M4 avec une fréquence de travail de 168 MHz.</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Unité de calcul en virgule flottante (FPU) et instructions de traitement du signal numérique (DSP).</a:t>
            </a: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Mémoire: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512 Ko de mémoire Flash pour le stockage du programme.</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192 + 4 Ko de SRAM pour le stockage temporaire des données.</a:t>
            </a:r>
            <a:endParaRPr lang="fr-FR" sz="1800" b="0" strike="noStrike" spc="-1">
              <a:latin typeface="Arial"/>
            </a:endParaRPr>
          </a:p>
          <a:p>
            <a:pPr>
              <a:lnSpc>
                <a:spcPct val="100000"/>
              </a:lnSpc>
              <a:buNone/>
            </a:pPr>
            <a:endParaRPr lang="fr-FR" sz="1800" b="0" strike="noStrike" spc="-1">
              <a:latin typeface="Arial"/>
            </a:endParaRPr>
          </a:p>
          <a:p>
            <a:pPr marL="216000" indent="-216000">
              <a:lnSpc>
                <a:spcPct val="100000"/>
              </a:lnSpc>
              <a:buClr>
                <a:srgbClr val="005E6A"/>
              </a:buClr>
              <a:buFont typeface="Segoe UI"/>
              <a:buAutoNum type="arabicPeriod"/>
            </a:pPr>
            <a:r>
              <a:rPr lang="fr-FR" sz="1800" b="1" strike="noStrike" spc="-1">
                <a:solidFill>
                  <a:srgbClr val="005E6A"/>
                </a:solidFill>
                <a:latin typeface="Söhne"/>
              </a:rPr>
              <a:t>Interfaces et Connectivité:</a:t>
            </a:r>
            <a:endParaRPr lang="fr-FR" sz="1800" b="0" strike="noStrike" spc="-1">
              <a:latin typeface="Arial"/>
            </a:endParaRPr>
          </a:p>
          <a:p>
            <a:pPr marL="743040" lvl="1" indent="-285840">
              <a:lnSpc>
                <a:spcPct val="100000"/>
              </a:lnSpc>
              <a:buClr>
                <a:srgbClr val="005E6A"/>
              </a:buClr>
              <a:buFont typeface="Arial"/>
              <a:buChar char="•"/>
            </a:pPr>
            <a:r>
              <a:rPr lang="fr-FR" sz="1800" b="0" strike="noStrike" spc="-1">
                <a:solidFill>
                  <a:srgbClr val="005E6A"/>
                </a:solidFill>
                <a:latin typeface="Söhne"/>
              </a:rPr>
              <a:t>USB, UART, I2C, SPI, CAN, Ethernet, Sorties PWM, Entrées analogiques (ADC), Comparateurs analogiques, GPIO, Connecteurs LCD, Broches capteurs</a:t>
            </a: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a:p>
            <a:pPr>
              <a:lnSpc>
                <a:spcPct val="100000"/>
              </a:lnSpc>
              <a:buNone/>
            </a:pPr>
            <a:endParaRPr lang="fr-FR" sz="1800" b="0" strike="noStrike" spc="-1">
              <a:latin typeface="Arial"/>
            </a:endParaRPr>
          </a:p>
        </p:txBody>
      </p:sp>
      <p:pic>
        <p:nvPicPr>
          <p:cNvPr id="311" name="Picture 3" descr="STM32F407VET6 Stmicroelectronics, MCU ARM, Ethernet MAC, Interface Caméra |  Farnell FR"/>
          <p:cNvPicPr/>
          <p:nvPr/>
        </p:nvPicPr>
        <p:blipFill>
          <a:blip r:embed="rId3"/>
          <a:stretch/>
        </p:blipFill>
        <p:spPr>
          <a:xfrm>
            <a:off x="10527120" y="145800"/>
            <a:ext cx="1329840" cy="105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3 – Orientations à mener pour la finalisation du projet</a:t>
            </a:r>
            <a:endParaRPr lang="fr-FR" sz="3200" b="0" strike="noStrike" spc="-1">
              <a:solidFill>
                <a:srgbClr val="2B3238"/>
              </a:solidFill>
              <a:latin typeface="Calibri"/>
            </a:endParaRPr>
          </a:p>
        </p:txBody>
      </p:sp>
      <p:sp>
        <p:nvSpPr>
          <p:cNvPr id="313"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FDF822FC-5BBC-4E36-91C3-978DE1E1702D}" type="slidenum">
              <a:rPr lang="fr-FR" sz="900" b="0" strike="noStrike" spc="-1">
                <a:solidFill>
                  <a:srgbClr val="005E6A"/>
                </a:solidFill>
                <a:latin typeface="Segoe UI"/>
              </a:rPr>
              <a:t>15</a:t>
            </a:fld>
            <a:endParaRPr lang="fr-FR" sz="900" b="0" strike="noStrike" spc="-1">
              <a:latin typeface="Arial"/>
            </a:endParaRPr>
          </a:p>
        </p:txBody>
      </p:sp>
      <p:sp>
        <p:nvSpPr>
          <p:cNvPr id="314" name="PlaceHolder 2"/>
          <p:cNvSpPr>
            <a:spLocks noGrp="1"/>
          </p:cNvSpPr>
          <p:nvPr>
            <p:ph type="dt" idx="2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15" name="Image 3"/>
          <p:cNvPicPr/>
          <p:nvPr/>
        </p:nvPicPr>
        <p:blipFill>
          <a:blip r:embed="rId2"/>
          <a:stretch/>
        </p:blipFill>
        <p:spPr>
          <a:xfrm>
            <a:off x="2575800" y="863640"/>
            <a:ext cx="7038720" cy="52873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lstStyle/>
          <a:p>
            <a:pPr>
              <a:lnSpc>
                <a:spcPct val="90000"/>
              </a:lnSpc>
              <a:buNone/>
            </a:pPr>
            <a:r>
              <a:rPr lang="fr-FR" sz="7200" b="1" strike="noStrike" spc="-1">
                <a:solidFill>
                  <a:srgbClr val="005E6A"/>
                </a:solidFill>
                <a:latin typeface="Segoe UI"/>
              </a:rPr>
              <a:t>CONCLUSION</a:t>
            </a:r>
            <a:endParaRPr lang="fr-FR" sz="7200" b="0" strike="noStrike" spc="-1">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66149A5-CB0F-41E2-A653-49C39AA65886}" type="slidenum">
              <a:rPr lang="fr-FR" sz="900" b="0" strike="noStrike" spc="-1">
                <a:solidFill>
                  <a:srgbClr val="005E6A"/>
                </a:solidFill>
                <a:latin typeface="Segoe UI"/>
              </a:rPr>
              <a:t>16</a:t>
            </a:fld>
            <a:endParaRPr lang="fr-FR" sz="900" b="0" strike="noStrike" spc="-1">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Segoe UI"/>
              </a:rPr>
              <a:t>Sommaire</a:t>
            </a:r>
            <a:endParaRPr lang="fr-FR" sz="3200" b="0" strike="noStrike" spc="-1">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5CD2D6-165C-4260-A87C-0183B1E23E40}" type="slidenum">
              <a:rPr lang="fr-FR" sz="900" b="0" strike="noStrike" spc="-1">
                <a:solidFill>
                  <a:srgbClr val="005E6A"/>
                </a:solidFill>
                <a:latin typeface="Segoe UI"/>
              </a:rPr>
              <a:t>2</a:t>
            </a:fld>
            <a:endParaRPr lang="fr-FR" sz="900" b="0" strike="noStrike" spc="-1">
              <a:latin typeface="Arial"/>
            </a:endParaRPr>
          </a:p>
        </p:txBody>
      </p:sp>
      <p:sp>
        <p:nvSpPr>
          <p:cNvPr id="198" name="ZoneTexte 6"/>
          <p:cNvSpPr/>
          <p:nvPr/>
        </p:nvSpPr>
        <p:spPr>
          <a:xfrm>
            <a:off x="1892520" y="758160"/>
            <a:ext cx="9029520" cy="4836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7000"/>
              </a:lnSpc>
              <a:spcAft>
                <a:spcPts val="799"/>
              </a:spcAft>
              <a:buNone/>
            </a:pPr>
            <a:r>
              <a:rPr lang="fr-FR" sz="2000" b="1" strike="noStrike" spc="-1" dirty="0">
                <a:solidFill>
                  <a:srgbClr val="005E6A"/>
                </a:solidFill>
                <a:latin typeface="Calibri"/>
                <a:ea typeface="Calibri"/>
              </a:rPr>
              <a:t>1 – Présentation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Contexte et objectifs </a:t>
            </a:r>
            <a:endParaRPr lang="fr-FR" sz="16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Fonctionnement d’un moteur essence 4 temps</a:t>
            </a:r>
            <a:endParaRPr lang="fr-FR" sz="1600" b="0" strike="noStrike" spc="-1" dirty="0">
              <a:latin typeface="Arial"/>
            </a:endParaRPr>
          </a:p>
          <a:p>
            <a:pPr marL="343080" indent="-343080">
              <a:lnSpc>
                <a:spcPct val="107000"/>
              </a:lnSpc>
              <a:spcAft>
                <a:spcPts val="799"/>
              </a:spcAft>
              <a:buClr>
                <a:srgbClr val="005E6A"/>
              </a:buClr>
              <a:buFont typeface="Symbol"/>
              <a:buChar char=""/>
            </a:pPr>
            <a:r>
              <a:rPr lang="fr-FR" sz="1600" b="0" strike="noStrike" spc="-1" dirty="0">
                <a:solidFill>
                  <a:srgbClr val="005E6A"/>
                </a:solidFill>
                <a:latin typeface="Calibri"/>
                <a:ea typeface="Calibri"/>
              </a:rPr>
              <a:t>Les </a:t>
            </a:r>
            <a:r>
              <a:rPr lang="fr-FR" sz="1600" spc="-1" dirty="0">
                <a:solidFill>
                  <a:srgbClr val="005E6A"/>
                </a:solidFill>
                <a:latin typeface="Calibri"/>
                <a:ea typeface="Calibri"/>
              </a:rPr>
              <a:t>périphériques moteurs</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2 – Développements</a:t>
            </a:r>
            <a:endParaRPr lang="fr-FR" sz="2000" b="0" strike="noStrike" spc="-1" dirty="0">
              <a:latin typeface="Arial"/>
            </a:endParaRPr>
          </a:p>
          <a:p>
            <a:pPr marL="343080" indent="-343080">
              <a:lnSpc>
                <a:spcPct val="107000"/>
              </a:lnSpc>
              <a:buClr>
                <a:srgbClr val="005E6A"/>
              </a:buClr>
              <a:buFont typeface="Symbol"/>
              <a:buChar char=""/>
            </a:pPr>
            <a:r>
              <a:rPr lang="fr-FR" sz="1600" spc="-1" dirty="0">
                <a:solidFill>
                  <a:srgbClr val="005E6A"/>
                </a:solidFill>
                <a:latin typeface="Calibri"/>
                <a:ea typeface="Calibri"/>
              </a:rPr>
              <a:t>Unité de Contrôle Moteur (ECU)</a:t>
            </a:r>
          </a:p>
          <a:p>
            <a:pPr marL="343080" indent="-343080">
              <a:lnSpc>
                <a:spcPct val="107000"/>
              </a:lnSpc>
              <a:buClr>
                <a:srgbClr val="005E6A"/>
              </a:buClr>
              <a:buFont typeface="Symbol"/>
              <a:buChar char=""/>
            </a:pPr>
            <a:r>
              <a:rPr lang="fr-FR" sz="1600" spc="-1" dirty="0">
                <a:solidFill>
                  <a:srgbClr val="005E6A"/>
                </a:solidFill>
                <a:latin typeface="Calibri"/>
                <a:ea typeface="Calibri"/>
              </a:rPr>
              <a:t>M</a:t>
            </a:r>
            <a:r>
              <a:rPr lang="fr-FR" sz="1600" b="0" strike="noStrike" spc="-1" dirty="0">
                <a:solidFill>
                  <a:srgbClr val="005E6A"/>
                </a:solidFill>
                <a:latin typeface="Calibri"/>
                <a:ea typeface="Calibri"/>
              </a:rPr>
              <a:t>onitoring PC</a:t>
            </a:r>
          </a:p>
          <a:p>
            <a:pPr marL="343080" indent="-343080">
              <a:lnSpc>
                <a:spcPct val="107000"/>
              </a:lnSpc>
              <a:buClr>
                <a:srgbClr val="005E6A"/>
              </a:buClr>
              <a:buFont typeface="Symbol"/>
              <a:buChar char=""/>
            </a:pPr>
            <a:r>
              <a:rPr lang="fr-FR" sz="1600" spc="-1" dirty="0">
                <a:solidFill>
                  <a:srgbClr val="005E6A"/>
                </a:solidFill>
                <a:latin typeface="Calibri"/>
                <a:ea typeface="Calibri"/>
              </a:rPr>
              <a:t>Gestion moteur</a:t>
            </a:r>
            <a:endParaRPr lang="fr-FR" sz="1600" b="0" strike="noStrike" spc="-1" dirty="0">
              <a:latin typeface="Arial"/>
            </a:endParaRPr>
          </a:p>
          <a:p>
            <a:pPr>
              <a:lnSpc>
                <a:spcPct val="107000"/>
              </a:lnSpc>
              <a:spcAft>
                <a:spcPts val="799"/>
              </a:spcAft>
              <a:buNone/>
            </a:pPr>
            <a:r>
              <a:rPr lang="fr-FR" sz="1600" b="0" strike="noStrike" spc="-1" dirty="0">
                <a:solidFill>
                  <a:srgbClr val="005E6A"/>
                </a:solidFill>
                <a:latin typeface="Calibri"/>
                <a:ea typeface="Calibri"/>
              </a:rPr>
              <a:t> </a:t>
            </a:r>
            <a:endParaRPr lang="fr-FR" sz="1600" b="0" strike="noStrike" spc="-1" dirty="0">
              <a:latin typeface="Arial"/>
            </a:endParaRPr>
          </a:p>
          <a:p>
            <a:pPr>
              <a:lnSpc>
                <a:spcPct val="107000"/>
              </a:lnSpc>
              <a:spcAft>
                <a:spcPts val="799"/>
              </a:spcAft>
              <a:buNone/>
            </a:pPr>
            <a:r>
              <a:rPr lang="fr-FR" sz="2000" b="1" strike="noStrike" spc="-1" dirty="0">
                <a:solidFill>
                  <a:srgbClr val="005E6A"/>
                </a:solidFill>
                <a:latin typeface="Calibri"/>
                <a:ea typeface="Calibri"/>
              </a:rPr>
              <a:t>3 – Orientations à mener pour la finalisation du projet</a:t>
            </a:r>
            <a:endParaRPr lang="fr-FR" sz="2000" b="0" strike="noStrike" spc="-1" dirty="0">
              <a:latin typeface="Arial"/>
            </a:endParaRP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Programmation(s)</a:t>
            </a:r>
          </a:p>
          <a:p>
            <a:pPr marL="343080" indent="-343080">
              <a:lnSpc>
                <a:spcPct val="107000"/>
              </a:lnSpc>
              <a:buClr>
                <a:srgbClr val="005E6A"/>
              </a:buClr>
              <a:buFont typeface="Symbol"/>
              <a:buChar char=""/>
            </a:pPr>
            <a:r>
              <a:rPr lang="fr-FR" sz="1600" spc="-1" dirty="0">
                <a:solidFill>
                  <a:srgbClr val="005E6A"/>
                </a:solidFill>
                <a:latin typeface="Calibri"/>
                <a:ea typeface="Calibri"/>
              </a:rPr>
              <a:t>Essais sur maquette</a:t>
            </a:r>
          </a:p>
          <a:p>
            <a:pPr marL="343080" indent="-343080">
              <a:lnSpc>
                <a:spcPct val="107000"/>
              </a:lnSpc>
              <a:buClr>
                <a:srgbClr val="005E6A"/>
              </a:buClr>
              <a:buFont typeface="Symbol"/>
              <a:buChar char=""/>
            </a:pPr>
            <a:r>
              <a:rPr lang="fr-FR" sz="1600" b="0" strike="noStrike" spc="-1" dirty="0">
                <a:solidFill>
                  <a:srgbClr val="005E6A"/>
                </a:solidFill>
                <a:latin typeface="Calibri"/>
                <a:ea typeface="Calibri"/>
              </a:rPr>
              <a:t>Essais réels</a:t>
            </a:r>
          </a:p>
          <a:p>
            <a:pPr marL="343080" indent="-343080">
              <a:lnSpc>
                <a:spcPct val="107000"/>
              </a:lnSpc>
              <a:buClr>
                <a:srgbClr val="005E6A"/>
              </a:buClr>
              <a:buFont typeface="Symbol"/>
              <a:buChar char=""/>
            </a:pPr>
            <a:r>
              <a:rPr lang="fr-FR" sz="1600" spc="-1" dirty="0">
                <a:solidFill>
                  <a:srgbClr val="005E6A"/>
                </a:solidFill>
                <a:latin typeface="Calibri"/>
                <a:ea typeface="Calibri"/>
              </a:rPr>
              <a:t>Optimisation(s)</a:t>
            </a:r>
            <a:endParaRPr lang="fr-FR" sz="1600" b="0" strike="noStrike" spc="-1" dirty="0">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AC3A59B-8132-43DE-8BE6-52C8C46DD464}" type="slidenum">
              <a:rPr lang="fr-FR" sz="900" b="0" strike="noStrike" spc="-1">
                <a:solidFill>
                  <a:srgbClr val="005E6A"/>
                </a:solidFill>
                <a:latin typeface="Segoe UI"/>
              </a:rPr>
              <a:t>3</a:t>
            </a:fld>
            <a:endParaRPr lang="fr-FR" sz="900" b="0" strike="noStrike" spc="-1">
              <a:latin typeface="Arial"/>
            </a:endParaRPr>
          </a:p>
        </p:txBody>
      </p:sp>
      <p:sp>
        <p:nvSpPr>
          <p:cNvPr id="202"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Contexte et objectifs</a:t>
            </a:r>
            <a:endParaRPr lang="fr-FR" sz="2000" b="0" strike="noStrike" spc="-1">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04" name="ZoneTexte 2"/>
          <p:cNvSpPr/>
          <p:nvPr/>
        </p:nvSpPr>
        <p:spPr>
          <a:xfrm>
            <a:off x="1197360" y="1138320"/>
            <a:ext cx="8980200" cy="527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Wingdings" charset="2"/>
              <a:buChar char=""/>
            </a:pPr>
            <a:r>
              <a:rPr lang="fr-FR" sz="2000" b="1" strike="noStrike" spc="-1">
                <a:solidFill>
                  <a:srgbClr val="005E6A"/>
                </a:solidFill>
                <a:latin typeface="Söhne"/>
              </a:rPr>
              <a:t>Concevoir et Assembler un Calculateur Moteur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Acquérir une compréhension approfondie du moteur thermique essence.</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Concevoir et assembler un calculateur moteur utilisant un microcontrôleur STM32.</a:t>
            </a:r>
            <a:endParaRPr lang="fr-FR" sz="2000" b="0" strike="noStrike" spc="-1">
              <a:latin typeface="Arial"/>
            </a:endParaRPr>
          </a:p>
          <a:p>
            <a:pPr marL="457200">
              <a:lnSpc>
                <a:spcPct val="100000"/>
              </a:lnSpc>
              <a:buNone/>
            </a:pPr>
            <a:endParaRPr lang="fr-FR" sz="2000" b="0" strike="noStrike" spc="-1">
              <a:latin typeface="Arial"/>
            </a:endParaRPr>
          </a:p>
          <a:p>
            <a:pPr marL="285840" indent="-285840">
              <a:lnSpc>
                <a:spcPct val="100000"/>
              </a:lnSpc>
              <a:buClr>
                <a:srgbClr val="005E6A"/>
              </a:buClr>
              <a:buFont typeface="Wingdings" charset="2"/>
              <a:buChar char=""/>
            </a:pPr>
            <a:r>
              <a:rPr lang="fr-FR" sz="2000" b="1" strike="noStrike" spc="-1">
                <a:solidFill>
                  <a:srgbClr val="005E6A"/>
                </a:solidFill>
                <a:latin typeface="Söhne"/>
              </a:rPr>
              <a:t>Développer et Tester le Programme de Gestion Moteur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Élaborer le programme de gestion moteur pour le calculateur.</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Effectuer des tests approfondis pour garantir le bon fonctionnement et l'adaptation aux besoins du projet.</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Calibri"/>
              </a:rPr>
              <a:t>Développer un logiciel PC permettant le suivi en temps réel et la modification des données du calculateur.</a:t>
            </a:r>
            <a:endParaRPr lang="fr-FR" sz="2000" b="0" strike="noStrike" spc="-1">
              <a:latin typeface="Arial"/>
            </a:endParaRPr>
          </a:p>
          <a:p>
            <a:pPr marL="457200">
              <a:lnSpc>
                <a:spcPct val="100000"/>
              </a:lnSpc>
              <a:buNone/>
            </a:pPr>
            <a:endParaRPr lang="fr-FR" sz="2000" b="0" strike="noStrike" spc="-1">
              <a:latin typeface="Arial"/>
            </a:endParaRPr>
          </a:p>
          <a:p>
            <a:pPr marL="285840" indent="-285840">
              <a:lnSpc>
                <a:spcPct val="100000"/>
              </a:lnSpc>
              <a:buClr>
                <a:srgbClr val="005E6A"/>
              </a:buClr>
              <a:buFont typeface="Wingdings" charset="2"/>
              <a:buChar char=""/>
            </a:pPr>
            <a:r>
              <a:rPr lang="fr-FR" sz="2000" b="1" strike="noStrike" spc="-1">
                <a:solidFill>
                  <a:srgbClr val="005E6A"/>
                </a:solidFill>
                <a:latin typeface="Söhne"/>
              </a:rPr>
              <a:t>Intégration et Suivi avec GitHub :</a:t>
            </a:r>
            <a:endParaRPr lang="fr-FR" sz="2000" b="0" strike="noStrike" spc="-1">
              <a:latin typeface="Arial"/>
            </a:endParaRPr>
          </a:p>
          <a:p>
            <a:pPr marL="743040" lvl="1" indent="-285840">
              <a:lnSpc>
                <a:spcPct val="100000"/>
              </a:lnSpc>
              <a:buClr>
                <a:srgbClr val="005E6A"/>
              </a:buClr>
              <a:buFont typeface="Arial"/>
              <a:buChar char="•"/>
            </a:pPr>
            <a:r>
              <a:rPr lang="fr-FR" sz="2000" b="0" strike="noStrike" spc="-1">
                <a:solidFill>
                  <a:srgbClr val="005E6A"/>
                </a:solidFill>
                <a:latin typeface="Söhne"/>
              </a:rPr>
              <a:t>Utiliser GitHub comme plateforme de gestion de projet pour favoriser la collaboration, la traçabilité et la gestion des versions.</a:t>
            </a:r>
            <a:endParaRPr lang="fr-FR"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07194C6A-8450-4FAC-8A75-A59F402BE006}" type="slidenum">
              <a:rPr lang="fr-FR" sz="900" b="0" strike="noStrike" spc="-1">
                <a:solidFill>
                  <a:srgbClr val="005E6A"/>
                </a:solidFill>
                <a:latin typeface="Segoe UI"/>
              </a:rPr>
              <a:t>4</a:t>
            </a:fld>
            <a:endParaRPr lang="fr-FR" sz="900" b="0" strike="noStrike" spc="-1">
              <a:latin typeface="Arial"/>
            </a:endParaRPr>
          </a:p>
        </p:txBody>
      </p:sp>
      <p:sp>
        <p:nvSpPr>
          <p:cNvPr id="20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Fonctionnement d’un moteur essence 4 temps</a:t>
            </a:r>
            <a:endParaRPr lang="fr-FR" sz="2000" b="0" strike="noStrike" spc="-1">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09" name="Espace réservé du contenu 4" descr="Une image contenant bouteille, guitare"/>
          <p:cNvPicPr/>
          <p:nvPr/>
        </p:nvPicPr>
        <p:blipFill>
          <a:blip r:embed="rId3"/>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1 :</a:t>
            </a:r>
            <a:endParaRPr lang="fr-FR" sz="1800" b="0" strike="noStrike" spc="-1">
              <a:latin typeface="Arial"/>
            </a:endParaRPr>
          </a:p>
          <a:p>
            <a:pPr algn="ctr">
              <a:lnSpc>
                <a:spcPct val="100000"/>
              </a:lnSpc>
              <a:buNone/>
            </a:pPr>
            <a:r>
              <a:rPr lang="fr-FR" sz="1800" b="1" strike="noStrike" spc="-1">
                <a:solidFill>
                  <a:srgbClr val="005E6A"/>
                </a:solidFill>
                <a:latin typeface="Calibri"/>
              </a:rPr>
              <a:t>L’admission</a:t>
            </a:r>
            <a:endParaRPr lang="fr-FR" sz="1800" b="0" strike="noStrike" spc="-1">
              <a:latin typeface="Arial"/>
            </a:endParaRPr>
          </a:p>
        </p:txBody>
      </p:sp>
      <p:sp>
        <p:nvSpPr>
          <p:cNvPr id="211" name="ZoneTexte 8"/>
          <p:cNvSpPr/>
          <p:nvPr/>
        </p:nvSpPr>
        <p:spPr>
          <a:xfrm>
            <a:off x="4021560" y="5049720"/>
            <a:ext cx="16470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2 :</a:t>
            </a:r>
            <a:endParaRPr lang="fr-FR" sz="1800" b="0" strike="noStrike" spc="-1">
              <a:latin typeface="Arial"/>
            </a:endParaRPr>
          </a:p>
          <a:p>
            <a:pPr algn="ctr">
              <a:lnSpc>
                <a:spcPct val="100000"/>
              </a:lnSpc>
              <a:buNone/>
            </a:pPr>
            <a:r>
              <a:rPr lang="fr-FR" sz="1800" b="1" strike="noStrike" spc="-1">
                <a:solidFill>
                  <a:srgbClr val="005E6A"/>
                </a:solidFill>
                <a:latin typeface="Calibri"/>
              </a:rPr>
              <a:t>La compression</a:t>
            </a:r>
            <a:endParaRPr lang="fr-FR" sz="1800" b="0" strike="noStrike" spc="-1">
              <a:latin typeface="Arial"/>
            </a:endParaRPr>
          </a:p>
        </p:txBody>
      </p:sp>
      <p:sp>
        <p:nvSpPr>
          <p:cNvPr id="212" name="ZoneTexte 9"/>
          <p:cNvSpPr/>
          <p:nvPr/>
        </p:nvSpPr>
        <p:spPr>
          <a:xfrm>
            <a:off x="8948160" y="5045760"/>
            <a:ext cx="1613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4 :</a:t>
            </a:r>
            <a:endParaRPr lang="fr-FR" sz="1800" b="0" strike="noStrike" spc="-1">
              <a:latin typeface="Arial"/>
            </a:endParaRPr>
          </a:p>
          <a:p>
            <a:pPr algn="ctr">
              <a:lnSpc>
                <a:spcPct val="100000"/>
              </a:lnSpc>
              <a:buNone/>
            </a:pPr>
            <a:r>
              <a:rPr lang="fr-FR" sz="1800" b="1" strike="noStrike" spc="-1">
                <a:solidFill>
                  <a:srgbClr val="005E6A"/>
                </a:solidFill>
                <a:latin typeface="Calibri"/>
              </a:rPr>
              <a:t>L’échappement</a:t>
            </a:r>
            <a:endParaRPr lang="fr-FR" sz="1800" b="0" strike="noStrike" spc="-1">
              <a:latin typeface="Arial"/>
            </a:endParaRPr>
          </a:p>
        </p:txBody>
      </p:sp>
      <p:sp>
        <p:nvSpPr>
          <p:cNvPr id="213" name="ZoneTexte 10"/>
          <p:cNvSpPr/>
          <p:nvPr/>
        </p:nvSpPr>
        <p:spPr>
          <a:xfrm>
            <a:off x="6497280" y="5045760"/>
            <a:ext cx="152820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Etape 3 :</a:t>
            </a:r>
            <a:endParaRPr lang="fr-FR" sz="1800" b="0" strike="noStrike" spc="-1">
              <a:latin typeface="Arial"/>
            </a:endParaRPr>
          </a:p>
          <a:p>
            <a:pPr algn="ctr">
              <a:lnSpc>
                <a:spcPct val="100000"/>
              </a:lnSpc>
              <a:buNone/>
            </a:pPr>
            <a:r>
              <a:rPr lang="fr-FR" sz="1800" b="1" strike="noStrike" spc="-1">
                <a:solidFill>
                  <a:srgbClr val="005E6A"/>
                </a:solidFill>
                <a:latin typeface="Calibri"/>
              </a:rPr>
              <a:t>La détente</a:t>
            </a:r>
            <a:endParaRPr lang="fr-FR" sz="1800" b="0" strike="noStrike" spc="-1">
              <a:latin typeface="Arial"/>
            </a:endParaRPr>
          </a:p>
          <a:p>
            <a:pPr algn="ctr">
              <a:lnSpc>
                <a:spcPct val="100000"/>
              </a:lnSpc>
              <a:buNone/>
            </a:pPr>
            <a:r>
              <a:rPr lang="fr-FR" sz="1800" b="1" strike="noStrike" spc="-1">
                <a:solidFill>
                  <a:srgbClr val="005E6A"/>
                </a:solidFill>
                <a:latin typeface="Calibri"/>
              </a:rPr>
              <a:t>(ou explosion)</a:t>
            </a:r>
            <a:endParaRPr lang="fr-FR"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3"/>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1 – Présentation du projet</a:t>
            </a:r>
            <a:br>
              <a:rPr sz="2400"/>
            </a:br>
            <a:endParaRPr lang="fr-FR" sz="3200" b="0" strike="noStrike" spc="-1">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AE5412DE-E0C5-4C95-A202-A85F3CE34B32}" type="slidenum">
              <a:rPr lang="fr-FR" sz="900" b="0" strike="noStrike" spc="-1">
                <a:solidFill>
                  <a:srgbClr val="005E6A"/>
                </a:solidFill>
                <a:latin typeface="Segoe UI"/>
              </a:rPr>
              <a:t>5</a:t>
            </a:fld>
            <a:endParaRPr lang="fr-FR" sz="900" b="0" strike="noStrike" spc="-1">
              <a:latin typeface="Arial"/>
            </a:endParaRPr>
          </a:p>
        </p:txBody>
      </p:sp>
      <p:sp>
        <p:nvSpPr>
          <p:cNvPr id="21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a:solidFill>
                  <a:srgbClr val="005E6A"/>
                </a:solidFill>
                <a:latin typeface="Calibri"/>
                <a:ea typeface="Calibri"/>
              </a:rPr>
              <a:t>Les capteurs et actionneurs</a:t>
            </a:r>
            <a:endParaRPr lang="fr-FR" sz="2000" b="0" strike="noStrike" spc="-1">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219" name="Image 2"/>
          <p:cNvPicPr/>
          <p:nvPr/>
        </p:nvPicPr>
        <p:blipFill>
          <a:blip r:embed="rId4"/>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Calculateur</a:t>
            </a:r>
            <a:endParaRPr lang="fr-FR" sz="1800" b="0" strike="noStrike" spc="-1">
              <a:latin typeface="Arial"/>
            </a:endParaRPr>
          </a:p>
        </p:txBody>
      </p:sp>
      <p:sp>
        <p:nvSpPr>
          <p:cNvPr id="221" name="ZoneTexte 12"/>
          <p:cNvSpPr/>
          <p:nvPr/>
        </p:nvSpPr>
        <p:spPr>
          <a:xfrm>
            <a:off x="449640" y="4772520"/>
            <a:ext cx="15757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Sonde Lambda</a:t>
            </a:r>
            <a:endParaRPr lang="fr-FR" sz="1800" b="0" strike="noStrike" spc="-1">
              <a:latin typeface="Arial"/>
            </a:endParaRPr>
          </a:p>
        </p:txBody>
      </p:sp>
      <p:sp>
        <p:nvSpPr>
          <p:cNvPr id="222" name="ZoneTexte 13"/>
          <p:cNvSpPr/>
          <p:nvPr/>
        </p:nvSpPr>
        <p:spPr>
          <a:xfrm>
            <a:off x="352440" y="355536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23" name="ZoneTexte 14"/>
          <p:cNvSpPr/>
          <p:nvPr/>
        </p:nvSpPr>
        <p:spPr>
          <a:xfrm>
            <a:off x="229320" y="2343600"/>
            <a:ext cx="19000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de </a:t>
            </a:r>
            <a:endParaRPr lang="fr-FR" sz="1800" b="0" strike="noStrike" spc="-1">
              <a:latin typeface="Arial"/>
            </a:endParaRPr>
          </a:p>
          <a:p>
            <a:pPr algn="ctr">
              <a:lnSpc>
                <a:spcPct val="100000"/>
              </a:lnSpc>
              <a:buNone/>
            </a:pPr>
            <a:r>
              <a:rPr lang="fr-FR" sz="1800" b="1" strike="noStrike" spc="-1">
                <a:solidFill>
                  <a:srgbClr val="005E6A"/>
                </a:solidFill>
                <a:latin typeface="Calibri"/>
              </a:rPr>
              <a:t>température d’air </a:t>
            </a:r>
            <a:endParaRPr lang="fr-FR" sz="1800" b="0" strike="noStrike" spc="-1">
              <a:latin typeface="Arial"/>
            </a:endParaRPr>
          </a:p>
          <a:p>
            <a:pPr algn="ctr">
              <a:lnSpc>
                <a:spcPct val="100000"/>
              </a:lnSpc>
              <a:buNone/>
            </a:pPr>
            <a:r>
              <a:rPr lang="fr-FR" sz="1800" b="1" strike="noStrike" spc="-1">
                <a:solidFill>
                  <a:srgbClr val="005E6A"/>
                </a:solidFill>
                <a:latin typeface="Calibri"/>
              </a:rPr>
              <a:t>à l’admission</a:t>
            </a:r>
            <a:endParaRPr lang="fr-FR" sz="1800" b="0" strike="noStrike" spc="-1">
              <a:latin typeface="Arial"/>
            </a:endParaRPr>
          </a:p>
        </p:txBody>
      </p:sp>
      <p:sp>
        <p:nvSpPr>
          <p:cNvPr id="224" name="ZoneTexte 15"/>
          <p:cNvSpPr/>
          <p:nvPr/>
        </p:nvSpPr>
        <p:spPr>
          <a:xfrm>
            <a:off x="380160" y="1511640"/>
            <a:ext cx="14490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 PMH</a:t>
            </a:r>
            <a:endParaRPr lang="fr-FR" sz="1800" b="0" strike="noStrike" spc="-1">
              <a:latin typeface="Arial"/>
            </a:endParaRPr>
          </a:p>
        </p:txBody>
      </p:sp>
      <p:sp>
        <p:nvSpPr>
          <p:cNvPr id="225" name="ZoneTexte 16"/>
          <p:cNvSpPr/>
          <p:nvPr/>
        </p:nvSpPr>
        <p:spPr>
          <a:xfrm>
            <a:off x="9994320" y="1537200"/>
            <a:ext cx="1433880" cy="912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Bobine </a:t>
            </a:r>
            <a:endParaRPr lang="fr-FR" sz="1800" b="0" strike="noStrike" spc="-1">
              <a:latin typeface="Arial"/>
            </a:endParaRPr>
          </a:p>
          <a:p>
            <a:pPr algn="ctr">
              <a:lnSpc>
                <a:spcPct val="100000"/>
              </a:lnSpc>
              <a:buNone/>
            </a:pPr>
            <a:r>
              <a:rPr lang="fr-FR" sz="1800" b="1" strike="noStrike" spc="-1">
                <a:solidFill>
                  <a:srgbClr val="005E6A"/>
                </a:solidFill>
                <a:latin typeface="Calibri"/>
              </a:rPr>
              <a:t>d’allumage + </a:t>
            </a:r>
            <a:endParaRPr lang="fr-FR" sz="1800" b="0" strike="noStrike" spc="-1">
              <a:latin typeface="Arial"/>
            </a:endParaRPr>
          </a:p>
          <a:p>
            <a:pPr algn="ctr">
              <a:lnSpc>
                <a:spcPct val="100000"/>
              </a:lnSpc>
              <a:buNone/>
            </a:pPr>
            <a:r>
              <a:rPr lang="fr-FR" sz="1800" b="1" strike="noStrike" spc="-1">
                <a:solidFill>
                  <a:srgbClr val="005E6A"/>
                </a:solidFill>
                <a:latin typeface="Calibri"/>
              </a:rPr>
              <a:t>bougie</a:t>
            </a:r>
            <a:endParaRPr lang="fr-FR" sz="1800" b="0" strike="noStrike" spc="-1">
              <a:latin typeface="Arial"/>
            </a:endParaRPr>
          </a:p>
        </p:txBody>
      </p:sp>
      <p:sp>
        <p:nvSpPr>
          <p:cNvPr id="226" name="ZoneTexte 17"/>
          <p:cNvSpPr/>
          <p:nvPr/>
        </p:nvSpPr>
        <p:spPr>
          <a:xfrm>
            <a:off x="10197000" y="2897640"/>
            <a:ext cx="10285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Injecteur</a:t>
            </a:r>
            <a:endParaRPr lang="fr-FR" sz="1800" b="0" strike="noStrike" spc="-1">
              <a:latin typeface="Arial"/>
            </a:endParaRPr>
          </a:p>
        </p:txBody>
      </p:sp>
      <p:pic>
        <p:nvPicPr>
          <p:cNvPr id="227" name="Picture 2" descr="Sonde Lambda de voiture : comment savoir si elle fonctionne"/>
          <p:cNvPicPr/>
          <p:nvPr/>
        </p:nvPicPr>
        <p:blipFill>
          <a:blip r:embed="rId5"/>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6"/>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7"/>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8"/>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9"/>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10"/>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11"/>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pic>
        <p:nvPicPr>
          <p:cNvPr id="236" name="Picture 4" descr="L'admission d'air d'un moteur : comment ça marche ?"/>
          <p:cNvPicPr/>
          <p:nvPr/>
        </p:nvPicPr>
        <p:blipFill>
          <a:blip r:embed="rId6">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Vanne papillon </a:t>
            </a:r>
            <a:endParaRPr lang="fr-FR" sz="1800" b="0" strike="noStrike" spc="-1">
              <a:latin typeface="Arial"/>
            </a:endParaRPr>
          </a:p>
          <a:p>
            <a:pPr algn="ctr">
              <a:lnSpc>
                <a:spcPct val="100000"/>
              </a:lnSpc>
              <a:buNone/>
            </a:pPr>
            <a:r>
              <a:rPr lang="fr-FR" sz="1800" b="1" strike="noStrike" spc="-1">
                <a:solidFill>
                  <a:srgbClr val="005E6A"/>
                </a:solidFill>
                <a:latin typeface="Calibri"/>
              </a:rPr>
              <a:t>d’admission d’air</a:t>
            </a:r>
            <a:endParaRPr lang="fr-FR" sz="1800" b="0" strike="noStrike" spc="-1">
              <a:latin typeface="Arial"/>
            </a:endParaRPr>
          </a:p>
        </p:txBody>
      </p:sp>
      <p:sp>
        <p:nvSpPr>
          <p:cNvPr id="238" name="ZoneTexte 22"/>
          <p:cNvSpPr/>
          <p:nvPr/>
        </p:nvSpPr>
        <p:spPr>
          <a:xfrm>
            <a:off x="5409720" y="3125160"/>
            <a:ext cx="89892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Moteur</a:t>
            </a:r>
            <a:endParaRPr lang="fr-FR" sz="1800" b="0" strike="noStrike" spc="-1">
              <a:latin typeface="Arial"/>
            </a:endParaRPr>
          </a:p>
        </p:txBody>
      </p:sp>
      <p:sp>
        <p:nvSpPr>
          <p:cNvPr id="239" name="Connecteur droit avec flèche 40"/>
          <p:cNvSpPr/>
          <p:nvPr/>
        </p:nvSpPr>
        <p:spPr>
          <a:xfrm>
            <a:off x="395496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0" name="ZoneTexte 42"/>
          <p:cNvSpPr/>
          <p:nvPr/>
        </p:nvSpPr>
        <p:spPr>
          <a:xfrm>
            <a:off x="1483920" y="5684400"/>
            <a:ext cx="1019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Capteurs</a:t>
            </a:r>
            <a:endParaRPr lang="fr-FR" sz="1800" b="0" strike="noStrike" spc="-1">
              <a:latin typeface="Arial"/>
            </a:endParaRPr>
          </a:p>
        </p:txBody>
      </p:sp>
      <p:sp>
        <p:nvSpPr>
          <p:cNvPr id="241" name="ZoneTexte 43"/>
          <p:cNvSpPr/>
          <p:nvPr/>
        </p:nvSpPr>
        <p:spPr>
          <a:xfrm>
            <a:off x="9097560" y="4957200"/>
            <a:ext cx="13240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Actionneurs</a:t>
            </a:r>
            <a:endParaRPr lang="fr-FR" sz="1800" b="0" strike="noStrike" spc="-1">
              <a:latin typeface="Arial"/>
            </a:endParaRPr>
          </a:p>
        </p:txBody>
      </p:sp>
      <p:sp>
        <p:nvSpPr>
          <p:cNvPr id="242" name="Connecteur droit avec flèche 46"/>
          <p:cNvSpPr/>
          <p:nvPr/>
        </p:nvSpPr>
        <p:spPr>
          <a:xfrm>
            <a:off x="6943680" y="42944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3" name="Connecteur droit avec flèche 47"/>
          <p:cNvSpPr/>
          <p:nvPr/>
        </p:nvSpPr>
        <p:spPr>
          <a:xfrm flipH="1">
            <a:off x="3858480" y="204804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44" name="Connecteur droit avec flèche 48"/>
          <p:cNvSpPr/>
          <p:nvPr/>
        </p:nvSpPr>
        <p:spPr>
          <a:xfrm flipH="1">
            <a:off x="7103880" y="2029320"/>
            <a:ext cx="610560" cy="360"/>
          </a:xfrm>
          <a:custGeom>
            <a:avLst/>
            <a:gdLst/>
            <a:ahLst/>
            <a:cxnLst/>
            <a:rect l="l" t="t" r="r" b="b"/>
            <a:pathLst>
              <a:path w="21600" h="21600">
                <a:moveTo>
                  <a:pt x="0" y="0"/>
                </a:moveTo>
                <a:lnTo>
                  <a:pt x="21600" y="21600"/>
                </a:lnTo>
              </a:path>
            </a:pathLst>
          </a:custGeom>
          <a:noFill/>
          <a:ln w="38100">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8DA8DB-27AA-4310-90F5-E8C9894ACE6E}" type="slidenum">
              <a:rPr lang="fr-FR" sz="900" b="0" strike="noStrike" spc="-1">
                <a:solidFill>
                  <a:srgbClr val="005E6A"/>
                </a:solidFill>
                <a:latin typeface="Segoe UI"/>
              </a:rPr>
              <a:t>6</a:t>
            </a:fld>
            <a:endParaRPr lang="fr-FR" sz="900" b="0" strike="noStrike" spc="-1">
              <a:latin typeface="Arial"/>
            </a:endParaRPr>
          </a:p>
        </p:txBody>
      </p:sp>
      <p:sp>
        <p:nvSpPr>
          <p:cNvPr id="295"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pc="-1" dirty="0">
                <a:solidFill>
                  <a:srgbClr val="005E6A"/>
                </a:solidFill>
                <a:latin typeface="Calibri"/>
                <a:ea typeface="Calibri"/>
              </a:rPr>
              <a:t>Unité de Contrôle Moteur (ECU)</a:t>
            </a:r>
            <a:endParaRPr lang="fr-FR" sz="2000" b="0" strike="noStrike" spc="-1" dirty="0">
              <a:latin typeface="Arial"/>
            </a:endParaRPr>
          </a:p>
        </p:txBody>
      </p:sp>
      <p:pic>
        <p:nvPicPr>
          <p:cNvPr id="296" name="Picture 2" descr="Aucune description disponible."/>
          <p:cNvPicPr/>
          <p:nvPr/>
        </p:nvPicPr>
        <p:blipFill>
          <a:blip r:embed="rId2"/>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48AF8DE7-FAEE-485A-AF69-373890A659D1}" type="slidenum">
              <a:rPr lang="fr-FR" sz="900" b="0" strike="noStrike" spc="-1">
                <a:solidFill>
                  <a:srgbClr val="005E6A"/>
                </a:solidFill>
                <a:latin typeface="Segoe UI"/>
              </a:rPr>
              <a:t>7</a:t>
            </a:fld>
            <a:endParaRPr lang="fr-FR" sz="900" b="0" strike="noStrike" spc="-1">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a:solidFill>
                  <a:srgbClr val="005E6A"/>
                </a:solidFill>
                <a:latin typeface="Calibri"/>
                <a:ea typeface="Calibri"/>
              </a:rPr>
              <a:t>2 – Etat d’avancement</a:t>
            </a:r>
            <a:br>
              <a:rPr sz="2400"/>
            </a:br>
            <a:endParaRPr lang="fr-FR" sz="3200" b="0" strike="noStrike" spc="-1">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107000"/>
              </a:lnSpc>
              <a:spcAft>
                <a:spcPts val="799"/>
              </a:spcAft>
              <a:buClr>
                <a:srgbClr val="005E6A"/>
              </a:buClr>
              <a:buFont typeface="Wingdings" charset="2"/>
              <a:buChar char=""/>
            </a:pPr>
            <a:r>
              <a:rPr lang="fr-FR" sz="2000" b="1" spc="-1" dirty="0">
                <a:solidFill>
                  <a:srgbClr val="005E6A"/>
                </a:solidFill>
                <a:latin typeface="Calibri"/>
                <a:ea typeface="Calibri"/>
              </a:rPr>
              <a:t>Unité de Contrôle Moteur (ECU) </a:t>
            </a:r>
            <a:endParaRPr lang="fr-FR" sz="2000" b="0" strike="noStrike" spc="-1" dirty="0">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302" name="Picture 2" descr="Aucune description disponible."/>
          <p:cNvPicPr/>
          <p:nvPr/>
        </p:nvPicPr>
        <p:blipFill>
          <a:blip r:embed="rId2"/>
          <a:stretch/>
        </p:blipFill>
        <p:spPr>
          <a:xfrm>
            <a:off x="875520" y="1063080"/>
            <a:ext cx="5713200" cy="2631240"/>
          </a:xfrm>
          <a:prstGeom prst="rect">
            <a:avLst/>
          </a:prstGeom>
          <a:ln w="0">
            <a:noFill/>
          </a:ln>
        </p:spPr>
      </p:pic>
      <p:pic>
        <p:nvPicPr>
          <p:cNvPr id="303" name="Picture 4" descr="Aucune description disponible."/>
          <p:cNvPicPr/>
          <p:nvPr/>
        </p:nvPicPr>
        <p:blipFill>
          <a:blip r:embed="rId3"/>
          <a:stretch/>
        </p:blipFill>
        <p:spPr>
          <a:xfrm>
            <a:off x="7198920" y="766440"/>
            <a:ext cx="4289760" cy="5095800"/>
          </a:xfrm>
          <a:prstGeom prst="rect">
            <a:avLst/>
          </a:prstGeom>
          <a:ln w="0">
            <a:noFill/>
          </a:ln>
        </p:spPr>
      </p:pic>
      <p:pic>
        <p:nvPicPr>
          <p:cNvPr id="304" name="Image 2"/>
          <p:cNvPicPr/>
          <p:nvPr/>
        </p:nvPicPr>
        <p:blipFill>
          <a:blip r:embed="rId4"/>
          <a:stretch/>
        </p:blipFill>
        <p:spPr>
          <a:xfrm>
            <a:off x="1416240" y="3724920"/>
            <a:ext cx="4461840" cy="25786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8</a:t>
            </a:fld>
            <a:endParaRPr lang="fr-FR" sz="900" b="0" strike="noStrike" spc="-1">
              <a:latin typeface="Arial"/>
            </a:endParaRPr>
          </a:p>
        </p:txBody>
      </p:sp>
      <p:sp>
        <p:nvSpPr>
          <p:cNvPr id="247" name="Titre 1"/>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Recherches et analyses</a:t>
            </a:r>
            <a:endParaRPr lang="fr-FR" sz="1600" b="0" strike="noStrike" spc="-1" dirty="0">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pic>
        <p:nvPicPr>
          <p:cNvPr id="5" name="Image 4" descr="Une image contenant horloge, texte, capture d’écran, logiciel&#10;&#10;Description générée automatiquement">
            <a:extLst>
              <a:ext uri="{FF2B5EF4-FFF2-40B4-BE49-F238E27FC236}">
                <a16:creationId xmlns:a16="http://schemas.microsoft.com/office/drawing/2014/main" id="{FEDBAAB2-2B51-D0EA-C3F0-DC77C6936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0" y="1425213"/>
            <a:ext cx="7951877" cy="4364667"/>
          </a:xfrm>
          <a:prstGeom prst="rect">
            <a:avLst/>
          </a:prstGeom>
        </p:spPr>
      </p:pic>
      <p:pic>
        <p:nvPicPr>
          <p:cNvPr id="7" name="Image 6" descr="Une image contenant Police, logo, Graphique, blanc&#10;&#10;Description générée automatiquement">
            <a:extLst>
              <a:ext uri="{FF2B5EF4-FFF2-40B4-BE49-F238E27FC236}">
                <a16:creationId xmlns:a16="http://schemas.microsoft.com/office/drawing/2014/main" id="{3D6C239E-A5EF-35D8-D391-869BAB59527A}"/>
              </a:ext>
            </a:extLst>
          </p:cNvPr>
          <p:cNvPicPr>
            <a:picLocks noChangeAspect="1"/>
          </p:cNvPicPr>
          <p:nvPr/>
        </p:nvPicPr>
        <p:blipFill rotWithShape="1">
          <a:blip r:embed="rId4">
            <a:extLst>
              <a:ext uri="{28A0092B-C50C-407E-A947-70E740481C1C}">
                <a14:useLocalDpi xmlns:a14="http://schemas.microsoft.com/office/drawing/2010/main" val="0"/>
              </a:ext>
            </a:extLst>
          </a:blip>
          <a:srcRect t="35434" b="36228"/>
          <a:stretch/>
        </p:blipFill>
        <p:spPr>
          <a:xfrm>
            <a:off x="8785928" y="3342970"/>
            <a:ext cx="3366374" cy="715475"/>
          </a:xfrm>
          <a:prstGeom prst="rect">
            <a:avLst/>
          </a:prstGeom>
        </p:spPr>
      </p:pic>
      <p:pic>
        <p:nvPicPr>
          <p:cNvPr id="9" name="Image 8" descr="Une image contenant Police, logo, Graphique, symbole&#10;&#10;Description générée automatiquement">
            <a:extLst>
              <a:ext uri="{FF2B5EF4-FFF2-40B4-BE49-F238E27FC236}">
                <a16:creationId xmlns:a16="http://schemas.microsoft.com/office/drawing/2014/main" id="{17529C7C-94D1-153A-9D57-8F13304A4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3395" y="4408869"/>
            <a:ext cx="3091439" cy="1068246"/>
          </a:xfrm>
          <a:prstGeom prst="rect">
            <a:avLst/>
          </a:prstGeom>
        </p:spPr>
      </p:pic>
      <p:pic>
        <p:nvPicPr>
          <p:cNvPr id="11" name="Image 10" descr="Une image contenant logo, Police, Graphique, graphisme&#10;&#10;Description générée automatiquement">
            <a:extLst>
              <a:ext uri="{FF2B5EF4-FFF2-40B4-BE49-F238E27FC236}">
                <a16:creationId xmlns:a16="http://schemas.microsoft.com/office/drawing/2014/main" id="{EA2D9A5C-688A-F62B-F566-DD91E6B969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3276" y="1234022"/>
            <a:ext cx="1971675" cy="119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E5F4-C1C7-5B0A-0B1C-FDF0E1A1A187}"/>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7A71AA16-E910-3C9B-9C85-EB0E5F770BAE}"/>
              </a:ext>
            </a:extLst>
          </p:cNvPr>
          <p:cNvSpPr>
            <a:spLocks noGrp="1"/>
          </p:cNvSpPr>
          <p:nvPr>
            <p:ph type="title"/>
          </p:nvPr>
        </p:nvSpPr>
        <p:spPr>
          <a:xfrm>
            <a:off x="484200" y="158760"/>
            <a:ext cx="11707560" cy="607320"/>
          </a:xfrm>
          <a:prstGeom prst="rect">
            <a:avLst/>
          </a:prstGeom>
          <a:noFill/>
          <a:ln w="9360">
            <a:noFill/>
          </a:ln>
        </p:spPr>
        <p:txBody>
          <a:bodyPr numCol="1" spcCol="0" anchor="t">
            <a:noAutofit/>
          </a:bodyPr>
          <a:lstStyle/>
          <a:p>
            <a:pPr>
              <a:lnSpc>
                <a:spcPct val="90000"/>
              </a:lnSpc>
              <a:buNone/>
            </a:pPr>
            <a:r>
              <a:rPr lang="fr-FR" sz="3200" b="1" strike="noStrike" spc="-1" dirty="0">
                <a:solidFill>
                  <a:srgbClr val="005E6A"/>
                </a:solidFill>
                <a:latin typeface="Calibri"/>
                <a:ea typeface="Calibri"/>
              </a:rPr>
              <a:t>2 – </a:t>
            </a:r>
            <a:r>
              <a:rPr lang="fr-FR" sz="3200" b="1" spc="-1" dirty="0">
                <a:solidFill>
                  <a:srgbClr val="005E6A"/>
                </a:solidFill>
                <a:latin typeface="Calibri"/>
                <a:ea typeface="Calibri"/>
              </a:rPr>
              <a:t>Développements</a:t>
            </a:r>
            <a:br>
              <a:rPr sz="2400" dirty="0"/>
            </a:br>
            <a:endParaRPr lang="fr-FR" sz="3200" b="0" strike="noStrike" spc="-1" dirty="0">
              <a:solidFill>
                <a:srgbClr val="2B3238"/>
              </a:solidFill>
              <a:latin typeface="Calibri"/>
            </a:endParaRPr>
          </a:p>
        </p:txBody>
      </p:sp>
      <p:sp>
        <p:nvSpPr>
          <p:cNvPr id="246" name="Espace réservé du numéro de diapositive 4">
            <a:extLst>
              <a:ext uri="{FF2B5EF4-FFF2-40B4-BE49-F238E27FC236}">
                <a16:creationId xmlns:a16="http://schemas.microsoft.com/office/drawing/2014/main" id="{06ECB5B7-EDEA-F12E-192E-2704FCA31117}"/>
              </a:ext>
            </a:extLst>
          </p:cNvPr>
          <p:cNvSpPr/>
          <p:nvPr/>
        </p:nvSpPr>
        <p:spPr>
          <a:xfrm>
            <a:off x="220680" y="6334200"/>
            <a:ext cx="374400" cy="374400"/>
          </a:xfrm>
          <a:prstGeom prst="ellipse">
            <a:avLst/>
          </a:prstGeom>
          <a:noFill/>
          <a:ln w="0">
            <a:solidFill>
              <a:srgbClr val="005E6A"/>
            </a:solidFill>
          </a:ln>
        </p:spPr>
        <p:style>
          <a:lnRef idx="0">
            <a:scrgbClr r="0" g="0" b="0"/>
          </a:lnRef>
          <a:fillRef idx="0">
            <a:scrgbClr r="0" g="0" b="0"/>
          </a:fillRef>
          <a:effectRef idx="0">
            <a:scrgbClr r="0" g="0" b="0"/>
          </a:effectRef>
          <a:fontRef idx="minor"/>
        </p:style>
        <p:txBody>
          <a:bodyPr numCol="1" spcCol="0" anchor="t">
            <a:noAutofit/>
          </a:bodyPr>
          <a:lstStyle/>
          <a:p>
            <a:pPr algn="ctr">
              <a:lnSpc>
                <a:spcPct val="100000"/>
              </a:lnSpc>
              <a:buNone/>
            </a:pPr>
            <a:fld id="{BD700C6E-F3C2-4CB4-9ACB-9C8B77DF065C}" type="slidenum">
              <a:rPr lang="fr-FR" sz="900" b="0" strike="noStrike" spc="-1">
                <a:solidFill>
                  <a:srgbClr val="005E6A"/>
                </a:solidFill>
                <a:latin typeface="Segoe UI"/>
              </a:rPr>
              <a:t>9</a:t>
            </a:fld>
            <a:endParaRPr lang="fr-FR" sz="900" b="0" strike="noStrike" spc="-1">
              <a:latin typeface="Arial"/>
            </a:endParaRPr>
          </a:p>
        </p:txBody>
      </p:sp>
      <p:sp>
        <p:nvSpPr>
          <p:cNvPr id="247" name="Titre 1">
            <a:extLst>
              <a:ext uri="{FF2B5EF4-FFF2-40B4-BE49-F238E27FC236}">
                <a16:creationId xmlns:a16="http://schemas.microsoft.com/office/drawing/2014/main" id="{3D164FA8-1B6A-ED73-A46C-A3D6E0A5A86B}"/>
              </a:ext>
            </a:extLst>
          </p:cNvPr>
          <p:cNvSpPr/>
          <p:nvPr/>
        </p:nvSpPr>
        <p:spPr>
          <a:xfrm>
            <a:off x="408240" y="703080"/>
            <a:ext cx="6215760" cy="607320"/>
          </a:xfrm>
          <a:prstGeom prst="rect">
            <a:avLst/>
          </a:prstGeom>
          <a:noFill/>
          <a:ln w="9525">
            <a:noFill/>
          </a:ln>
        </p:spPr>
        <p:style>
          <a:lnRef idx="0">
            <a:scrgbClr r="0" g="0" b="0"/>
          </a:lnRef>
          <a:fillRef idx="0">
            <a:scrgbClr r="0" g="0" b="0"/>
          </a:fillRef>
          <a:effectRef idx="0">
            <a:scrgbClr r="0" g="0" b="0"/>
          </a:effectRef>
          <a:fontRef idx="minor"/>
        </p:style>
        <p:txBody>
          <a:bodyPr numCol="1" spcCol="0" anchor="t">
            <a:noAutofit/>
          </a:bodyPr>
          <a:lstStyle/>
          <a:p>
            <a:pPr marL="343080" indent="-343080">
              <a:lnSpc>
                <a:spcPct val="90000"/>
              </a:lnSpc>
              <a:buClr>
                <a:srgbClr val="005E6A"/>
              </a:buClr>
              <a:buFont typeface="Wingdings" charset="2"/>
              <a:buChar char=""/>
            </a:pPr>
            <a:r>
              <a:rPr lang="fr-FR" sz="2000" b="1" strike="noStrike" spc="-1" dirty="0">
                <a:solidFill>
                  <a:srgbClr val="005E6A"/>
                </a:solidFill>
                <a:latin typeface="Calibri"/>
                <a:ea typeface="Calibri"/>
              </a:rPr>
              <a:t>Monitoring PC</a:t>
            </a:r>
            <a:endParaRPr lang="fr-FR" sz="2000" b="0" strike="noStrike" spc="-1" dirty="0">
              <a:latin typeface="Arial"/>
            </a:endParaRPr>
          </a:p>
          <a:p>
            <a:pPr marL="800280" lvl="1" indent="-343080">
              <a:lnSpc>
                <a:spcPct val="90000"/>
              </a:lnSpc>
              <a:buClr>
                <a:srgbClr val="005E6A"/>
              </a:buClr>
              <a:buFont typeface="Wingdings" charset="2"/>
              <a:buChar char=""/>
            </a:pPr>
            <a:r>
              <a:rPr lang="fr-FR" sz="1600" b="1" strike="noStrike" spc="-1" dirty="0">
                <a:solidFill>
                  <a:srgbClr val="005E6A"/>
                </a:solidFill>
                <a:latin typeface="Calibri"/>
                <a:ea typeface="Calibri"/>
              </a:rPr>
              <a:t>Interface utilisateur</a:t>
            </a:r>
            <a:endParaRPr lang="fr-FR" sz="1600" b="0" strike="noStrike" spc="-1" dirty="0">
              <a:latin typeface="Arial"/>
            </a:endParaRPr>
          </a:p>
        </p:txBody>
      </p:sp>
      <p:sp>
        <p:nvSpPr>
          <p:cNvPr id="248" name="PlaceHolder 2">
            <a:extLst>
              <a:ext uri="{FF2B5EF4-FFF2-40B4-BE49-F238E27FC236}">
                <a16:creationId xmlns:a16="http://schemas.microsoft.com/office/drawing/2014/main" id="{F14C37E0-9C08-F174-F332-4BE9E765E578}"/>
              </a:ext>
            </a:extLst>
          </p:cNvPr>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lang="fr-FR" sz="1200" b="0" strike="noStrike" spc="-1">
                <a:solidFill>
                  <a:srgbClr val="F4F4F4"/>
                </a:solidFill>
                <a:latin typeface="Calibri"/>
              </a:defRPr>
            </a:lvl1pPr>
          </a:lstStyle>
          <a:p>
            <a:pPr>
              <a:lnSpc>
                <a:spcPct val="100000"/>
              </a:lnSpc>
              <a:buNone/>
            </a:pPr>
            <a:r>
              <a:rPr lang="fr-FR" sz="1200" b="0" strike="noStrike" spc="-1">
                <a:solidFill>
                  <a:srgbClr val="F4F4F4"/>
                </a:solidFill>
                <a:latin typeface="Calibri"/>
              </a:rPr>
              <a:t>14/12/2023</a:t>
            </a:r>
            <a:endParaRPr lang="fr-FR" sz="1200" b="0" strike="noStrike" spc="-1">
              <a:latin typeface="Times New Roman"/>
            </a:endParaRPr>
          </a:p>
        </p:txBody>
      </p:sp>
      <p:sp>
        <p:nvSpPr>
          <p:cNvPr id="249" name="Rectangle 2">
            <a:extLst>
              <a:ext uri="{FF2B5EF4-FFF2-40B4-BE49-F238E27FC236}">
                <a16:creationId xmlns:a16="http://schemas.microsoft.com/office/drawing/2014/main" id="{36D99547-4888-1549-C822-3BABBE730124}"/>
              </a:ext>
            </a:extLst>
          </p:cNvPr>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Utilisateur</a:t>
            </a:r>
            <a:endParaRPr lang="fr-FR" sz="1800" b="0" strike="noStrike" spc="-1">
              <a:latin typeface="Arial"/>
            </a:endParaRPr>
          </a:p>
        </p:txBody>
      </p:sp>
      <p:sp>
        <p:nvSpPr>
          <p:cNvPr id="250" name="Connecteur droit avec flèche 3">
            <a:extLst>
              <a:ext uri="{FF2B5EF4-FFF2-40B4-BE49-F238E27FC236}">
                <a16:creationId xmlns:a16="http://schemas.microsoft.com/office/drawing/2014/main" id="{EA24AB1A-22C6-01E6-F3CB-49A21678A374}"/>
              </a:ext>
            </a:extLst>
          </p:cNvPr>
          <p:cNvSpPr/>
          <p:nvPr/>
        </p:nvSpPr>
        <p:spPr>
          <a:xfrm flipH="1">
            <a:off x="6862320" y="296928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1" name="Rectangle 7">
            <a:extLst>
              <a:ext uri="{FF2B5EF4-FFF2-40B4-BE49-F238E27FC236}">
                <a16:creationId xmlns:a16="http://schemas.microsoft.com/office/drawing/2014/main" id="{9875C2BF-8673-FDEE-456E-12A9AD65F483}"/>
              </a:ext>
            </a:extLst>
          </p:cNvPr>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Views</a:t>
            </a:r>
            <a:endParaRPr lang="fr-FR" sz="1800" b="0" strike="noStrike" spc="-1">
              <a:latin typeface="Arial"/>
            </a:endParaRPr>
          </a:p>
        </p:txBody>
      </p:sp>
      <p:sp>
        <p:nvSpPr>
          <p:cNvPr id="252" name="Rectangle 8">
            <a:extLst>
              <a:ext uri="{FF2B5EF4-FFF2-40B4-BE49-F238E27FC236}">
                <a16:creationId xmlns:a16="http://schemas.microsoft.com/office/drawing/2014/main" id="{C100CB5A-E6B3-53DB-3202-C4A358B3CD4F}"/>
              </a:ext>
            </a:extLst>
          </p:cNvPr>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Controler</a:t>
            </a:r>
            <a:endParaRPr lang="fr-FR" sz="1800" b="0" strike="noStrike" spc="-1">
              <a:latin typeface="Arial"/>
            </a:endParaRPr>
          </a:p>
        </p:txBody>
      </p:sp>
      <p:sp>
        <p:nvSpPr>
          <p:cNvPr id="253" name="Rectangle 9">
            <a:extLst>
              <a:ext uri="{FF2B5EF4-FFF2-40B4-BE49-F238E27FC236}">
                <a16:creationId xmlns:a16="http://schemas.microsoft.com/office/drawing/2014/main" id="{92D13393-FD4F-235C-8003-7A5D71C6F7E8}"/>
              </a:ext>
            </a:extLst>
          </p:cNvPr>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fr-FR" sz="1800" b="0" strike="noStrike" spc="-1">
                <a:solidFill>
                  <a:srgbClr val="005E6A"/>
                </a:solidFill>
                <a:latin typeface="Calibri"/>
              </a:rPr>
              <a:t>Model</a:t>
            </a:r>
            <a:endParaRPr lang="fr-FR" sz="1800" b="0" strike="noStrike" spc="-1">
              <a:latin typeface="Arial"/>
            </a:endParaRPr>
          </a:p>
        </p:txBody>
      </p:sp>
      <p:sp>
        <p:nvSpPr>
          <p:cNvPr id="254" name="Rectangle : coins arrondis 10">
            <a:extLst>
              <a:ext uri="{FF2B5EF4-FFF2-40B4-BE49-F238E27FC236}">
                <a16:creationId xmlns:a16="http://schemas.microsoft.com/office/drawing/2014/main" id="{60EF86FF-ABE4-A7FC-83AE-9905007CF4BF}"/>
              </a:ext>
            </a:extLst>
          </p:cNvPr>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txBody>
          <a:bodyPr/>
          <a:lstStyle/>
          <a:p>
            <a:endParaRPr lang="fr-FR"/>
          </a:p>
        </p:txBody>
      </p:sp>
      <p:sp>
        <p:nvSpPr>
          <p:cNvPr id="255" name="ZoneTexte 11">
            <a:extLst>
              <a:ext uri="{FF2B5EF4-FFF2-40B4-BE49-F238E27FC236}">
                <a16:creationId xmlns:a16="http://schemas.microsoft.com/office/drawing/2014/main" id="{FBAD7566-1E78-187B-F595-41CF6999ECC4}"/>
              </a:ext>
            </a:extLst>
          </p:cNvPr>
          <p:cNvSpPr/>
          <p:nvPr/>
        </p:nvSpPr>
        <p:spPr>
          <a:xfrm>
            <a:off x="8053200" y="5241960"/>
            <a:ext cx="3020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buNone/>
            </a:pPr>
            <a:r>
              <a:rPr lang="fr-FR" sz="1800" b="1" strike="noStrike" spc="-1">
                <a:solidFill>
                  <a:srgbClr val="005E6A"/>
                </a:solidFill>
                <a:latin typeface="Calibri"/>
              </a:rPr>
              <a:t>GUI (Graphical User Interface)</a:t>
            </a:r>
            <a:endParaRPr lang="fr-FR" sz="1800" b="0" strike="noStrike" spc="-1">
              <a:latin typeface="Arial"/>
            </a:endParaRPr>
          </a:p>
        </p:txBody>
      </p:sp>
      <p:sp>
        <p:nvSpPr>
          <p:cNvPr id="256" name="ZoneTexte 22">
            <a:extLst>
              <a:ext uri="{FF2B5EF4-FFF2-40B4-BE49-F238E27FC236}">
                <a16:creationId xmlns:a16="http://schemas.microsoft.com/office/drawing/2014/main" id="{3EC84DEF-DC3A-18CC-B750-B80166059A24}"/>
              </a:ext>
            </a:extLst>
          </p:cNvPr>
          <p:cNvSpPr/>
          <p:nvPr/>
        </p:nvSpPr>
        <p:spPr>
          <a:xfrm>
            <a:off x="380880" y="1353600"/>
            <a:ext cx="5167080" cy="475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5E6A"/>
              </a:buClr>
              <a:buFont typeface="Arial"/>
              <a:buChar char="•"/>
            </a:pPr>
            <a:r>
              <a:rPr lang="fr-FR" sz="1800" b="1" strike="noStrike" spc="-1" dirty="0">
                <a:solidFill>
                  <a:srgbClr val="005E6A"/>
                </a:solidFill>
                <a:latin typeface="Calibri"/>
              </a:rPr>
              <a:t>Langage : Python</a:t>
            </a:r>
            <a:endParaRPr lang="fr-FR" sz="1800" b="0" strike="noStrike" spc="-1" dirty="0">
              <a:latin typeface="Arial"/>
            </a:endParaRPr>
          </a:p>
          <a:p>
            <a:pPr>
              <a:lnSpc>
                <a:spcPct val="100000"/>
              </a:lnSpc>
              <a:buNone/>
            </a:pPr>
            <a:r>
              <a:rPr lang="fr-FR" sz="1800" b="0" strike="noStrike" spc="-1" dirty="0">
                <a:solidFill>
                  <a:srgbClr val="005E6A"/>
                </a:solidFill>
                <a:latin typeface="Calibri"/>
              </a:rPr>
              <a:t>Utilisé pour sa flexibilité et sa facilité de mise en œuvre.</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Bibliothèque Graphique : </a:t>
            </a:r>
            <a:r>
              <a:rPr lang="fr-FR" sz="1800" b="1" strike="noStrike" spc="-1" dirty="0" err="1">
                <a:solidFill>
                  <a:srgbClr val="005E6A"/>
                </a:solidFill>
                <a:latin typeface="Calibri"/>
              </a:rPr>
              <a:t>Tkinter</a:t>
            </a:r>
            <a:endParaRPr lang="fr-FR" sz="1800" b="0" strike="noStrike" spc="-1" dirty="0">
              <a:latin typeface="Arial"/>
            </a:endParaRPr>
          </a:p>
          <a:p>
            <a:pPr>
              <a:lnSpc>
                <a:spcPct val="100000"/>
              </a:lnSpc>
              <a:buNone/>
            </a:pPr>
            <a:r>
              <a:rPr lang="fr-FR" sz="1800" b="0" strike="noStrike" spc="-1" dirty="0">
                <a:solidFill>
                  <a:srgbClr val="005E6A"/>
                </a:solidFill>
                <a:latin typeface="Calibri"/>
              </a:rPr>
              <a:t>Reconnue pour sa simplicité et son efficacité dans la création d'interfaces utilisateur.</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Architecture : Modèle MCV</a:t>
            </a:r>
            <a:endParaRPr lang="fr-FR" sz="1800" b="0" strike="noStrike" spc="-1" dirty="0">
              <a:latin typeface="Arial"/>
            </a:endParaRPr>
          </a:p>
          <a:p>
            <a:pPr>
              <a:lnSpc>
                <a:spcPct val="100000"/>
              </a:lnSpc>
              <a:buNone/>
            </a:pPr>
            <a:r>
              <a:rPr lang="fr-FR" sz="1800" b="0" strike="noStrike" spc="-1" dirty="0">
                <a:solidFill>
                  <a:srgbClr val="005E6A"/>
                </a:solidFill>
                <a:latin typeface="Calibri"/>
              </a:rPr>
              <a:t>Séparation de la logique métier, le traitement des données et la représentation graphique, favorise la maintenabilité et l'évolutivité du code</a:t>
            </a:r>
            <a:r>
              <a:rPr lang="fr-FR" sz="1800" b="1" strike="noStrike" spc="-1" dirty="0">
                <a:solidFill>
                  <a:srgbClr val="005E6A"/>
                </a:solidFill>
                <a:latin typeface="Calibri"/>
              </a:rPr>
              <a:t>.</a:t>
            </a:r>
            <a:endParaRPr lang="fr-FR" sz="1800" b="0" strike="noStrike" spc="-1" dirty="0">
              <a:latin typeface="Arial"/>
            </a:endParaRPr>
          </a:p>
          <a:p>
            <a:pPr>
              <a:lnSpc>
                <a:spcPct val="100000"/>
              </a:lnSpc>
              <a:buNone/>
            </a:pPr>
            <a:endParaRPr lang="fr-FR" sz="1800" b="0" strike="noStrike" spc="-1" dirty="0">
              <a:latin typeface="Arial"/>
            </a:endParaRPr>
          </a:p>
          <a:p>
            <a:pPr marL="285840" indent="-285840">
              <a:lnSpc>
                <a:spcPct val="100000"/>
              </a:lnSpc>
              <a:buClr>
                <a:srgbClr val="005E6A"/>
              </a:buClr>
              <a:buFont typeface="Arial"/>
              <a:buChar char="•"/>
            </a:pPr>
            <a:r>
              <a:rPr lang="fr-FR" sz="1800" b="1" strike="noStrike" spc="-1" dirty="0">
                <a:solidFill>
                  <a:srgbClr val="005E6A"/>
                </a:solidFill>
                <a:latin typeface="Calibri"/>
              </a:rPr>
              <a:t>Design Patterns :</a:t>
            </a:r>
            <a:endParaRPr lang="fr-FR" sz="1800" b="0" strike="noStrike" spc="-1" dirty="0">
              <a:latin typeface="Arial"/>
            </a:endParaRPr>
          </a:p>
          <a:p>
            <a:pPr>
              <a:lnSpc>
                <a:spcPct val="100000"/>
              </a:lnSpc>
              <a:buNone/>
            </a:pPr>
            <a:r>
              <a:rPr lang="fr-FR" sz="1800" b="0" strike="noStrike" spc="-1" dirty="0">
                <a:solidFill>
                  <a:srgbClr val="005E6A"/>
                </a:solidFill>
                <a:latin typeface="Calibri"/>
              </a:rPr>
              <a:t>Intégration de motifs de conception pour optimiser la réutilisabilité, améliorer la lisibilité et simplifier la maintenance du code.</a:t>
            </a:r>
            <a:endParaRPr lang="fr-FR" sz="1800" b="0" strike="noStrike" spc="-1" dirty="0">
              <a:latin typeface="Arial"/>
            </a:endParaRPr>
          </a:p>
        </p:txBody>
      </p:sp>
      <p:sp>
        <p:nvSpPr>
          <p:cNvPr id="257" name="Connecteur droit avec flèche 23">
            <a:extLst>
              <a:ext uri="{FF2B5EF4-FFF2-40B4-BE49-F238E27FC236}">
                <a16:creationId xmlns:a16="http://schemas.microsoft.com/office/drawing/2014/main" id="{6CEEC153-680D-A154-425E-E7B8EE3FE653}"/>
              </a:ext>
            </a:extLst>
          </p:cNvPr>
          <p:cNvSpPr/>
          <p:nvPr/>
        </p:nvSpPr>
        <p:spPr>
          <a:xfrm flipV="1">
            <a:off x="9019440" y="2072520"/>
            <a:ext cx="849600" cy="40320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8" name="Connecteur droit avec flèche 27">
            <a:extLst>
              <a:ext uri="{FF2B5EF4-FFF2-40B4-BE49-F238E27FC236}">
                <a16:creationId xmlns:a16="http://schemas.microsoft.com/office/drawing/2014/main" id="{618D5762-CB72-E86A-6C53-297C63836C38}"/>
              </a:ext>
            </a:extLst>
          </p:cNvPr>
          <p:cNvSpPr/>
          <p:nvPr/>
        </p:nvSpPr>
        <p:spPr>
          <a:xfrm>
            <a:off x="10719720" y="2694960"/>
            <a:ext cx="360" cy="73728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59" name="Connecteur droit avec flèche 34">
            <a:extLst>
              <a:ext uri="{FF2B5EF4-FFF2-40B4-BE49-F238E27FC236}">
                <a16:creationId xmlns:a16="http://schemas.microsoft.com/office/drawing/2014/main" id="{3525D8C5-A1D7-8BC8-56EB-EAD7E03C022B}"/>
              </a:ext>
            </a:extLst>
          </p:cNvPr>
          <p:cNvSpPr/>
          <p:nvPr/>
        </p:nvSpPr>
        <p:spPr>
          <a:xfrm flipH="1" flipV="1">
            <a:off x="9088200" y="3642480"/>
            <a:ext cx="786960" cy="47052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
        <p:nvSpPr>
          <p:cNvPr id="260" name="Connecteur droit avec flèche 41">
            <a:extLst>
              <a:ext uri="{FF2B5EF4-FFF2-40B4-BE49-F238E27FC236}">
                <a16:creationId xmlns:a16="http://schemas.microsoft.com/office/drawing/2014/main" id="{8CE30B26-8E94-88A5-865C-6C26E0910C14}"/>
              </a:ext>
            </a:extLst>
          </p:cNvPr>
          <p:cNvSpPr/>
          <p:nvPr/>
        </p:nvSpPr>
        <p:spPr>
          <a:xfrm>
            <a:off x="6888960" y="3090600"/>
            <a:ext cx="710640" cy="360"/>
          </a:xfrm>
          <a:custGeom>
            <a:avLst/>
            <a:gdLst/>
            <a:ahLst/>
            <a:cxnLst/>
            <a:rect l="l" t="t" r="r" b="b"/>
            <a:pathLst>
              <a:path w="21600" h="21600">
                <a:moveTo>
                  <a:pt x="0" y="0"/>
                </a:moveTo>
                <a:lnTo>
                  <a:pt x="21600" y="21600"/>
                </a:lnTo>
              </a:path>
            </a:pathLst>
          </a:custGeom>
          <a:noFill/>
          <a:ln w="28575">
            <a:solidFill>
              <a:srgbClr val="005E6A"/>
            </a:solidFill>
            <a:tailEnd type="triangle" w="med" len="med"/>
          </a:ln>
        </p:spPr>
        <p:style>
          <a:lnRef idx="1">
            <a:schemeClr val="accent1"/>
          </a:lnRef>
          <a:fillRef idx="0">
            <a:schemeClr val="accent1"/>
          </a:fillRef>
          <a:effectRef idx="0">
            <a:schemeClr val="accent1"/>
          </a:effectRef>
          <a:fontRef idx="minor"/>
        </p:style>
        <p:txBody>
          <a:bodyPr/>
          <a:lstStyle/>
          <a:p>
            <a:endParaRPr lang="fr-FR"/>
          </a:p>
        </p:txBody>
      </p:sp>
    </p:spTree>
    <p:extLst>
      <p:ext uri="{BB962C8B-B14F-4D97-AF65-F5344CB8AC3E}">
        <p14:creationId xmlns:p14="http://schemas.microsoft.com/office/powerpoint/2010/main" val="271857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FIPA-ENSTA-Bretagne_FR_Déc2022</Template>
  <TotalTime>439</TotalTime>
  <Words>1460</Words>
  <Application>Microsoft Office PowerPoint</Application>
  <PresentationFormat>Grand écran</PresentationFormat>
  <Paragraphs>201</Paragraphs>
  <Slides>16</Slides>
  <Notes>5</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16</vt:i4>
      </vt:variant>
    </vt:vector>
  </HeadingPairs>
  <TitlesOfParts>
    <vt:vector size="27" baseType="lpstr">
      <vt:lpstr>-apple-system</vt:lpstr>
      <vt:lpstr>Arial</vt:lpstr>
      <vt:lpstr>Calibri</vt:lpstr>
      <vt:lpstr>Segoe UI</vt:lpstr>
      <vt:lpstr>Söhne</vt:lpstr>
      <vt:lpstr>Source Sans Pro</vt:lpstr>
      <vt:lpstr>Symbol</vt:lpstr>
      <vt:lpstr>Times New Roman</vt:lpstr>
      <vt:lpstr>Wingdings</vt:lpstr>
      <vt:lpstr>Office Theme</vt:lpstr>
      <vt:lpstr>Office Theme</vt:lpstr>
      <vt:lpstr>Développement d’une Unité de Contrôle Moteur (ECU)</vt:lpstr>
      <vt:lpstr>Sommaire</vt:lpstr>
      <vt:lpstr>1 – Présentation du projet </vt:lpstr>
      <vt:lpstr>1 – Présentation du projet </vt:lpstr>
      <vt:lpstr>1 – Présentation du projet </vt:lpstr>
      <vt:lpstr>2 – Etat d’avancement </vt:lpstr>
      <vt:lpstr>2 – Etat d’avancement </vt:lpstr>
      <vt:lpstr>2 – Développements </vt:lpstr>
      <vt:lpstr>2 – Développements </vt:lpstr>
      <vt:lpstr>2 – Développements </vt:lpstr>
      <vt:lpstr>2 – Développements </vt:lpstr>
      <vt:lpstr>2 – Développements </vt:lpstr>
      <vt:lpstr>2 – Développements </vt:lpstr>
      <vt:lpstr>3 – Orientations à mener pour la finalisation du projet</vt:lpstr>
      <vt:lpstr>3 – Orientations à mener pour la finalisation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subject/>
  <dc:creator>Alexandre Mouysset</dc:creator>
  <dc:description/>
  <cp:lastModifiedBy>Bastien DELAUNAY (FIPASE_2024)</cp:lastModifiedBy>
  <cp:revision>21</cp:revision>
  <dcterms:created xsi:type="dcterms:W3CDTF">2023-10-02T09:00:39Z</dcterms:created>
  <dcterms:modified xsi:type="dcterms:W3CDTF">2024-03-04T10:24:44Z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