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57" r:id="rId4"/>
    <p:sldId id="258" r:id="rId5"/>
    <p:sldId id="259" r:id="rId6"/>
    <p:sldId id="260" r:id="rId7"/>
    <p:sldId id="265" r:id="rId8"/>
    <p:sldId id="277" r:id="rId9"/>
    <p:sldId id="278" r:id="rId10"/>
    <p:sldId id="261" r:id="rId11"/>
    <p:sldId id="272" r:id="rId12"/>
    <p:sldId id="262" r:id="rId13"/>
    <p:sldId id="269" r:id="rId14"/>
    <p:sldId id="270" r:id="rId15"/>
    <p:sldId id="271" r:id="rId16"/>
    <p:sldId id="275" r:id="rId17"/>
    <p:sldId id="274" r:id="rId18"/>
    <p:sldId id="276" r:id="rId19"/>
    <p:sldId id="268"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16" autoAdjust="0"/>
  </p:normalViewPr>
  <p:slideViewPr>
    <p:cSldViewPr snapToGrid="0">
      <p:cViewPr>
        <p:scale>
          <a:sx n="75" d="100"/>
          <a:sy n="75" d="100"/>
        </p:scale>
        <p:origin x="83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fr-FR" sz="3200" b="0" strike="noStrike" spc="-1">
                <a:solidFill>
                  <a:srgbClr val="2B3238"/>
                </a:solidFill>
                <a:latin typeface="Calibri"/>
              </a:rPr>
              <a:t>Cliquez pour déplacer la diapo</a:t>
            </a:r>
          </a:p>
        </p:txBody>
      </p:sp>
      <p:sp>
        <p:nvSpPr>
          <p:cNvPr id="1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fr-FR" sz="2000" b="0" strike="noStrike" spc="-1">
                <a:latin typeface="Arial"/>
              </a:rPr>
              <a:t>Cliquez pour modifier le format des notes</a:t>
            </a:r>
          </a:p>
        </p:txBody>
      </p:sp>
      <p:sp>
        <p:nvSpPr>
          <p:cNvPr id="1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fr-FR" sz="1400" b="0" strike="noStrike" spc="-1">
                <a:latin typeface="Times New Roman"/>
              </a:rPr>
              <a:t>&lt;en-tête&gt;</a:t>
            </a:r>
          </a:p>
        </p:txBody>
      </p:sp>
      <p:sp>
        <p:nvSpPr>
          <p:cNvPr id="186"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fr-FR" sz="1400" b="0" strike="noStrike" spc="-1">
                <a:latin typeface="Times New Roman"/>
              </a:defRPr>
            </a:lvl1pPr>
          </a:lstStyle>
          <a:p>
            <a:pPr algn="r">
              <a:buNone/>
            </a:pPr>
            <a:r>
              <a:rPr lang="fr-FR" sz="1400" b="0" strike="noStrike" spc="-1">
                <a:latin typeface="Times New Roman"/>
              </a:rPr>
              <a:t>&lt;date/heure&gt;</a:t>
            </a:r>
          </a:p>
        </p:txBody>
      </p:sp>
      <p:sp>
        <p:nvSpPr>
          <p:cNvPr id="187"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fr-FR" sz="1400" b="0" strike="noStrike" spc="-1">
                <a:latin typeface="Times New Roman"/>
              </a:defRPr>
            </a:lvl1pPr>
          </a:lstStyle>
          <a:p>
            <a:r>
              <a:rPr lang="fr-FR" sz="1400" b="0" strike="noStrike" spc="-1">
                <a:latin typeface="Times New Roman"/>
              </a:rPr>
              <a:t>&lt;pied de page&gt;</a:t>
            </a:r>
          </a:p>
        </p:txBody>
      </p:sp>
      <p:sp>
        <p:nvSpPr>
          <p:cNvPr id="188"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fr-FR" sz="1400" b="0" strike="noStrike" spc="-1">
                <a:latin typeface="Times New Roman"/>
              </a:defRPr>
            </a:lvl1pPr>
          </a:lstStyle>
          <a:p>
            <a:pPr algn="r">
              <a:buNone/>
            </a:pPr>
            <a:fld id="{4864F445-39BF-425C-B877-CB7C668BC5D4}"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685800" y="1143000"/>
            <a:ext cx="5486400" cy="3086100"/>
          </a:xfrm>
          <a:prstGeom prst="rect">
            <a:avLst/>
          </a:prstGeom>
          <a:ln w="0">
            <a:noFill/>
          </a:ln>
        </p:spPr>
      </p:sp>
      <p:sp>
        <p:nvSpPr>
          <p:cNvPr id="320" name="PlaceHolder 2"/>
          <p:cNvSpPr>
            <a:spLocks noGrp="1"/>
          </p:cNvSpPr>
          <p:nvPr>
            <p:ph type="body"/>
          </p:nvPr>
        </p:nvSpPr>
        <p:spPr>
          <a:xfrm>
            <a:off x="685800" y="4400640"/>
            <a:ext cx="5486040" cy="3600000"/>
          </a:xfrm>
          <a:prstGeom prst="rect">
            <a:avLst/>
          </a:prstGeom>
          <a:noFill/>
          <a:ln w="0">
            <a:noFill/>
          </a:ln>
        </p:spPr>
        <p:txBody>
          <a:bodyPr anchor="t">
            <a:noAutofit/>
          </a:bodyPr>
          <a:lstStyle/>
          <a:p>
            <a:r>
              <a:rPr lang="fr-FR" sz="2000" b="0" strike="noStrike" spc="-1" dirty="0">
                <a:latin typeface="Arial"/>
              </a:rPr>
              <a:t>Bastien</a:t>
            </a:r>
          </a:p>
        </p:txBody>
      </p:sp>
      <p:sp>
        <p:nvSpPr>
          <p:cNvPr id="321"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4BFA5AAB-8A91-44AF-AD1C-EE7AE7992BAA}" type="slidenum">
              <a:rPr lang="fr-FR" sz="1200" b="0" strike="noStrike" spc="-1">
                <a:latin typeface="Times New Roman"/>
              </a:rPr>
              <a:t>1</a:t>
            </a:fld>
            <a:endParaRPr lang="fr-FR"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B8C3B-2D1B-5AA9-A431-764DE65BEC56}"/>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BE67B9A5-310B-8FE4-85C2-B89508A5269B}"/>
              </a:ext>
            </a:extLst>
          </p:cNvPr>
          <p:cNvSpPr>
            <a:spLocks noGrp="1" noRot="1" noChangeAspect="1"/>
          </p:cNvSpPr>
          <p:nvPr>
            <p:ph type="sldImg"/>
          </p:nvPr>
        </p:nvSpPr>
        <p:spPr>
          <a:xfrm>
            <a:off x="685800" y="1143000"/>
            <a:ext cx="5486400" cy="3086100"/>
          </a:xfrm>
          <a:prstGeom prst="rect">
            <a:avLst/>
          </a:prstGeom>
          <a:ln w="0">
            <a:noFill/>
          </a:ln>
        </p:spPr>
      </p:sp>
      <p:sp>
        <p:nvSpPr>
          <p:cNvPr id="329" name="PlaceHolder 2">
            <a:extLst>
              <a:ext uri="{FF2B5EF4-FFF2-40B4-BE49-F238E27FC236}">
                <a16:creationId xmlns:a16="http://schemas.microsoft.com/office/drawing/2014/main" id="{C13505A9-9A29-451D-4A83-EA396173D68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dirty="0">
                <a:latin typeface="Arial"/>
              </a:rPr>
              <a:t>Description de l'interface utilisateur (GUI) programmée :</a:t>
            </a:r>
          </a:p>
          <a:p>
            <a:pPr marL="216000" indent="-216000">
              <a:lnSpc>
                <a:spcPct val="100000"/>
              </a:lnSpc>
              <a:buNone/>
            </a:pPr>
            <a:endParaRPr lang="fr-FR" sz="2000" b="0" strike="noStrike" spc="-1" dirty="0">
              <a:latin typeface="Arial"/>
            </a:endParaRPr>
          </a:p>
          <a:p>
            <a:pPr marL="216000" indent="-216000">
              <a:lnSpc>
                <a:spcPct val="100000"/>
              </a:lnSpc>
              <a:buNone/>
            </a:pPr>
            <a:r>
              <a:rPr lang="fr-FR" sz="2000" b="0" strike="noStrike" spc="-1" dirty="0">
                <a:latin typeface="Arial"/>
              </a:rPr>
              <a:t>1. **Langage de Programmation :** L'interface a été développée en utilisant Python, tirant parti de sa flexibilité et de sa simplicité de mise en œuvre.</a:t>
            </a:r>
          </a:p>
          <a:p>
            <a:pPr marL="216000" indent="-216000">
              <a:lnSpc>
                <a:spcPct val="100000"/>
              </a:lnSpc>
              <a:buNone/>
            </a:pPr>
            <a:endParaRPr lang="fr-FR" sz="2000" b="0" strike="noStrike" spc="-1" dirty="0">
              <a:latin typeface="Arial"/>
            </a:endParaRPr>
          </a:p>
          <a:p>
            <a:pPr marL="216000" indent="-216000">
              <a:lnSpc>
                <a:spcPct val="100000"/>
              </a:lnSpc>
              <a:buNone/>
            </a:pPr>
            <a:r>
              <a:rPr lang="fr-FR" sz="2000" b="0" strike="noStrike" spc="-1" dirty="0">
                <a:latin typeface="Arial"/>
              </a:rPr>
              <a:t>2. **Bibliothèque Graphique :** Pour la création de l'interface graphique, nous avons opté pour </a:t>
            </a:r>
            <a:r>
              <a:rPr lang="fr-FR" sz="2000" b="0" strike="noStrike" spc="-1" dirty="0" err="1">
                <a:latin typeface="Arial"/>
              </a:rPr>
              <a:t>tkinter</a:t>
            </a:r>
            <a:r>
              <a:rPr lang="fr-FR" sz="2000" b="0" strike="noStrike" spc="-1" dirty="0">
                <a:latin typeface="Arial"/>
              </a:rPr>
              <a:t>, une bibliothèque intégrée à Python, reconnue pour sa facilité d'utilisation et son efficacité dans la conception d'interfaces utilisateur.</a:t>
            </a:r>
          </a:p>
          <a:p>
            <a:pPr marL="216000" indent="-216000">
              <a:lnSpc>
                <a:spcPct val="100000"/>
              </a:lnSpc>
              <a:buNone/>
            </a:pPr>
            <a:endParaRPr lang="fr-FR" sz="2000" b="0" strike="noStrike" spc="-1" dirty="0">
              <a:latin typeface="Arial"/>
            </a:endParaRPr>
          </a:p>
          <a:p>
            <a:pPr marL="216000" indent="-216000">
              <a:lnSpc>
                <a:spcPct val="100000"/>
              </a:lnSpc>
              <a:buNone/>
            </a:pPr>
            <a:r>
              <a:rPr lang="fr-FR" sz="2000" b="0" strike="noStrike" spc="-1" dirty="0">
                <a:latin typeface="Arial"/>
              </a:rPr>
              <a:t>3. **Architecture Modèle-Contrôleur-Vue (MCV) :** La structure de l'interface suit le modèle MCV, séparant clairement la logique métier (Modèle), le traitement des données (Contrôleur) et la représentation graphique (Vue). Cette approche favorise la maintenabilité et l'évolutivité du code.</a:t>
            </a:r>
          </a:p>
          <a:p>
            <a:pPr marL="216000" indent="-216000">
              <a:lnSpc>
                <a:spcPct val="100000"/>
              </a:lnSpc>
              <a:buNone/>
            </a:pPr>
            <a:endParaRPr lang="fr-FR" sz="2000" b="0" strike="noStrike" spc="-1" dirty="0">
              <a:latin typeface="Arial"/>
            </a:endParaRPr>
          </a:p>
          <a:p>
            <a:pPr marL="216000" indent="-216000">
              <a:lnSpc>
                <a:spcPct val="100000"/>
              </a:lnSpc>
              <a:buNone/>
            </a:pPr>
            <a:r>
              <a:rPr lang="fr-FR" sz="2000" b="0" strike="noStrike" spc="-1" dirty="0">
                <a:latin typeface="Arial"/>
              </a:rPr>
              <a:t>4. **Utilisation de Design Patterns :** Dans le cadre du développement, nous avons intégré des motifs de conception (design patterns) afin d'optimiser la réutilisabilité du code, d'améliorer la lisibilité et de simplifier la maintenance.</a:t>
            </a:r>
          </a:p>
          <a:p>
            <a:pPr marL="216000" indent="-216000">
              <a:lnSpc>
                <a:spcPct val="100000"/>
              </a:lnSpc>
              <a:buNone/>
            </a:pPr>
            <a:endParaRPr lang="fr-FR" sz="2000" b="0" strike="noStrike" spc="-1" dirty="0">
              <a:latin typeface="Arial"/>
            </a:endParaRPr>
          </a:p>
          <a:p>
            <a:pPr marL="216000" indent="-216000">
              <a:lnSpc>
                <a:spcPct val="100000"/>
              </a:lnSpc>
              <a:buNone/>
            </a:pPr>
            <a:r>
              <a:rPr lang="fr-FR" sz="2000" b="0" strike="noStrike" spc="-1" dirty="0">
                <a:latin typeface="Arial"/>
              </a:rPr>
              <a:t>5. **Démonstration :** Pour illustrer les fonctionnalités de l'interface, une démonstration sera présentée, mettant en avant la convivialité de la conception, la fluidité des interactions et la clarté des informations affichées.</a:t>
            </a:r>
          </a:p>
          <a:p>
            <a:pPr marL="216000" indent="-216000">
              <a:lnSpc>
                <a:spcPct val="100000"/>
              </a:lnSpc>
              <a:buNone/>
            </a:pPr>
            <a:endParaRPr lang="fr-FR" sz="2000" b="0" strike="noStrike" spc="-1" dirty="0">
              <a:latin typeface="Arial"/>
            </a:endParaRPr>
          </a:p>
          <a:p>
            <a:pPr marL="216000" indent="-216000">
              <a:lnSpc>
                <a:spcPct val="100000"/>
              </a:lnSpc>
              <a:buNone/>
            </a:pPr>
            <a:r>
              <a:rPr lang="fr-FR" sz="2000" b="0" strike="noStrike" spc="-1" dirty="0">
                <a:latin typeface="Arial"/>
              </a:rPr>
              <a:t>Ces choix techniques et conceptuels visent à garantir une expérience utilisateur optimale tout en assurant la robustesse et la flexibilité du système.</a:t>
            </a:r>
          </a:p>
        </p:txBody>
      </p:sp>
      <p:sp>
        <p:nvSpPr>
          <p:cNvPr id="330" name="PlaceHolder 3">
            <a:extLst>
              <a:ext uri="{FF2B5EF4-FFF2-40B4-BE49-F238E27FC236}">
                <a16:creationId xmlns:a16="http://schemas.microsoft.com/office/drawing/2014/main" id="{AD4A502C-0D5E-CF1D-5F9E-33BFACED216D}"/>
              </a:ext>
            </a:extLst>
          </p:cNvPr>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10</a:t>
            </a:fld>
            <a:endParaRPr lang="fr-FR" sz="1200" b="0" strike="noStrike" spc="-1">
              <a:latin typeface="Times New Roman"/>
            </a:endParaRPr>
          </a:p>
        </p:txBody>
      </p:sp>
    </p:spTree>
    <p:extLst>
      <p:ext uri="{BB962C8B-B14F-4D97-AF65-F5344CB8AC3E}">
        <p14:creationId xmlns:p14="http://schemas.microsoft.com/office/powerpoint/2010/main" val="2525337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algn="r">
              <a:buNone/>
            </a:pPr>
            <a:fld id="{4864F445-39BF-425C-B877-CB7C668BC5D4}" type="slidenum">
              <a:rPr lang="fr-FR" sz="1400" b="0" strike="noStrike" spc="-1" smtClean="0">
                <a:latin typeface="Times New Roman"/>
              </a:rPr>
              <a:t>15</a:t>
            </a:fld>
            <a:endParaRPr lang="fr-FR" sz="1400" b="0" strike="noStrike" spc="-1">
              <a:latin typeface="Times New Roman"/>
            </a:endParaRPr>
          </a:p>
        </p:txBody>
      </p:sp>
    </p:spTree>
    <p:extLst>
      <p:ext uri="{BB962C8B-B14F-4D97-AF65-F5344CB8AC3E}">
        <p14:creationId xmlns:p14="http://schemas.microsoft.com/office/powerpoint/2010/main" val="93493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r>
              <a:rPr lang="fr-FR" dirty="0"/>
              <a:t>Alex</a:t>
            </a:r>
          </a:p>
        </p:txBody>
      </p:sp>
      <p:sp>
        <p:nvSpPr>
          <p:cNvPr id="4" name="Espace réservé du numéro de diapositive 3"/>
          <p:cNvSpPr>
            <a:spLocks noGrp="1"/>
          </p:cNvSpPr>
          <p:nvPr>
            <p:ph type="sldNum" idx="12"/>
          </p:nvPr>
        </p:nvSpPr>
        <p:spPr/>
        <p:txBody>
          <a:bodyPr/>
          <a:lstStyle/>
          <a:p>
            <a:pPr algn="r">
              <a:buNone/>
            </a:pPr>
            <a:fld id="{4864F445-39BF-425C-B877-CB7C668BC5D4}" type="slidenum">
              <a:rPr lang="fr-FR" sz="1400" b="0" strike="noStrike" spc="-1" smtClean="0">
                <a:latin typeface="Times New Roman"/>
              </a:rPr>
              <a:t>2</a:t>
            </a:fld>
            <a:endParaRPr lang="fr-FR" sz="1400" b="0" strike="noStrike" spc="-1">
              <a:latin typeface="Times New Roman"/>
            </a:endParaRPr>
          </a:p>
        </p:txBody>
      </p:sp>
    </p:spTree>
    <p:extLst>
      <p:ext uri="{BB962C8B-B14F-4D97-AF65-F5344CB8AC3E}">
        <p14:creationId xmlns:p14="http://schemas.microsoft.com/office/powerpoint/2010/main" val="276662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r>
              <a:rPr lang="fr-FR" dirty="0"/>
              <a:t>Alex</a:t>
            </a:r>
          </a:p>
        </p:txBody>
      </p:sp>
      <p:sp>
        <p:nvSpPr>
          <p:cNvPr id="4" name="Espace réservé du numéro de diapositive 3"/>
          <p:cNvSpPr>
            <a:spLocks noGrp="1"/>
          </p:cNvSpPr>
          <p:nvPr>
            <p:ph type="sldNum" idx="12"/>
          </p:nvPr>
        </p:nvSpPr>
        <p:spPr/>
        <p:txBody>
          <a:bodyPr/>
          <a:lstStyle/>
          <a:p>
            <a:pPr algn="r">
              <a:buNone/>
            </a:pPr>
            <a:fld id="{4864F445-39BF-425C-B877-CB7C668BC5D4}" type="slidenum">
              <a:rPr lang="fr-FR" sz="1400" b="0" strike="noStrike" spc="-1" smtClean="0">
                <a:latin typeface="Times New Roman"/>
              </a:rPr>
              <a:t>3</a:t>
            </a:fld>
            <a:endParaRPr lang="fr-FR" sz="1400" b="0" strike="noStrike" spc="-1">
              <a:latin typeface="Times New Roman"/>
            </a:endParaRPr>
          </a:p>
        </p:txBody>
      </p:sp>
    </p:spTree>
    <p:extLst>
      <p:ext uri="{BB962C8B-B14F-4D97-AF65-F5344CB8AC3E}">
        <p14:creationId xmlns:p14="http://schemas.microsoft.com/office/powerpoint/2010/main" val="198608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685800" y="1143000"/>
            <a:ext cx="5486400" cy="3086100"/>
          </a:xfrm>
          <a:prstGeom prst="rect">
            <a:avLst/>
          </a:prstGeom>
          <a:ln w="0">
            <a:noFill/>
          </a:ln>
        </p:spPr>
      </p:sp>
      <p:sp>
        <p:nvSpPr>
          <p:cNvPr id="323"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a:lnSpc>
                <a:spcPct val="100000"/>
              </a:lnSpc>
              <a:buNone/>
              <a:tabLst>
                <a:tab pos="0" algn="l"/>
              </a:tabLst>
            </a:pPr>
            <a:r>
              <a:rPr lang="fr-FR" sz="2000" b="1" strike="noStrike" spc="-1" dirty="0">
                <a:solidFill>
                  <a:srgbClr val="474747"/>
                </a:solidFill>
                <a:latin typeface="Source Sans Pro"/>
              </a:rPr>
              <a:t>Etape 1 : L'admission</a:t>
            </a:r>
            <a:br>
              <a:rPr sz="2000" dirty="0"/>
            </a:br>
            <a:r>
              <a:rPr lang="fr-FR" sz="2000" b="0" strike="noStrike" spc="-1" dirty="0">
                <a:solidFill>
                  <a:srgbClr val="474747"/>
                </a:solidFill>
                <a:latin typeface="Source Sans Pro"/>
              </a:rPr>
              <a:t>Durant l'admission, la soupape d'échappement est fermée et la soupape d'admission est ouverte. Le piston descend donc créer une dépression permettant d'aspirer le mélange air/essence venant du carburateur.</a:t>
            </a:r>
            <a:br>
              <a:rPr sz="2000" dirty="0"/>
            </a:br>
            <a:br>
              <a:rPr sz="2000" dirty="0"/>
            </a:br>
            <a:r>
              <a:rPr lang="fr-FR" sz="2000" b="1" strike="noStrike" spc="-1" dirty="0">
                <a:solidFill>
                  <a:srgbClr val="474747"/>
                </a:solidFill>
                <a:latin typeface="Source Sans Pro"/>
              </a:rPr>
              <a:t>Etape 2 : La compression</a:t>
            </a:r>
            <a:br>
              <a:rPr sz="2000" dirty="0"/>
            </a:br>
            <a:r>
              <a:rPr lang="fr-FR" sz="2000" b="0" strike="noStrike" spc="-1" dirty="0">
                <a:solidFill>
                  <a:srgbClr val="474747"/>
                </a:solidFill>
                <a:latin typeface="Source Sans Pro"/>
              </a:rPr>
              <a:t>A cette étape, les deux soupapes sont fermées rendant la culasse hermétique. Le piston remonte et comprime le mélange air/essence. Cette simple compression va élever le mélange carburé à une température de 300°C environ. Si la température s'élève encore de 100°C supplémentaire, le mélange risque de s'enflammer spontanément. C'est ce qu'on appelle l'auto-allumage.</a:t>
            </a:r>
            <a:br>
              <a:rPr sz="2000" dirty="0"/>
            </a:br>
            <a:br>
              <a:rPr sz="2000" dirty="0"/>
            </a:br>
            <a:r>
              <a:rPr lang="fr-FR" sz="2000" b="1" strike="noStrike" spc="-1" dirty="0">
                <a:solidFill>
                  <a:srgbClr val="474747"/>
                </a:solidFill>
                <a:latin typeface="Source Sans Pro"/>
              </a:rPr>
              <a:t>Etape 3 : La détente (ou explosion)</a:t>
            </a:r>
            <a:br>
              <a:rPr sz="2000" dirty="0"/>
            </a:br>
            <a:r>
              <a:rPr lang="fr-FR" sz="2000" b="0" strike="noStrike" spc="-1" dirty="0">
                <a:solidFill>
                  <a:srgbClr val="474747"/>
                </a:solidFill>
                <a:latin typeface="Source Sans Pro"/>
              </a:rPr>
              <a:t>Le piston arrivé à son point le plus haut, une étincelle jaillit entre les électrodes de la bougie provoquant l'inflammation des gaz. Il en résulte une élévation de la pression et de la température poussant alors le piston qui redescend alors vers son point le plus bas. Lorsque que le piston arrive à ce point, les deux soupapes sont encore fermées.</a:t>
            </a:r>
            <a:br>
              <a:rPr sz="2000" dirty="0"/>
            </a:br>
            <a:br>
              <a:rPr sz="2000" dirty="0"/>
            </a:br>
            <a:r>
              <a:rPr lang="fr-FR" sz="2000" b="1" strike="noStrike" spc="-1" dirty="0">
                <a:solidFill>
                  <a:srgbClr val="474747"/>
                </a:solidFill>
                <a:latin typeface="Source Sans Pro"/>
              </a:rPr>
              <a:t>Etape 4 : L'échappement</a:t>
            </a:r>
            <a:br>
              <a:rPr sz="2000" dirty="0"/>
            </a:br>
            <a:r>
              <a:rPr lang="fr-FR" sz="2000" b="0" strike="noStrike" spc="-1" dirty="0">
                <a:solidFill>
                  <a:srgbClr val="474747"/>
                </a:solidFill>
                <a:latin typeface="Source Sans Pro"/>
              </a:rPr>
              <a:t>La soupape d'échappement s'ouvre et le piston en remontant va pousser devant lui les gaz brulés qui s'échappent par ce seul orifice.</a:t>
            </a:r>
            <a:endParaRPr lang="fr-FR" sz="2000" b="0" strike="noStrike" spc="-1" dirty="0">
              <a:latin typeface="Arial"/>
            </a:endParaRPr>
          </a:p>
          <a:p>
            <a:pPr>
              <a:lnSpc>
                <a:spcPct val="100000"/>
              </a:lnSpc>
              <a:buNone/>
              <a:tabLst>
                <a:tab pos="0" algn="l"/>
              </a:tabLst>
            </a:pPr>
            <a:endParaRPr lang="fr-FR" sz="2000" b="0" strike="noStrike" spc="-1" dirty="0">
              <a:latin typeface="Arial"/>
            </a:endParaRPr>
          </a:p>
        </p:txBody>
      </p:sp>
      <p:sp>
        <p:nvSpPr>
          <p:cNvPr id="324"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F69EDDFB-EF3B-4656-B692-BE3CD20A101E}" type="slidenum">
              <a:rPr lang="fr-FR" sz="1200" b="0" strike="noStrike" spc="-1">
                <a:latin typeface="Times New Roman"/>
              </a:rPr>
              <a:t>4</a:t>
            </a:fld>
            <a:endParaRPr lang="fr-FR"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685800" y="1143000"/>
            <a:ext cx="5486400" cy="3086100"/>
          </a:xfrm>
          <a:prstGeom prst="rect">
            <a:avLst/>
          </a:prstGeom>
          <a:ln w="0">
            <a:noFill/>
          </a:ln>
        </p:spPr>
      </p:sp>
      <p:sp>
        <p:nvSpPr>
          <p:cNvPr id="32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1" strike="noStrike" spc="-1">
                <a:solidFill>
                  <a:srgbClr val="1F2328"/>
                </a:solidFill>
                <a:latin typeface="-apple-system"/>
              </a:rPr>
              <a:t>Capteurs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Lambda (capteur oxygène positionné en sortie du moteur, permet de savoir si la combustion est riche ou pauvre)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Position du papillon (permet de connaitre le debit d'air en entrée du moteur)</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Sonde de température d'air (Positionné en admission du moteur, permet de réglé l'allumage + injection)</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Roue phonique + capteur induction/aimant (Faire recherche sur le sujet, permet l'avance à l'allumage et faire d'autres choses, positionné sur volant moteur et/ou arbre à cam)</a:t>
            </a:r>
            <a:endParaRPr lang="fr-FR" sz="2000" b="0" strike="noStrike" spc="-1">
              <a:latin typeface="Arial"/>
            </a:endParaRPr>
          </a:p>
          <a:p>
            <a:pPr marL="216000" indent="-216000">
              <a:lnSpc>
                <a:spcPct val="100000"/>
              </a:lnSpc>
              <a:buNone/>
            </a:pPr>
            <a:r>
              <a:rPr lang="fr-FR" sz="2000" b="1" strike="noStrike" spc="-1">
                <a:solidFill>
                  <a:srgbClr val="1F2328"/>
                </a:solidFill>
                <a:latin typeface="-apple-system"/>
              </a:rPr>
              <a:t>Actionneurs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Bobine d'allumage (Permet de réaliser la combustion, 2 type existant : - transistor interne et transistor externe)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Injecteur (Permet d'injecter du carburant pour la combustion, le débit est gérer grace à un temps d'injection et une carto)</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Papillon d'amission d'air (facultatif mais permet de gérer le débit d'air en entré du moteur selon l'enfoncement de la pédale d'accélaration + demande de puissance)</a:t>
            </a:r>
            <a:endParaRPr lang="fr-FR" sz="2000" b="0" strike="noStrike" spc="-1">
              <a:latin typeface="Arial"/>
            </a:endParaRPr>
          </a:p>
          <a:p>
            <a:pPr marL="216000" indent="-216000">
              <a:lnSpc>
                <a:spcPct val="100000"/>
              </a:lnSpc>
              <a:buNone/>
            </a:pPr>
            <a:endParaRPr lang="fr-FR" sz="2000" b="0" strike="noStrike" spc="-1">
              <a:latin typeface="Arial"/>
            </a:endParaRPr>
          </a:p>
        </p:txBody>
      </p:sp>
      <p:sp>
        <p:nvSpPr>
          <p:cNvPr id="327"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08E8CD97-F797-4F4D-AE51-0D7F1AE7CAF4}" type="slidenum">
              <a:rPr lang="fr-FR" sz="1200" b="0" strike="noStrike" spc="-1">
                <a:latin typeface="Times New Roman"/>
              </a:rPr>
              <a:t>5</a:t>
            </a:fld>
            <a:endParaRPr lang="fr-FR"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r>
              <a:rPr lang="fr-FR" dirty="0"/>
              <a:t>Alex</a:t>
            </a:r>
          </a:p>
          <a:p>
            <a:endParaRPr lang="fr-FR" dirty="0"/>
          </a:p>
          <a:p>
            <a:endParaRPr lang="fr-FR" dirty="0"/>
          </a:p>
        </p:txBody>
      </p:sp>
      <p:sp>
        <p:nvSpPr>
          <p:cNvPr id="4" name="Espace réservé du numéro de diapositive 3"/>
          <p:cNvSpPr>
            <a:spLocks noGrp="1"/>
          </p:cNvSpPr>
          <p:nvPr>
            <p:ph type="sldNum" idx="12"/>
          </p:nvPr>
        </p:nvSpPr>
        <p:spPr/>
        <p:txBody>
          <a:bodyPr/>
          <a:lstStyle/>
          <a:p>
            <a:pPr algn="r">
              <a:buNone/>
            </a:pPr>
            <a:fld id="{4864F445-39BF-425C-B877-CB7C668BC5D4}" type="slidenum">
              <a:rPr lang="fr-FR" sz="1400" b="0" strike="noStrike" spc="-1" smtClean="0">
                <a:latin typeface="Times New Roman"/>
              </a:rPr>
              <a:t>6</a:t>
            </a:fld>
            <a:endParaRPr lang="fr-FR" sz="1400" b="0" strike="noStrike" spc="-1">
              <a:latin typeface="Times New Roman"/>
            </a:endParaRPr>
          </a:p>
        </p:txBody>
      </p:sp>
    </p:spTree>
    <p:extLst>
      <p:ext uri="{BB962C8B-B14F-4D97-AF65-F5344CB8AC3E}">
        <p14:creationId xmlns:p14="http://schemas.microsoft.com/office/powerpoint/2010/main" val="1662349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2D84C-767C-2E17-2758-FBA964689C8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CCF09E5-8AB3-BD8E-932D-4B6A903DAB3F}"/>
              </a:ext>
            </a:extLst>
          </p:cNvPr>
          <p:cNvSpPr>
            <a:spLocks noGrp="1" noRot="1" noChangeAspect="1"/>
          </p:cNvSpPr>
          <p:nvPr>
            <p:ph type="sldImg"/>
          </p:nvPr>
        </p:nvSpPr>
        <p:spPr>
          <a:xfrm>
            <a:off x="217488" y="812800"/>
            <a:ext cx="7124700" cy="4008438"/>
          </a:xfrm>
        </p:spPr>
      </p:sp>
      <p:sp>
        <p:nvSpPr>
          <p:cNvPr id="3" name="Espace réservé des notes 2">
            <a:extLst>
              <a:ext uri="{FF2B5EF4-FFF2-40B4-BE49-F238E27FC236}">
                <a16:creationId xmlns:a16="http://schemas.microsoft.com/office/drawing/2014/main" id="{82BE985A-A0D0-BE04-67BF-596333A2EEB8}"/>
              </a:ext>
            </a:extLst>
          </p:cNvPr>
          <p:cNvSpPr>
            <a:spLocks noGrp="1"/>
          </p:cNvSpPr>
          <p:nvPr>
            <p:ph type="body" idx="1"/>
          </p:nvPr>
        </p:nvSpPr>
        <p:spPr/>
        <p:txBody>
          <a:bodyPr/>
          <a:lstStyle/>
          <a:p>
            <a:r>
              <a:rPr lang="fr-FR" dirty="0"/>
              <a:t>Alex</a:t>
            </a:r>
          </a:p>
          <a:p>
            <a:endParaRPr lang="fr-FR" dirty="0"/>
          </a:p>
          <a:p>
            <a:endParaRPr lang="fr-FR" dirty="0"/>
          </a:p>
        </p:txBody>
      </p:sp>
      <p:sp>
        <p:nvSpPr>
          <p:cNvPr id="4" name="Espace réservé du numéro de diapositive 3">
            <a:extLst>
              <a:ext uri="{FF2B5EF4-FFF2-40B4-BE49-F238E27FC236}">
                <a16:creationId xmlns:a16="http://schemas.microsoft.com/office/drawing/2014/main" id="{539C1036-23B1-F309-0E8F-1EFAAA4EDCFD}"/>
              </a:ext>
            </a:extLst>
          </p:cNvPr>
          <p:cNvSpPr>
            <a:spLocks noGrp="1"/>
          </p:cNvSpPr>
          <p:nvPr>
            <p:ph type="sldNum" idx="12"/>
          </p:nvPr>
        </p:nvSpPr>
        <p:spPr/>
        <p:txBody>
          <a:bodyPr/>
          <a:lstStyle/>
          <a:p>
            <a:pPr algn="r">
              <a:buNone/>
            </a:pPr>
            <a:fld id="{4864F445-39BF-425C-B877-CB7C668BC5D4}" type="slidenum">
              <a:rPr lang="fr-FR" sz="1400" b="0" strike="noStrike" spc="-1" smtClean="0">
                <a:latin typeface="Times New Roman"/>
              </a:rPr>
              <a:t>7</a:t>
            </a:fld>
            <a:endParaRPr lang="fr-FR" sz="1400" b="0" strike="noStrike" spc="-1">
              <a:latin typeface="Times New Roman"/>
            </a:endParaRPr>
          </a:p>
        </p:txBody>
      </p:sp>
    </p:spTree>
    <p:extLst>
      <p:ext uri="{BB962C8B-B14F-4D97-AF65-F5344CB8AC3E}">
        <p14:creationId xmlns:p14="http://schemas.microsoft.com/office/powerpoint/2010/main" val="83739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FEAA3-48B2-59AC-7B5E-ADB76D962CC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2C26462-ADB4-7C5E-B0D5-CF57F7CFB448}"/>
              </a:ext>
            </a:extLst>
          </p:cNvPr>
          <p:cNvSpPr>
            <a:spLocks noGrp="1" noRot="1" noChangeAspect="1"/>
          </p:cNvSpPr>
          <p:nvPr>
            <p:ph type="sldImg"/>
          </p:nvPr>
        </p:nvSpPr>
        <p:spPr>
          <a:xfrm>
            <a:off x="217488" y="812800"/>
            <a:ext cx="7124700" cy="4008438"/>
          </a:xfrm>
        </p:spPr>
      </p:sp>
      <p:sp>
        <p:nvSpPr>
          <p:cNvPr id="3" name="Espace réservé des notes 2">
            <a:extLst>
              <a:ext uri="{FF2B5EF4-FFF2-40B4-BE49-F238E27FC236}">
                <a16:creationId xmlns:a16="http://schemas.microsoft.com/office/drawing/2014/main" id="{EFB7EF33-FEC2-2794-6ACC-52474C2E2BD1}"/>
              </a:ext>
            </a:extLst>
          </p:cNvPr>
          <p:cNvSpPr>
            <a:spLocks noGrp="1"/>
          </p:cNvSpPr>
          <p:nvPr>
            <p:ph type="body" idx="1"/>
          </p:nvPr>
        </p:nvSpPr>
        <p:spPr/>
        <p:txBody>
          <a:bodyPr/>
          <a:lstStyle/>
          <a:p>
            <a:r>
              <a:rPr lang="fr-FR" dirty="0"/>
              <a:t>Alex</a:t>
            </a:r>
          </a:p>
          <a:p>
            <a:endParaRPr lang="fr-FR" dirty="0"/>
          </a:p>
          <a:p>
            <a:endParaRPr lang="fr-FR" dirty="0"/>
          </a:p>
        </p:txBody>
      </p:sp>
      <p:sp>
        <p:nvSpPr>
          <p:cNvPr id="4" name="Espace réservé du numéro de diapositive 3">
            <a:extLst>
              <a:ext uri="{FF2B5EF4-FFF2-40B4-BE49-F238E27FC236}">
                <a16:creationId xmlns:a16="http://schemas.microsoft.com/office/drawing/2014/main" id="{A6921C6C-A454-3E0E-DBA9-DD4B9B6186F5}"/>
              </a:ext>
            </a:extLst>
          </p:cNvPr>
          <p:cNvSpPr>
            <a:spLocks noGrp="1"/>
          </p:cNvSpPr>
          <p:nvPr>
            <p:ph type="sldNum" idx="12"/>
          </p:nvPr>
        </p:nvSpPr>
        <p:spPr/>
        <p:txBody>
          <a:bodyPr/>
          <a:lstStyle/>
          <a:p>
            <a:pPr algn="r">
              <a:buNone/>
            </a:pPr>
            <a:fld id="{4864F445-39BF-425C-B877-CB7C668BC5D4}" type="slidenum">
              <a:rPr lang="fr-FR" sz="1400" b="0" strike="noStrike" spc="-1" smtClean="0">
                <a:latin typeface="Times New Roman"/>
              </a:rPr>
              <a:t>8</a:t>
            </a:fld>
            <a:endParaRPr lang="fr-FR" sz="1400" b="0" strike="noStrike" spc="-1">
              <a:latin typeface="Times New Roman"/>
            </a:endParaRPr>
          </a:p>
        </p:txBody>
      </p:sp>
    </p:spTree>
    <p:extLst>
      <p:ext uri="{BB962C8B-B14F-4D97-AF65-F5344CB8AC3E}">
        <p14:creationId xmlns:p14="http://schemas.microsoft.com/office/powerpoint/2010/main" val="2107792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685800" y="1143000"/>
            <a:ext cx="5486400" cy="3086100"/>
          </a:xfrm>
          <a:prstGeom prst="rect">
            <a:avLst/>
          </a:prstGeom>
          <a:ln w="0">
            <a:noFill/>
          </a:ln>
        </p:spPr>
      </p:sp>
      <p:sp>
        <p:nvSpPr>
          <p:cNvPr id="32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dirty="0" err="1">
                <a:latin typeface="Arial"/>
              </a:rPr>
              <a:t>TunerStudio</a:t>
            </a:r>
            <a:r>
              <a:rPr lang="fr-FR" sz="2000" b="0" strike="noStrike" spc="-1" dirty="0">
                <a:latin typeface="Arial"/>
              </a:rPr>
              <a:t> est un logiciel utilisé pour la configuration et le réglage des systèmes de gestion moteur (ECU) sur les véhicules équipés de moteurs programmables. Il est particulièrement populaire parmi les amateurs de voitures personnalisées et les passionnés de performances automobiles. </a:t>
            </a:r>
            <a:r>
              <a:rPr lang="fr-FR" sz="2000" b="0" strike="noStrike" spc="-1" dirty="0" err="1">
                <a:latin typeface="Arial"/>
              </a:rPr>
              <a:t>TunerStudio</a:t>
            </a:r>
            <a:r>
              <a:rPr lang="fr-FR" sz="2000" b="0" strike="noStrike" spc="-1" dirty="0">
                <a:latin typeface="Arial"/>
              </a:rPr>
              <a:t> permet aux utilisateurs de modifier les paramètres du moteur tels que l'avance à l'allumage, le temps d'injection de carburant, le rapport air-carburant, etc., afin d'optimiser les performances du moteur en fonction de diverses conditions de conduite. Ce logiciel est souvent utilisé en conjonction avec des interfaces matérielles telles que </a:t>
            </a:r>
            <a:r>
              <a:rPr lang="fr-FR" sz="2000" b="0" strike="noStrike" spc="-1" dirty="0" err="1">
                <a:latin typeface="Arial"/>
              </a:rPr>
              <a:t>MegaSquirt</a:t>
            </a:r>
            <a:r>
              <a:rPr lang="fr-FR" sz="2000" b="0" strike="noStrike" spc="-1" dirty="0">
                <a:latin typeface="Arial"/>
              </a:rPr>
              <a:t> ou d'autres systèmes de gestion moteur programmables.</a:t>
            </a:r>
          </a:p>
        </p:txBody>
      </p:sp>
      <p:sp>
        <p:nvSpPr>
          <p:cNvPr id="330"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9</a:t>
            </a:fld>
            <a:endParaRPr lang="fr-FR"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AB3B0615-3E50-4347-97F3-E571652CD209}"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DCA05D7-1E52-46AD-8516-AF72E912AF54}"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29C46150-C02D-47D1-806C-50AE7A62B911}"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1B5FC3A-7BFF-4A4E-891C-1D8778E6D2FE}"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A2C1E7E-F81A-48DD-BAAB-1469885CE0DC}" type="slidenum">
              <a:t>‹N°›</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5D033F1-17BA-4D3F-9854-E0B6864C120B}"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CE8CC85-4967-44B6-B511-0ABE4A581410}"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408C9D-943B-4E56-A729-7110AC3278A7}"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5D714C08-95CB-44D1-A982-E7D6B7B73D00}"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F5C0D81-56C0-4FB4-BAF7-686201B4E41C}"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FAB9046-B9F0-4072-9FF9-9BDE58F6389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DF15B58-FBB7-4922-8D0D-74BA675E81DA}"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E4CA132-1C08-4631-841A-A05A9863BAB1}"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EFA5AF7-449E-431D-BBB5-6D915A24AC2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20B192-ECF2-4E19-9CDB-6A3CE5472D05}"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A9F9088-E450-4870-A23F-D2AE0E1780A7}" type="slidenum">
              <a:t>‹N°›</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A1B0740A-D770-47DE-8ED0-0A6FC9659735}" type="slidenum">
              <a:t>‹N°›</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F3C1F93-3FCE-42FD-B054-0AA86691EC56}"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FB0BFF7-048C-4FF8-915B-A2E075083C29}"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86608F8-4B44-4F38-B5F1-B5EF9F36CB5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B799872-6E33-4A83-B216-F9CBC896798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3CAB4C7-9785-4A14-8B12-14695E5D0104}"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A71F924-A98B-4969-BD00-AC91B540D020}"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41963DE-C2B0-4D02-BBCE-63B010EFE211}"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5"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26"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2" name="Groupe 22"/>
          <p:cNvGrpSpPr/>
          <p:nvPr/>
        </p:nvGrpSpPr>
        <p:grpSpPr>
          <a:xfrm>
            <a:off x="0" y="0"/>
            <a:ext cx="517680" cy="415080"/>
            <a:chOff x="0" y="0"/>
            <a:chExt cx="517680" cy="415080"/>
          </a:xfrm>
        </p:grpSpPr>
        <p:sp>
          <p:nvSpPr>
            <p:cNvPr id="3"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5" name="Groupe 59"/>
          <p:cNvGrpSpPr/>
          <p:nvPr/>
        </p:nvGrpSpPr>
        <p:grpSpPr>
          <a:xfrm>
            <a:off x="10702080" y="6356520"/>
            <a:ext cx="1251360" cy="402120"/>
            <a:chOff x="10702080" y="6356520"/>
            <a:chExt cx="1251360" cy="402120"/>
          </a:xfrm>
        </p:grpSpPr>
        <p:sp>
          <p:nvSpPr>
            <p:cNvPr id="6"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9"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0"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1"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2"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3"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4"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5"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6"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7"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8"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9"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20" name="PlaceHolder 1"/>
          <p:cNvSpPr>
            <a:spLocks noGrp="1"/>
          </p:cNvSpPr>
          <p:nvPr>
            <p:ph type="title"/>
          </p:nvPr>
        </p:nvSpPr>
        <p:spPr>
          <a:xfrm>
            <a:off x="1523880" y="1122480"/>
            <a:ext cx="9143640" cy="2387160"/>
          </a:xfrm>
          <a:prstGeom prst="rect">
            <a:avLst/>
          </a:prstGeom>
          <a:noFill/>
          <a:ln w="9360">
            <a:noFill/>
          </a:ln>
        </p:spPr>
        <p:txBody>
          <a:bodyPr numCol="1" spcCol="0" anchor="b">
            <a:noAutofit/>
          </a:bodyPr>
          <a:lstStyle/>
          <a:p>
            <a:pPr algn="ctr">
              <a:lnSpc>
                <a:spcPct val="90000"/>
              </a:lnSpc>
              <a:buNone/>
            </a:pPr>
            <a:r>
              <a:rPr lang="fr-FR" sz="6000" b="1" strike="noStrike" spc="-1">
                <a:solidFill>
                  <a:srgbClr val="005E6A"/>
                </a:solidFill>
                <a:latin typeface="Segoe UI"/>
              </a:rPr>
              <a:t>Modifiez le style du titre</a:t>
            </a:r>
            <a:endParaRPr lang="fr-FR" sz="6000" b="0" strike="noStrike" spc="-1">
              <a:solidFill>
                <a:srgbClr val="2B3238"/>
              </a:solidFill>
              <a:latin typeface="Calibri"/>
            </a:endParaRPr>
          </a:p>
        </p:txBody>
      </p:sp>
      <p:sp>
        <p:nvSpPr>
          <p:cNvPr id="21" name="PlaceHolder 2"/>
          <p:cNvSpPr>
            <a:spLocks noGrp="1"/>
          </p:cNvSpPr>
          <p:nvPr>
            <p:ph type="dt" idx="1"/>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2" name="PlaceHolder 3"/>
          <p:cNvSpPr>
            <a:spLocks noGrp="1"/>
          </p:cNvSpPr>
          <p:nvPr>
            <p:ph type="ftr" idx="2"/>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3" name="PlaceHolder 4"/>
          <p:cNvSpPr>
            <a:spLocks noGrp="1"/>
          </p:cNvSpPr>
          <p:nvPr>
            <p:ph type="sldNum" idx="3"/>
          </p:nvPr>
        </p:nvSpPr>
        <p:spPr>
          <a:xfrm>
            <a:off x="212760" y="635148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0D2C41C5-FD2B-4FF4-8E12-286DAC3EBCBB}" type="slidenum">
              <a:rPr lang="fr-FR" sz="900" b="0" strike="noStrike" spc="-1">
                <a:solidFill>
                  <a:srgbClr val="005E6A"/>
                </a:solidFill>
                <a:latin typeface="Segoe UI"/>
              </a:rPr>
              <a:t>‹N°›</a:t>
            </a:fld>
            <a:endParaRPr lang="fr-FR" sz="900" b="0" strike="noStrike" spc="-1">
              <a:latin typeface="Times New Roman"/>
            </a:endParaRPr>
          </a:p>
        </p:txBody>
      </p:sp>
      <p:sp>
        <p:nvSpPr>
          <p:cNvPr id="2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1"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62"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63" name="Groupe 22"/>
          <p:cNvGrpSpPr/>
          <p:nvPr/>
        </p:nvGrpSpPr>
        <p:grpSpPr>
          <a:xfrm>
            <a:off x="0" y="0"/>
            <a:ext cx="517680" cy="415080"/>
            <a:chOff x="0" y="0"/>
            <a:chExt cx="517680" cy="415080"/>
          </a:xfrm>
        </p:grpSpPr>
        <p:sp>
          <p:nvSpPr>
            <p:cNvPr id="64"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5"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66" name="Groupe 59"/>
          <p:cNvGrpSpPr/>
          <p:nvPr/>
        </p:nvGrpSpPr>
        <p:grpSpPr>
          <a:xfrm>
            <a:off x="10702080" y="6356520"/>
            <a:ext cx="1251360" cy="402120"/>
            <a:chOff x="10702080" y="6356520"/>
            <a:chExt cx="1251360" cy="402120"/>
          </a:xfrm>
        </p:grpSpPr>
        <p:sp>
          <p:nvSpPr>
            <p:cNvPr id="67"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8"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9"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0"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1"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2"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3"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4"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5"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6"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7"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8"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9"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0"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81" name="PlaceHolder 1"/>
          <p:cNvSpPr>
            <a:spLocks noGrp="1"/>
          </p:cNvSpPr>
          <p:nvPr>
            <p:ph type="title"/>
          </p:nvPr>
        </p:nvSpPr>
        <p:spPr>
          <a:xfrm>
            <a:off x="241200" y="225360"/>
            <a:ext cx="11707560" cy="132516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Modifiez le style du titre</a:t>
            </a:r>
            <a:endParaRPr lang="fr-FR" sz="3200" b="0" strike="noStrike" spc="-1">
              <a:solidFill>
                <a:srgbClr val="2B3238"/>
              </a:solidFill>
              <a:latin typeface="Calibri"/>
            </a:endParaRPr>
          </a:p>
        </p:txBody>
      </p:sp>
      <p:sp>
        <p:nvSpPr>
          <p:cNvPr id="82" name="PlaceHolder 2"/>
          <p:cNvSpPr>
            <a:spLocks noGrp="1"/>
          </p:cNvSpPr>
          <p:nvPr>
            <p:ph type="dt" idx="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&lt;date/heure&gt;</a:t>
            </a:r>
            <a:endParaRPr lang="fr-FR" sz="1200" b="0" strike="noStrike" spc="-1">
              <a:latin typeface="Times New Roman"/>
            </a:endParaRPr>
          </a:p>
        </p:txBody>
      </p:sp>
      <p:sp>
        <p:nvSpPr>
          <p:cNvPr id="83" name="PlaceHolder 3"/>
          <p:cNvSpPr>
            <a:spLocks noGrp="1"/>
          </p:cNvSpPr>
          <p:nvPr>
            <p:ph type="ftr" idx="5"/>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&lt;pied de page&gt;</a:t>
            </a:r>
            <a:endParaRPr lang="fr-FR" sz="1200" b="0" strike="noStrike" spc="-1">
              <a:latin typeface="Times New Roman"/>
            </a:endParaRPr>
          </a:p>
        </p:txBody>
      </p:sp>
      <p:sp>
        <p:nvSpPr>
          <p:cNvPr id="84" name="PlaceHolder 4"/>
          <p:cNvSpPr>
            <a:spLocks noGrp="1"/>
          </p:cNvSpPr>
          <p:nvPr>
            <p:ph type="sldNum" idx="6"/>
          </p:nvPr>
        </p:nvSpPr>
        <p:spPr>
          <a:xfrm>
            <a:off x="220680" y="633420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CB31B2C5-B43F-426C-990A-3039311DEB02}" type="slidenum">
              <a:rPr lang="fr-FR" sz="900" b="0" strike="noStrike" spc="-1">
                <a:solidFill>
                  <a:srgbClr val="005E6A"/>
                </a:solidFill>
                <a:latin typeface="Segoe UI"/>
              </a:rPr>
              <a:t>‹N°›</a:t>
            </a:fld>
            <a:endParaRPr lang="fr-FR" sz="900" b="0" strike="noStrike" spc="-1">
              <a:latin typeface="Times New Roman"/>
            </a:endParaRPr>
          </a:p>
        </p:txBody>
      </p:sp>
      <p:sp>
        <p:nvSpPr>
          <p:cNvPr id="8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image" Target="../media/image39.jpg"/><Relationship Id="rId2" Type="http://schemas.openxmlformats.org/officeDocument/2006/relationships/image" Target="../media/image32.png"/><Relationship Id="rId1" Type="http://schemas.openxmlformats.org/officeDocument/2006/relationships/slideLayout" Target="../slideLayouts/slideLayout17.xml"/><Relationship Id="rId6" Type="http://schemas.openxmlformats.org/officeDocument/2006/relationships/image" Target="../media/image38.jp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1.jpg"/><Relationship Id="rId7"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44.jpeg"/><Relationship Id="rId5" Type="http://schemas.openxmlformats.org/officeDocument/2006/relationships/image" Target="../media/image43.jpg"/><Relationship Id="rId4" Type="http://schemas.openxmlformats.org/officeDocument/2006/relationships/image" Target="../media/image42.jpe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g"/><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2.pn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3.jpeg"/><Relationship Id="rId7"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25.jpe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366624" y="545935"/>
            <a:ext cx="9458752" cy="2387160"/>
          </a:xfrm>
          <a:prstGeom prst="rect">
            <a:avLst/>
          </a:prstGeom>
          <a:noFill/>
          <a:ln w="9360">
            <a:noFill/>
          </a:ln>
        </p:spPr>
        <p:txBody>
          <a:bodyPr numCol="1" spcCol="0" anchor="b">
            <a:noAutofit/>
          </a:bodyPr>
          <a:lstStyle/>
          <a:p>
            <a:pPr algn="ctr">
              <a:lnSpc>
                <a:spcPct val="90000"/>
              </a:lnSpc>
              <a:buNone/>
            </a:pPr>
            <a:r>
              <a:rPr lang="fr-FR" sz="6000" b="1" spc="-1" dirty="0">
                <a:solidFill>
                  <a:srgbClr val="005E6A"/>
                </a:solidFill>
                <a:latin typeface="Segoe UI"/>
              </a:rPr>
              <a:t>D</a:t>
            </a:r>
            <a:r>
              <a:rPr lang="fr-FR" sz="6000" b="1" strike="noStrike" spc="-1" dirty="0">
                <a:solidFill>
                  <a:srgbClr val="005E6A"/>
                </a:solidFill>
                <a:latin typeface="Segoe UI"/>
              </a:rPr>
              <a:t>éveloppement d’une Unité de Contrôle Moteur (ECU)</a:t>
            </a:r>
            <a:endParaRPr lang="fr-FR" sz="6000" b="0" strike="noStrike" spc="-1" dirty="0">
              <a:solidFill>
                <a:srgbClr val="2B3238"/>
              </a:solidFill>
              <a:latin typeface="Calibri"/>
            </a:endParaRPr>
          </a:p>
        </p:txBody>
      </p:sp>
      <p:sp>
        <p:nvSpPr>
          <p:cNvPr id="190" name="PlaceHolder 2"/>
          <p:cNvSpPr>
            <a:spLocks noGrp="1"/>
          </p:cNvSpPr>
          <p:nvPr>
            <p:ph type="dt" idx="1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dirty="0">
                <a:solidFill>
                  <a:srgbClr val="F4F4F4"/>
                </a:solidFill>
                <a:latin typeface="Calibri"/>
              </a:rPr>
              <a:t>14/12/2023</a:t>
            </a:r>
            <a:endParaRPr lang="fr-FR" sz="1200" b="0" strike="noStrike" spc="-1" dirty="0">
              <a:latin typeface="Times New Roman"/>
            </a:endParaRPr>
          </a:p>
        </p:txBody>
      </p:sp>
      <p:sp>
        <p:nvSpPr>
          <p:cNvPr id="191" name="Espace réservé du numéro de diapositive 5"/>
          <p:cNvSpPr/>
          <p:nvPr/>
        </p:nvSpPr>
        <p:spPr>
          <a:xfrm>
            <a:off x="212760" y="635148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81E46BA-3391-4B0C-837B-8CEB02F58EBF}" type="slidenum">
              <a:rPr lang="fr-FR" sz="900" b="0" strike="noStrike" spc="-1">
                <a:solidFill>
                  <a:srgbClr val="005E6A"/>
                </a:solidFill>
                <a:latin typeface="Segoe UI"/>
              </a:rPr>
              <a:t>1</a:t>
            </a:fld>
            <a:endParaRPr lang="fr-FR" sz="900" b="0" strike="noStrike" spc="-1">
              <a:latin typeface="Arial"/>
            </a:endParaRPr>
          </a:p>
        </p:txBody>
      </p:sp>
      <p:pic>
        <p:nvPicPr>
          <p:cNvPr id="192" name="Picture 2" descr="Electronic Control Unit – A Simple Introduction (2023) -"/>
          <p:cNvPicPr/>
          <p:nvPr/>
        </p:nvPicPr>
        <p:blipFill>
          <a:blip r:embed="rId3"/>
          <a:stretch/>
        </p:blipFill>
        <p:spPr>
          <a:xfrm>
            <a:off x="6990720" y="2695937"/>
            <a:ext cx="4988520" cy="3269880"/>
          </a:xfrm>
          <a:prstGeom prst="rect">
            <a:avLst/>
          </a:prstGeom>
          <a:ln w="0">
            <a:noFill/>
          </a:ln>
        </p:spPr>
      </p:pic>
      <p:pic>
        <p:nvPicPr>
          <p:cNvPr id="193" name="Image 16"/>
          <p:cNvPicPr/>
          <p:nvPr/>
        </p:nvPicPr>
        <p:blipFill>
          <a:blip r:embed="rId4"/>
          <a:stretch/>
        </p:blipFill>
        <p:spPr>
          <a:xfrm rot="21144000">
            <a:off x="383400" y="2085120"/>
            <a:ext cx="2846880" cy="3190680"/>
          </a:xfrm>
          <a:prstGeom prst="rect">
            <a:avLst/>
          </a:prstGeom>
          <a:ln w="0">
            <a:noFill/>
          </a:ln>
        </p:spPr>
      </p:pic>
      <p:sp>
        <p:nvSpPr>
          <p:cNvPr id="194" name="PlaceHolder 3"/>
          <p:cNvSpPr>
            <a:spLocks noGrp="1"/>
          </p:cNvSpPr>
          <p:nvPr>
            <p:ph type="subTitle"/>
          </p:nvPr>
        </p:nvSpPr>
        <p:spPr>
          <a:xfrm>
            <a:off x="-67680" y="5536080"/>
            <a:ext cx="6273360" cy="364680"/>
          </a:xfrm>
          <a:prstGeom prst="rect">
            <a:avLst/>
          </a:prstGeom>
          <a:noFill/>
          <a:ln w="9360">
            <a:noFill/>
          </a:ln>
        </p:spPr>
        <p:txBody>
          <a:bodyPr numCol="1" spcCol="0" anchor="t">
            <a:normAutofit/>
          </a:bodyPr>
          <a:lstStyle/>
          <a:p>
            <a:pPr algn="ctr">
              <a:lnSpc>
                <a:spcPct val="90000"/>
              </a:lnSpc>
              <a:spcBef>
                <a:spcPts val="1001"/>
              </a:spcBef>
              <a:buNone/>
              <a:tabLst>
                <a:tab pos="0" algn="l"/>
              </a:tabLst>
            </a:pPr>
            <a:r>
              <a:rPr lang="fr-FR" sz="1600" b="0" strike="noStrike" spc="-1">
                <a:solidFill>
                  <a:srgbClr val="005E6A"/>
                </a:solidFill>
                <a:latin typeface="Calibri"/>
              </a:rPr>
              <a:t>Présenté et soutenu par Bastien DELAUNAY et Alexandre MINGANT</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sp>
        <p:nvSpPr>
          <p:cNvPr id="195" name="Sous-titre 2"/>
          <p:cNvSpPr/>
          <p:nvPr/>
        </p:nvSpPr>
        <p:spPr>
          <a:xfrm>
            <a:off x="212760" y="5798160"/>
            <a:ext cx="6273360" cy="36468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rmAutofit/>
          </a:bodyPr>
          <a:lstStyle/>
          <a:p>
            <a:pPr>
              <a:lnSpc>
                <a:spcPct val="90000"/>
              </a:lnSpc>
              <a:spcBef>
                <a:spcPts val="1001"/>
              </a:spcBef>
              <a:buNone/>
              <a:tabLst>
                <a:tab pos="0" algn="l"/>
              </a:tabLst>
            </a:pPr>
            <a:r>
              <a:rPr lang="fr-FR" sz="1600" b="0" strike="noStrike" spc="-1">
                <a:solidFill>
                  <a:srgbClr val="005E6A"/>
                </a:solidFill>
                <a:latin typeface="Calibri"/>
              </a:rPr>
              <a:t>ENSTA Bretagne – Promotion FIPA SE 2024</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pic>
        <p:nvPicPr>
          <p:cNvPr id="4" name="Image 3" descr="Une image contenant texte, Police, symbole, nombre&#10;&#10;Description générée automatiquement">
            <a:extLst>
              <a:ext uri="{FF2B5EF4-FFF2-40B4-BE49-F238E27FC236}">
                <a16:creationId xmlns:a16="http://schemas.microsoft.com/office/drawing/2014/main" id="{DDA85BB6-E7B5-9669-5EA1-A826A02B3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2793" y="3149132"/>
            <a:ext cx="1304925" cy="1543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E5F4-C1C7-5B0A-0B1C-FDF0E1A1A187}"/>
            </a:ext>
          </a:extLst>
        </p:cNvPr>
        <p:cNvGrpSpPr/>
        <p:nvPr/>
      </p:nvGrpSpPr>
      <p:grpSpPr>
        <a:xfrm>
          <a:off x="0" y="0"/>
          <a:ext cx="0" cy="0"/>
          <a:chOff x="0" y="0"/>
          <a:chExt cx="0" cy="0"/>
        </a:xfrm>
      </p:grpSpPr>
      <p:sp>
        <p:nvSpPr>
          <p:cNvPr id="245" name="PlaceHolder 1">
            <a:extLst>
              <a:ext uri="{FF2B5EF4-FFF2-40B4-BE49-F238E27FC236}">
                <a16:creationId xmlns:a16="http://schemas.microsoft.com/office/drawing/2014/main" id="{7A71AA16-E910-3C9B-9C85-EB0E5F770BAE}"/>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46" name="Espace réservé du numéro de diapositive 4">
            <a:extLst>
              <a:ext uri="{FF2B5EF4-FFF2-40B4-BE49-F238E27FC236}">
                <a16:creationId xmlns:a16="http://schemas.microsoft.com/office/drawing/2014/main" id="{06ECB5B7-EDEA-F12E-192E-2704FCA31117}"/>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10</a:t>
            </a:fld>
            <a:endParaRPr lang="fr-FR" sz="900" b="0" strike="noStrike" spc="-1">
              <a:latin typeface="Arial"/>
            </a:endParaRPr>
          </a:p>
        </p:txBody>
      </p:sp>
      <p:sp>
        <p:nvSpPr>
          <p:cNvPr id="247" name="Titre 1">
            <a:extLst>
              <a:ext uri="{FF2B5EF4-FFF2-40B4-BE49-F238E27FC236}">
                <a16:creationId xmlns:a16="http://schemas.microsoft.com/office/drawing/2014/main" id="{3D164FA8-1B6A-ED73-A46C-A3D6E0A5A86B}"/>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Interface utilisateur</a:t>
            </a:r>
            <a:endParaRPr lang="fr-FR" sz="1600" b="0" strike="noStrike" spc="-1" dirty="0">
              <a:latin typeface="Arial"/>
            </a:endParaRPr>
          </a:p>
        </p:txBody>
      </p:sp>
      <p:sp>
        <p:nvSpPr>
          <p:cNvPr id="248" name="PlaceHolder 2">
            <a:extLst>
              <a:ext uri="{FF2B5EF4-FFF2-40B4-BE49-F238E27FC236}">
                <a16:creationId xmlns:a16="http://schemas.microsoft.com/office/drawing/2014/main" id="{F14C37E0-9C08-F174-F332-4BE9E765E578}"/>
              </a:ext>
            </a:extLst>
          </p:cNvPr>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49" name="Rectangle 2">
            <a:extLst>
              <a:ext uri="{FF2B5EF4-FFF2-40B4-BE49-F238E27FC236}">
                <a16:creationId xmlns:a16="http://schemas.microsoft.com/office/drawing/2014/main" id="{36D99547-4888-1549-C822-3BABBE730124}"/>
              </a:ext>
            </a:extLst>
          </p:cNvPr>
          <p:cNvSpPr/>
          <p:nvPr/>
        </p:nvSpPr>
        <p:spPr>
          <a:xfrm>
            <a:off x="5548320" y="2710080"/>
            <a:ext cx="1241280" cy="60732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50" name="Connecteur droit avec flèche 3">
            <a:extLst>
              <a:ext uri="{FF2B5EF4-FFF2-40B4-BE49-F238E27FC236}">
                <a16:creationId xmlns:a16="http://schemas.microsoft.com/office/drawing/2014/main" id="{EA24AB1A-22C6-01E6-F3CB-49A21678A374}"/>
              </a:ext>
            </a:extLst>
          </p:cNvPr>
          <p:cNvSpPr/>
          <p:nvPr/>
        </p:nvSpPr>
        <p:spPr>
          <a:xfrm flipH="1">
            <a:off x="6862320" y="296928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1" name="Rectangle 7">
            <a:extLst>
              <a:ext uri="{FF2B5EF4-FFF2-40B4-BE49-F238E27FC236}">
                <a16:creationId xmlns:a16="http://schemas.microsoft.com/office/drawing/2014/main" id="{9875C2BF-8673-FDEE-456E-12A9AD65F483}"/>
              </a:ext>
            </a:extLst>
          </p:cNvPr>
          <p:cNvSpPr/>
          <p:nvPr/>
        </p:nvSpPr>
        <p:spPr>
          <a:xfrm>
            <a:off x="7651800" y="25815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Views</a:t>
            </a:r>
            <a:endParaRPr lang="fr-FR" sz="1800" b="0" strike="noStrike" spc="-1">
              <a:latin typeface="Arial"/>
            </a:endParaRPr>
          </a:p>
        </p:txBody>
      </p:sp>
      <p:sp>
        <p:nvSpPr>
          <p:cNvPr id="252" name="Rectangle 8">
            <a:extLst>
              <a:ext uri="{FF2B5EF4-FFF2-40B4-BE49-F238E27FC236}">
                <a16:creationId xmlns:a16="http://schemas.microsoft.com/office/drawing/2014/main" id="{C100CB5A-E6B3-53DB-3202-C4A358B3CD4F}"/>
              </a:ext>
            </a:extLst>
          </p:cNvPr>
          <p:cNvSpPr/>
          <p:nvPr/>
        </p:nvSpPr>
        <p:spPr>
          <a:xfrm>
            <a:off x="10075680" y="15339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Controler</a:t>
            </a:r>
            <a:endParaRPr lang="fr-FR" sz="1800" b="0" strike="noStrike" spc="-1">
              <a:latin typeface="Arial"/>
            </a:endParaRPr>
          </a:p>
        </p:txBody>
      </p:sp>
      <p:sp>
        <p:nvSpPr>
          <p:cNvPr id="253" name="Rectangle 9">
            <a:extLst>
              <a:ext uri="{FF2B5EF4-FFF2-40B4-BE49-F238E27FC236}">
                <a16:creationId xmlns:a16="http://schemas.microsoft.com/office/drawing/2014/main" id="{92D13393-FD4F-235C-8003-7A5D71C6F7E8}"/>
              </a:ext>
            </a:extLst>
          </p:cNvPr>
          <p:cNvSpPr/>
          <p:nvPr/>
        </p:nvSpPr>
        <p:spPr>
          <a:xfrm>
            <a:off x="10075680" y="365364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Model</a:t>
            </a:r>
            <a:endParaRPr lang="fr-FR" sz="1800" b="0" strike="noStrike" spc="-1">
              <a:latin typeface="Arial"/>
            </a:endParaRPr>
          </a:p>
        </p:txBody>
      </p:sp>
      <p:sp>
        <p:nvSpPr>
          <p:cNvPr id="254" name="Rectangle : coins arrondis 10">
            <a:extLst>
              <a:ext uri="{FF2B5EF4-FFF2-40B4-BE49-F238E27FC236}">
                <a16:creationId xmlns:a16="http://schemas.microsoft.com/office/drawing/2014/main" id="{60EF86FF-ABE4-A7FC-83AE-9905007CF4BF}"/>
              </a:ext>
            </a:extLst>
          </p:cNvPr>
          <p:cNvSpPr/>
          <p:nvPr/>
        </p:nvSpPr>
        <p:spPr>
          <a:xfrm>
            <a:off x="7328160" y="1059840"/>
            <a:ext cx="4470120" cy="40384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55" name="ZoneTexte 11">
            <a:extLst>
              <a:ext uri="{FF2B5EF4-FFF2-40B4-BE49-F238E27FC236}">
                <a16:creationId xmlns:a16="http://schemas.microsoft.com/office/drawing/2014/main" id="{FBAD7566-1E78-187B-F595-41CF6999ECC4}"/>
              </a:ext>
            </a:extLst>
          </p:cNvPr>
          <p:cNvSpPr/>
          <p:nvPr/>
        </p:nvSpPr>
        <p:spPr>
          <a:xfrm>
            <a:off x="8053200" y="5241960"/>
            <a:ext cx="30204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GUI (Graphical User Interface)</a:t>
            </a:r>
            <a:endParaRPr lang="fr-FR" sz="1800" b="0" strike="noStrike" spc="-1">
              <a:latin typeface="Arial"/>
            </a:endParaRPr>
          </a:p>
        </p:txBody>
      </p:sp>
      <p:sp>
        <p:nvSpPr>
          <p:cNvPr id="256" name="ZoneTexte 22">
            <a:extLst>
              <a:ext uri="{FF2B5EF4-FFF2-40B4-BE49-F238E27FC236}">
                <a16:creationId xmlns:a16="http://schemas.microsoft.com/office/drawing/2014/main" id="{3EC84DEF-DC3A-18CC-B750-B80166059A24}"/>
              </a:ext>
            </a:extLst>
          </p:cNvPr>
          <p:cNvSpPr/>
          <p:nvPr/>
        </p:nvSpPr>
        <p:spPr>
          <a:xfrm>
            <a:off x="380880" y="1353600"/>
            <a:ext cx="5167080" cy="475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Langage : Python</a:t>
            </a:r>
            <a:endParaRPr lang="fr-FR" sz="1800" b="0" strike="noStrike" spc="-1" dirty="0">
              <a:latin typeface="Arial"/>
            </a:endParaRPr>
          </a:p>
          <a:p>
            <a:pPr>
              <a:lnSpc>
                <a:spcPct val="100000"/>
              </a:lnSpc>
              <a:buNone/>
            </a:pPr>
            <a:r>
              <a:rPr lang="fr-FR" sz="1800" b="0" strike="noStrike" spc="-1" dirty="0">
                <a:solidFill>
                  <a:srgbClr val="005E6A"/>
                </a:solidFill>
                <a:latin typeface="Calibri"/>
              </a:rPr>
              <a:t>Utilisé pour sa flexibilité et sa facilité de mise en œuvre.</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Bibliothèque Graphique : </a:t>
            </a:r>
            <a:r>
              <a:rPr lang="fr-FR" sz="1800" b="1" strike="noStrike" spc="-1" dirty="0" err="1">
                <a:solidFill>
                  <a:srgbClr val="005E6A"/>
                </a:solidFill>
                <a:latin typeface="Calibri"/>
              </a:rPr>
              <a:t>Tkinter</a:t>
            </a:r>
            <a:endParaRPr lang="fr-FR" sz="1800" b="0" strike="noStrike" spc="-1" dirty="0">
              <a:latin typeface="Arial"/>
            </a:endParaRPr>
          </a:p>
          <a:p>
            <a:pPr>
              <a:lnSpc>
                <a:spcPct val="100000"/>
              </a:lnSpc>
              <a:buNone/>
            </a:pPr>
            <a:r>
              <a:rPr lang="fr-FR" sz="1800" b="0" strike="noStrike" spc="-1" dirty="0">
                <a:solidFill>
                  <a:srgbClr val="005E6A"/>
                </a:solidFill>
                <a:latin typeface="Calibri"/>
              </a:rPr>
              <a:t>Reconnue pour sa simplicité et son efficacité dans la création d'interfaces utilisateur.</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Architecture : Modèle MCV</a:t>
            </a:r>
            <a:endParaRPr lang="fr-FR" sz="1800" b="0" strike="noStrike" spc="-1" dirty="0">
              <a:latin typeface="Arial"/>
            </a:endParaRPr>
          </a:p>
          <a:p>
            <a:pPr>
              <a:lnSpc>
                <a:spcPct val="100000"/>
              </a:lnSpc>
              <a:buNone/>
            </a:pPr>
            <a:r>
              <a:rPr lang="fr-FR" sz="1800" b="0" strike="noStrike" spc="-1" dirty="0">
                <a:solidFill>
                  <a:srgbClr val="005E6A"/>
                </a:solidFill>
                <a:latin typeface="Calibri"/>
              </a:rPr>
              <a:t>Séparation de la logique métier, le traitement des données et la représentation graphique, favorise la maintenabilité et l'évolutivité du code</a:t>
            </a:r>
            <a:r>
              <a:rPr lang="fr-FR" sz="1800" b="1" strike="noStrike" spc="-1" dirty="0">
                <a:solidFill>
                  <a:srgbClr val="005E6A"/>
                </a:solidFill>
                <a:latin typeface="Calibri"/>
              </a:rPr>
              <a:t>.</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Design Patterns :</a:t>
            </a:r>
            <a:endParaRPr lang="fr-FR" sz="1800" b="0" strike="noStrike" spc="-1" dirty="0">
              <a:latin typeface="Arial"/>
            </a:endParaRPr>
          </a:p>
          <a:p>
            <a:pPr>
              <a:lnSpc>
                <a:spcPct val="100000"/>
              </a:lnSpc>
              <a:buNone/>
            </a:pPr>
            <a:r>
              <a:rPr lang="fr-FR" sz="1800" b="0" strike="noStrike" spc="-1" dirty="0">
                <a:solidFill>
                  <a:srgbClr val="005E6A"/>
                </a:solidFill>
                <a:latin typeface="Calibri"/>
              </a:rPr>
              <a:t>Intégration de motifs de conception pour optimiser la réutilisabilité, améliorer la lisibilité et simplifier la maintenance du code.</a:t>
            </a:r>
            <a:endParaRPr lang="fr-FR" sz="1800" b="0" strike="noStrike" spc="-1" dirty="0">
              <a:latin typeface="Arial"/>
            </a:endParaRPr>
          </a:p>
        </p:txBody>
      </p:sp>
      <p:sp>
        <p:nvSpPr>
          <p:cNvPr id="257" name="Connecteur droit avec flèche 23">
            <a:extLst>
              <a:ext uri="{FF2B5EF4-FFF2-40B4-BE49-F238E27FC236}">
                <a16:creationId xmlns:a16="http://schemas.microsoft.com/office/drawing/2014/main" id="{6CEEC153-680D-A154-425E-E7B8EE3FE653}"/>
              </a:ext>
            </a:extLst>
          </p:cNvPr>
          <p:cNvSpPr/>
          <p:nvPr/>
        </p:nvSpPr>
        <p:spPr>
          <a:xfrm flipV="1">
            <a:off x="9019440" y="2072520"/>
            <a:ext cx="849600" cy="40320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8" name="Connecteur droit avec flèche 27">
            <a:extLst>
              <a:ext uri="{FF2B5EF4-FFF2-40B4-BE49-F238E27FC236}">
                <a16:creationId xmlns:a16="http://schemas.microsoft.com/office/drawing/2014/main" id="{618D5762-CB72-E86A-6C53-297C63836C38}"/>
              </a:ext>
            </a:extLst>
          </p:cNvPr>
          <p:cNvSpPr/>
          <p:nvPr/>
        </p:nvSpPr>
        <p:spPr>
          <a:xfrm>
            <a:off x="10719720" y="2694960"/>
            <a:ext cx="360" cy="73728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9" name="Connecteur droit avec flèche 34">
            <a:extLst>
              <a:ext uri="{FF2B5EF4-FFF2-40B4-BE49-F238E27FC236}">
                <a16:creationId xmlns:a16="http://schemas.microsoft.com/office/drawing/2014/main" id="{3525D8C5-A1D7-8BC8-56EB-EAD7E03C022B}"/>
              </a:ext>
            </a:extLst>
          </p:cNvPr>
          <p:cNvSpPr/>
          <p:nvPr/>
        </p:nvSpPr>
        <p:spPr>
          <a:xfrm flipH="1" flipV="1">
            <a:off x="9088200" y="3642480"/>
            <a:ext cx="786960" cy="47052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0" name="Connecteur droit avec flèche 41">
            <a:extLst>
              <a:ext uri="{FF2B5EF4-FFF2-40B4-BE49-F238E27FC236}">
                <a16:creationId xmlns:a16="http://schemas.microsoft.com/office/drawing/2014/main" id="{8CE30B26-8E94-88A5-865C-6C26E0910C14}"/>
              </a:ext>
            </a:extLst>
          </p:cNvPr>
          <p:cNvSpPr/>
          <p:nvPr/>
        </p:nvSpPr>
        <p:spPr>
          <a:xfrm>
            <a:off x="6888960" y="309060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extLst>
      <p:ext uri="{BB962C8B-B14F-4D97-AF65-F5344CB8AC3E}">
        <p14:creationId xmlns:p14="http://schemas.microsoft.com/office/powerpoint/2010/main" val="271857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11</a:t>
            </a:fld>
            <a:endParaRPr lang="fr-FR" sz="900" b="0" strike="noStrike" spc="-1">
              <a:latin typeface="Arial"/>
            </a:endParaRPr>
          </a:p>
        </p:txBody>
      </p:sp>
      <p:sp>
        <p:nvSpPr>
          <p:cNvPr id="263"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Communication</a:t>
            </a:r>
            <a:endParaRPr lang="fr-FR" sz="1600" b="0" strike="noStrike" spc="-1" dirty="0">
              <a:latin typeface="Arial"/>
            </a:endParaRPr>
          </a:p>
        </p:txBody>
      </p:sp>
      <p:sp>
        <p:nvSpPr>
          <p:cNvPr id="264" name="PlaceHolder 2"/>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65" name="Connecteur droit avec flèche 7"/>
          <p:cNvSpPr/>
          <p:nvPr/>
        </p:nvSpPr>
        <p:spPr>
          <a:xfrm>
            <a:off x="4580640" y="2422800"/>
            <a:ext cx="246132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6" name="ZoneTexte 9"/>
          <p:cNvSpPr/>
          <p:nvPr/>
        </p:nvSpPr>
        <p:spPr>
          <a:xfrm>
            <a:off x="4872543" y="1686721"/>
            <a:ext cx="1896971"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0" strike="noStrike" spc="-1" dirty="0">
                <a:solidFill>
                  <a:srgbClr val="005E6A"/>
                </a:solidFill>
                <a:latin typeface="Calibri"/>
              </a:rPr>
              <a:t>Liaison série UART</a:t>
            </a:r>
            <a:endParaRPr lang="fr-FR" sz="1800" b="0" strike="noStrike" spc="-1" dirty="0">
              <a:latin typeface="Arial"/>
            </a:endParaRPr>
          </a:p>
        </p:txBody>
      </p:sp>
      <p:sp>
        <p:nvSpPr>
          <p:cNvPr id="267" name="Rectangle 10"/>
          <p:cNvSpPr/>
          <p:nvPr/>
        </p:nvSpPr>
        <p:spPr>
          <a:xfrm>
            <a:off x="321840" y="20091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68" name="Rectangle 14"/>
          <p:cNvSpPr/>
          <p:nvPr/>
        </p:nvSpPr>
        <p:spPr>
          <a:xfrm>
            <a:off x="2210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PC</a:t>
            </a:r>
            <a:endParaRPr lang="fr-FR" sz="1800" b="0" strike="noStrike" spc="-1">
              <a:latin typeface="Arial"/>
            </a:endParaRPr>
          </a:p>
        </p:txBody>
      </p:sp>
      <p:sp>
        <p:nvSpPr>
          <p:cNvPr id="269" name="Rectangle 15"/>
          <p:cNvSpPr/>
          <p:nvPr/>
        </p:nvSpPr>
        <p:spPr>
          <a:xfrm>
            <a:off x="7142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Calculateur </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0" name="Rectangle 16"/>
          <p:cNvSpPr/>
          <p:nvPr/>
        </p:nvSpPr>
        <p:spPr>
          <a:xfrm>
            <a:off x="9950400" y="2009520"/>
            <a:ext cx="147960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Périphériques</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1" name="Connecteur droit avec flèche 19"/>
          <p:cNvSpPr/>
          <p:nvPr/>
        </p:nvSpPr>
        <p:spPr>
          <a:xfrm flipH="1">
            <a:off x="4579920" y="2650680"/>
            <a:ext cx="246132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2" name="Connecteur droit avec flèche 21"/>
          <p:cNvSpPr/>
          <p:nvPr/>
        </p:nvSpPr>
        <p:spPr>
          <a:xfrm>
            <a:off x="1717560" y="2422800"/>
            <a:ext cx="39276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3" name="Connecteur droit avec flèche 22"/>
          <p:cNvSpPr/>
          <p:nvPr/>
        </p:nvSpPr>
        <p:spPr>
          <a:xfrm flipH="1">
            <a:off x="1716840" y="26506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4" name="Connecteur droit avec flèche 26"/>
          <p:cNvSpPr/>
          <p:nvPr/>
        </p:nvSpPr>
        <p:spPr>
          <a:xfrm>
            <a:off x="9444960" y="239940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5" name="Connecteur droit avec flèche 27"/>
          <p:cNvSpPr/>
          <p:nvPr/>
        </p:nvSpPr>
        <p:spPr>
          <a:xfrm flipH="1">
            <a:off x="9444240" y="26272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pic>
        <p:nvPicPr>
          <p:cNvPr id="3" name="Image 2" descr="Une image contenant texte, capture d’écran, Police, nombre&#10;&#10;Description générée automatiquement">
            <a:extLst>
              <a:ext uri="{FF2B5EF4-FFF2-40B4-BE49-F238E27FC236}">
                <a16:creationId xmlns:a16="http://schemas.microsoft.com/office/drawing/2014/main" id="{AB49E4C2-05C2-3341-A92C-C3F7B285A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678" y="3468870"/>
            <a:ext cx="2505075" cy="2686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F49E-CBD0-5B50-DCDC-325396779498}"/>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9445A2AA-0BB0-43D2-C220-0EBA62C004D9}"/>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16EFBD9A-FA29-F40A-A60A-F9D8F2FA71FF}"/>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12</a:t>
            </a:fld>
            <a:endParaRPr lang="fr-FR" sz="900" b="0" strike="noStrike" spc="-1">
              <a:latin typeface="Arial"/>
            </a:endParaRPr>
          </a:p>
        </p:txBody>
      </p:sp>
      <p:sp>
        <p:nvSpPr>
          <p:cNvPr id="263" name="Titre 1">
            <a:extLst>
              <a:ext uri="{FF2B5EF4-FFF2-40B4-BE49-F238E27FC236}">
                <a16:creationId xmlns:a16="http://schemas.microsoft.com/office/drawing/2014/main" id="{E824BB5E-1264-4EFB-8A63-DD33007127B5}"/>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Rendu</a:t>
            </a:r>
            <a:endParaRPr lang="fr-FR" sz="1600" b="0" strike="noStrike" spc="-1" dirty="0">
              <a:latin typeface="Arial"/>
            </a:endParaRPr>
          </a:p>
        </p:txBody>
      </p:sp>
      <p:sp>
        <p:nvSpPr>
          <p:cNvPr id="264" name="PlaceHolder 2">
            <a:extLst>
              <a:ext uri="{FF2B5EF4-FFF2-40B4-BE49-F238E27FC236}">
                <a16:creationId xmlns:a16="http://schemas.microsoft.com/office/drawing/2014/main" id="{49A0E27B-3AA0-BC77-E565-6C0B7A8BAF0C}"/>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6" name="Image 5" descr="Une image contenant texte, capture d’écran, Instrument de mesure, cercle&#10;&#10;Description générée automatiquement">
            <a:extLst>
              <a:ext uri="{FF2B5EF4-FFF2-40B4-BE49-F238E27FC236}">
                <a16:creationId xmlns:a16="http://schemas.microsoft.com/office/drawing/2014/main" id="{8727674B-923B-BB4A-5F67-857B04AB5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912" y="766080"/>
            <a:ext cx="7754402" cy="5388840"/>
          </a:xfrm>
          <a:prstGeom prst="rect">
            <a:avLst/>
          </a:prstGeom>
        </p:spPr>
      </p:pic>
    </p:spTree>
    <p:extLst>
      <p:ext uri="{BB962C8B-B14F-4D97-AF65-F5344CB8AC3E}">
        <p14:creationId xmlns:p14="http://schemas.microsoft.com/office/powerpoint/2010/main" val="203851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442B-6B18-808F-1E06-5D74421DFD07}"/>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472400B3-7F3E-A02E-027F-3B1D008BFB1A}"/>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AFD0A211-938F-0D08-C75D-C17B9D8FDCBD}"/>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13</a:t>
            </a:fld>
            <a:endParaRPr lang="fr-FR" sz="900" b="0" strike="noStrike" spc="-1">
              <a:latin typeface="Arial"/>
            </a:endParaRPr>
          </a:p>
        </p:txBody>
      </p:sp>
      <p:sp>
        <p:nvSpPr>
          <p:cNvPr id="263" name="Titre 1">
            <a:extLst>
              <a:ext uri="{FF2B5EF4-FFF2-40B4-BE49-F238E27FC236}">
                <a16:creationId xmlns:a16="http://schemas.microsoft.com/office/drawing/2014/main" id="{A1C680C4-770B-CDD5-FA70-557F331D2D7E}"/>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Recherche/Analyse</a:t>
            </a:r>
            <a:endParaRPr lang="fr-FR" sz="1600" b="0" strike="noStrike" spc="-1" dirty="0">
              <a:latin typeface="Arial"/>
            </a:endParaRPr>
          </a:p>
        </p:txBody>
      </p:sp>
      <p:sp>
        <p:nvSpPr>
          <p:cNvPr id="264" name="PlaceHolder 2">
            <a:extLst>
              <a:ext uri="{FF2B5EF4-FFF2-40B4-BE49-F238E27FC236}">
                <a16:creationId xmlns:a16="http://schemas.microsoft.com/office/drawing/2014/main" id="{D37E222A-CC82-CC3A-2B1C-431885577804}"/>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 name="Image 2" descr="Une image contenant Police, logo, Graphique, symbole&#10;&#10;Description générée automatiquement">
            <a:extLst>
              <a:ext uri="{FF2B5EF4-FFF2-40B4-BE49-F238E27FC236}">
                <a16:creationId xmlns:a16="http://schemas.microsoft.com/office/drawing/2014/main" id="{4CD00F44-8651-98ED-4343-375DEA94B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785" y="1215210"/>
            <a:ext cx="3091439" cy="1068246"/>
          </a:xfrm>
          <a:prstGeom prst="rect">
            <a:avLst/>
          </a:prstGeom>
        </p:spPr>
      </p:pic>
      <p:pic>
        <p:nvPicPr>
          <p:cNvPr id="4" name="Image 3" descr="Une image contenant Police, logo, Graphique, blanc&#10;&#10;Description générée automatiquement">
            <a:extLst>
              <a:ext uri="{FF2B5EF4-FFF2-40B4-BE49-F238E27FC236}">
                <a16:creationId xmlns:a16="http://schemas.microsoft.com/office/drawing/2014/main" id="{B42BBC69-07E1-7533-228D-2FE94B5CEE60}"/>
              </a:ext>
            </a:extLst>
          </p:cNvPr>
          <p:cNvPicPr>
            <a:picLocks noChangeAspect="1"/>
          </p:cNvPicPr>
          <p:nvPr/>
        </p:nvPicPr>
        <p:blipFill rotWithShape="1">
          <a:blip r:embed="rId3">
            <a:extLst>
              <a:ext uri="{28A0092B-C50C-407E-A947-70E740481C1C}">
                <a14:useLocalDpi xmlns:a14="http://schemas.microsoft.com/office/drawing/2010/main" val="0"/>
              </a:ext>
            </a:extLst>
          </a:blip>
          <a:srcRect t="35434" b="36228"/>
          <a:stretch/>
        </p:blipFill>
        <p:spPr>
          <a:xfrm>
            <a:off x="1007750" y="1646922"/>
            <a:ext cx="3366374" cy="715475"/>
          </a:xfrm>
          <a:prstGeom prst="rect">
            <a:avLst/>
          </a:prstGeom>
        </p:spPr>
      </p:pic>
      <p:pic>
        <p:nvPicPr>
          <p:cNvPr id="6" name="Image 5" descr="Une image contenant texte, capture d’écran, Police, document&#10;&#10;Description générée automatiquement">
            <a:extLst>
              <a:ext uri="{FF2B5EF4-FFF2-40B4-BE49-F238E27FC236}">
                <a16:creationId xmlns:a16="http://schemas.microsoft.com/office/drawing/2014/main" id="{23601040-F9D4-E4A8-C9B6-C1ED9BDDA0EA}"/>
              </a:ext>
            </a:extLst>
          </p:cNvPr>
          <p:cNvPicPr>
            <a:picLocks noChangeAspect="1"/>
          </p:cNvPicPr>
          <p:nvPr/>
        </p:nvPicPr>
        <p:blipFill rotWithShape="1">
          <a:blip r:embed="rId4">
            <a:extLst>
              <a:ext uri="{28A0092B-C50C-407E-A947-70E740481C1C}">
                <a14:useLocalDpi xmlns:a14="http://schemas.microsoft.com/office/drawing/2010/main" val="0"/>
              </a:ext>
            </a:extLst>
          </a:blip>
          <a:srcRect t="-1" b="53716"/>
          <a:stretch/>
        </p:blipFill>
        <p:spPr>
          <a:xfrm>
            <a:off x="326617" y="3026782"/>
            <a:ext cx="1362265" cy="2892484"/>
          </a:xfrm>
          <a:prstGeom prst="rect">
            <a:avLst/>
          </a:prstGeom>
        </p:spPr>
      </p:pic>
      <p:pic>
        <p:nvPicPr>
          <p:cNvPr id="8" name="Image 7" descr="Une image contenant texte, ligne, capture d’écran&#10;&#10;Description générée automatiquement">
            <a:extLst>
              <a:ext uri="{FF2B5EF4-FFF2-40B4-BE49-F238E27FC236}">
                <a16:creationId xmlns:a16="http://schemas.microsoft.com/office/drawing/2014/main" id="{3E489915-5305-A90E-6428-06F09CE03087}"/>
              </a:ext>
            </a:extLst>
          </p:cNvPr>
          <p:cNvPicPr>
            <a:picLocks noChangeAspect="1"/>
          </p:cNvPicPr>
          <p:nvPr/>
        </p:nvPicPr>
        <p:blipFill rotWithShape="1">
          <a:blip r:embed="rId5">
            <a:extLst>
              <a:ext uri="{28A0092B-C50C-407E-A947-70E740481C1C}">
                <a14:useLocalDpi xmlns:a14="http://schemas.microsoft.com/office/drawing/2010/main" val="0"/>
              </a:ext>
            </a:extLst>
          </a:blip>
          <a:srcRect t="1" b="57824"/>
          <a:stretch/>
        </p:blipFill>
        <p:spPr>
          <a:xfrm>
            <a:off x="6839018" y="2846218"/>
            <a:ext cx="1370039" cy="3073048"/>
          </a:xfrm>
          <a:prstGeom prst="rect">
            <a:avLst/>
          </a:prstGeom>
        </p:spPr>
      </p:pic>
      <p:sp>
        <p:nvSpPr>
          <p:cNvPr id="9" name="ZoneTexte 22">
            <a:extLst>
              <a:ext uri="{FF2B5EF4-FFF2-40B4-BE49-F238E27FC236}">
                <a16:creationId xmlns:a16="http://schemas.microsoft.com/office/drawing/2014/main" id="{570C15FD-5F17-01AC-4B2B-951F169F1D73}"/>
              </a:ext>
            </a:extLst>
          </p:cNvPr>
          <p:cNvSpPr/>
          <p:nvPr/>
        </p:nvSpPr>
        <p:spPr>
          <a:xfrm>
            <a:off x="1416060" y="2517977"/>
            <a:ext cx="2676894"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26 fichiers de codes</a:t>
            </a:r>
            <a:endParaRPr lang="fr-FR" sz="1800" b="0" strike="noStrike" spc="-1" dirty="0">
              <a:latin typeface="Arial"/>
            </a:endParaRPr>
          </a:p>
        </p:txBody>
      </p:sp>
      <p:sp>
        <p:nvSpPr>
          <p:cNvPr id="10" name="ZoneTexte 22">
            <a:extLst>
              <a:ext uri="{FF2B5EF4-FFF2-40B4-BE49-F238E27FC236}">
                <a16:creationId xmlns:a16="http://schemas.microsoft.com/office/drawing/2014/main" id="{503356A4-708F-9EC2-BA7F-E7E5F6934CA3}"/>
              </a:ext>
            </a:extLst>
          </p:cNvPr>
          <p:cNvSpPr/>
          <p:nvPr/>
        </p:nvSpPr>
        <p:spPr>
          <a:xfrm>
            <a:off x="7850953" y="2334038"/>
            <a:ext cx="2437607"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5E6A"/>
              </a:buClr>
              <a:buFont typeface="Arial"/>
              <a:buChar char="•"/>
            </a:pPr>
            <a:r>
              <a:rPr lang="fr-FR" b="1" spc="-1" dirty="0">
                <a:solidFill>
                  <a:srgbClr val="005E6A"/>
                </a:solidFill>
                <a:latin typeface="Calibri"/>
              </a:rPr>
              <a:t>88 fichiers de</a:t>
            </a:r>
            <a:r>
              <a:rPr lang="fr-FR" sz="1800" b="1" strike="noStrike" spc="-1" dirty="0">
                <a:solidFill>
                  <a:srgbClr val="005E6A"/>
                </a:solidFill>
                <a:latin typeface="Calibri"/>
              </a:rPr>
              <a:t> codes</a:t>
            </a:r>
            <a:endParaRPr lang="fr-FR" sz="1800" b="0" strike="noStrike" spc="-1" dirty="0">
              <a:latin typeface="Arial"/>
            </a:endParaRPr>
          </a:p>
        </p:txBody>
      </p:sp>
      <p:pic>
        <p:nvPicPr>
          <p:cNvPr id="13" name="Image 12" descr="Une image contenant Appareils électroniques, Ingénierie électronique, Composant de circuit, Composant électronique&#10;&#10;Description générée automatiquement">
            <a:extLst>
              <a:ext uri="{FF2B5EF4-FFF2-40B4-BE49-F238E27FC236}">
                <a16:creationId xmlns:a16="http://schemas.microsoft.com/office/drawing/2014/main" id="{F77C386A-636B-7776-1C60-AB4F17DEB1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1231" y="3110322"/>
            <a:ext cx="4297800" cy="2544839"/>
          </a:xfrm>
          <a:prstGeom prst="rect">
            <a:avLst/>
          </a:prstGeom>
        </p:spPr>
      </p:pic>
      <p:pic>
        <p:nvPicPr>
          <p:cNvPr id="15" name="Image 14" descr="Une image contenant Appareils électroniques, circuit, Composant électronique, Composant de circuit&#10;&#10;Description générée automatiquement">
            <a:extLst>
              <a:ext uri="{FF2B5EF4-FFF2-40B4-BE49-F238E27FC236}">
                <a16:creationId xmlns:a16="http://schemas.microsoft.com/office/drawing/2014/main" id="{71D0644A-424B-EDF0-4F3C-A131CF68D0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6804" y="2718086"/>
            <a:ext cx="3329312" cy="3329312"/>
          </a:xfrm>
          <a:prstGeom prst="rect">
            <a:avLst/>
          </a:prstGeom>
        </p:spPr>
      </p:pic>
    </p:spTree>
    <p:extLst>
      <p:ext uri="{BB962C8B-B14F-4D97-AF65-F5344CB8AC3E}">
        <p14:creationId xmlns:p14="http://schemas.microsoft.com/office/powerpoint/2010/main" val="1890739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D3F61-8C8E-65BF-0095-FC556A31816F}"/>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2A8ACD9B-3CD9-0F51-051F-98B801F7AB50}"/>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F5E4C3BB-49A1-6729-F3C3-E9CAB52CC674}"/>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14</a:t>
            </a:fld>
            <a:endParaRPr lang="fr-FR" sz="900" b="0" strike="noStrike" spc="-1">
              <a:latin typeface="Arial"/>
            </a:endParaRPr>
          </a:p>
        </p:txBody>
      </p:sp>
      <p:sp>
        <p:nvSpPr>
          <p:cNvPr id="263" name="Titre 1">
            <a:extLst>
              <a:ext uri="{FF2B5EF4-FFF2-40B4-BE49-F238E27FC236}">
                <a16:creationId xmlns:a16="http://schemas.microsoft.com/office/drawing/2014/main" id="{655C72AE-AA74-C2D8-7B7E-81BB0123AFBC}"/>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pc="-1" dirty="0">
                <a:solidFill>
                  <a:srgbClr val="005E6A"/>
                </a:solidFill>
                <a:latin typeface="Calibri"/>
                <a:ea typeface="Calibri"/>
              </a:rPr>
              <a:t>Structure et ordonnancement</a:t>
            </a:r>
            <a:endParaRPr lang="fr-FR" sz="1600" b="0" strike="noStrike" spc="-1" dirty="0">
              <a:latin typeface="Arial"/>
            </a:endParaRPr>
          </a:p>
        </p:txBody>
      </p:sp>
      <p:sp>
        <p:nvSpPr>
          <p:cNvPr id="264" name="PlaceHolder 2">
            <a:extLst>
              <a:ext uri="{FF2B5EF4-FFF2-40B4-BE49-F238E27FC236}">
                <a16:creationId xmlns:a16="http://schemas.microsoft.com/office/drawing/2014/main" id="{8E118E3E-44A4-C360-CEA6-27621BD69ACB}"/>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4" name="Rectangle 14">
            <a:extLst>
              <a:ext uri="{FF2B5EF4-FFF2-40B4-BE49-F238E27FC236}">
                <a16:creationId xmlns:a16="http://schemas.microsoft.com/office/drawing/2014/main" id="{DB13606E-9026-960F-67D7-8E7E61FB7F30}"/>
              </a:ext>
            </a:extLst>
          </p:cNvPr>
          <p:cNvSpPr/>
          <p:nvPr/>
        </p:nvSpPr>
        <p:spPr>
          <a:xfrm>
            <a:off x="4271211" y="1405260"/>
            <a:ext cx="7652083" cy="4249582"/>
          </a:xfrm>
          <a:prstGeom prst="rect">
            <a:avLst/>
          </a:prstGeom>
          <a:no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Main</a:t>
            </a: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z="1800" b="0" strike="noStrike" spc="-1" dirty="0">
              <a:latin typeface="Arial"/>
            </a:endParaRPr>
          </a:p>
        </p:txBody>
      </p:sp>
      <p:sp>
        <p:nvSpPr>
          <p:cNvPr id="6" name="Rectangle 14">
            <a:extLst>
              <a:ext uri="{FF2B5EF4-FFF2-40B4-BE49-F238E27FC236}">
                <a16:creationId xmlns:a16="http://schemas.microsoft.com/office/drawing/2014/main" id="{A66258FF-432C-51EA-2A82-FB99C13528C8}"/>
              </a:ext>
            </a:extLst>
          </p:cNvPr>
          <p:cNvSpPr/>
          <p:nvPr/>
        </p:nvSpPr>
        <p:spPr>
          <a:xfrm>
            <a:off x="4675868" y="2970443"/>
            <a:ext cx="1826463" cy="709863"/>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Gestion des communications</a:t>
            </a:r>
          </a:p>
        </p:txBody>
      </p:sp>
      <p:sp>
        <p:nvSpPr>
          <p:cNvPr id="7" name="Rectangle 14">
            <a:extLst>
              <a:ext uri="{FF2B5EF4-FFF2-40B4-BE49-F238E27FC236}">
                <a16:creationId xmlns:a16="http://schemas.microsoft.com/office/drawing/2014/main" id="{4683E651-3546-0CD3-C622-D981BCC9879E}"/>
              </a:ext>
            </a:extLst>
          </p:cNvPr>
          <p:cNvSpPr/>
          <p:nvPr/>
        </p:nvSpPr>
        <p:spPr>
          <a:xfrm>
            <a:off x="5589099" y="1649099"/>
            <a:ext cx="1407960" cy="447787"/>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Initialisations</a:t>
            </a:r>
          </a:p>
        </p:txBody>
      </p:sp>
      <p:sp>
        <p:nvSpPr>
          <p:cNvPr id="8" name="Rectangle 14">
            <a:extLst>
              <a:ext uri="{FF2B5EF4-FFF2-40B4-BE49-F238E27FC236}">
                <a16:creationId xmlns:a16="http://schemas.microsoft.com/office/drawing/2014/main" id="{75F3842D-F6D8-778F-2415-4F2FD226172A}"/>
              </a:ext>
            </a:extLst>
          </p:cNvPr>
          <p:cNvSpPr/>
          <p:nvPr/>
        </p:nvSpPr>
        <p:spPr>
          <a:xfrm>
            <a:off x="8326307" y="2962669"/>
            <a:ext cx="1276917" cy="745762"/>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Lecture des capteurs</a:t>
            </a:r>
          </a:p>
        </p:txBody>
      </p:sp>
      <p:sp>
        <p:nvSpPr>
          <p:cNvPr id="2" name="Rectangle 14">
            <a:extLst>
              <a:ext uri="{FF2B5EF4-FFF2-40B4-BE49-F238E27FC236}">
                <a16:creationId xmlns:a16="http://schemas.microsoft.com/office/drawing/2014/main" id="{BDC64527-A399-CF42-D867-FBC0B8D6A1A8}"/>
              </a:ext>
            </a:extLst>
          </p:cNvPr>
          <p:cNvSpPr/>
          <p:nvPr/>
        </p:nvSpPr>
        <p:spPr>
          <a:xfrm>
            <a:off x="6692159" y="2856134"/>
            <a:ext cx="1331889" cy="953118"/>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Vérification angle du vilebrequin</a:t>
            </a:r>
          </a:p>
        </p:txBody>
      </p:sp>
      <p:sp>
        <p:nvSpPr>
          <p:cNvPr id="3" name="Rectangle 14">
            <a:extLst>
              <a:ext uri="{FF2B5EF4-FFF2-40B4-BE49-F238E27FC236}">
                <a16:creationId xmlns:a16="http://schemas.microsoft.com/office/drawing/2014/main" id="{481FE0C4-744D-C9F9-A957-93E62353820A}"/>
              </a:ext>
            </a:extLst>
          </p:cNvPr>
          <p:cNvSpPr/>
          <p:nvPr/>
        </p:nvSpPr>
        <p:spPr>
          <a:xfrm>
            <a:off x="9817869" y="2892164"/>
            <a:ext cx="1738579" cy="886771"/>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Récupération de la valeur de volume efficace</a:t>
            </a:r>
          </a:p>
        </p:txBody>
      </p:sp>
      <p:sp>
        <p:nvSpPr>
          <p:cNvPr id="5" name="Rectangle 14">
            <a:extLst>
              <a:ext uri="{FF2B5EF4-FFF2-40B4-BE49-F238E27FC236}">
                <a16:creationId xmlns:a16="http://schemas.microsoft.com/office/drawing/2014/main" id="{70FDF52B-B116-7AC2-88F1-E003CC3ED6EC}"/>
              </a:ext>
            </a:extLst>
          </p:cNvPr>
          <p:cNvSpPr/>
          <p:nvPr/>
        </p:nvSpPr>
        <p:spPr>
          <a:xfrm>
            <a:off x="9837533" y="4433412"/>
            <a:ext cx="1728479" cy="953118"/>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Vérification de synchronisation du vilebrequin</a:t>
            </a:r>
          </a:p>
        </p:txBody>
      </p:sp>
      <p:sp>
        <p:nvSpPr>
          <p:cNvPr id="10" name="Rectangle 14">
            <a:extLst>
              <a:ext uri="{FF2B5EF4-FFF2-40B4-BE49-F238E27FC236}">
                <a16:creationId xmlns:a16="http://schemas.microsoft.com/office/drawing/2014/main" id="{72771155-14EC-F1B0-9C40-A56F46359117}"/>
              </a:ext>
            </a:extLst>
          </p:cNvPr>
          <p:cNvSpPr/>
          <p:nvPr/>
        </p:nvSpPr>
        <p:spPr>
          <a:xfrm>
            <a:off x="5142409" y="4370060"/>
            <a:ext cx="1728479" cy="1082679"/>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Programmation durée + avance de l’injection selon AFR</a:t>
            </a:r>
          </a:p>
        </p:txBody>
      </p:sp>
      <p:sp>
        <p:nvSpPr>
          <p:cNvPr id="12" name="Rectangle 14">
            <a:extLst>
              <a:ext uri="{FF2B5EF4-FFF2-40B4-BE49-F238E27FC236}">
                <a16:creationId xmlns:a16="http://schemas.microsoft.com/office/drawing/2014/main" id="{9F424674-9F11-E617-4ECC-1FDF0B64D4CA}"/>
              </a:ext>
            </a:extLst>
          </p:cNvPr>
          <p:cNvSpPr/>
          <p:nvPr/>
        </p:nvSpPr>
        <p:spPr>
          <a:xfrm>
            <a:off x="7462067" y="4370060"/>
            <a:ext cx="1728479" cy="1079822"/>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Programmation de l’avance à l’allumage selon AFR</a:t>
            </a:r>
          </a:p>
        </p:txBody>
      </p:sp>
      <p:cxnSp>
        <p:nvCxnSpPr>
          <p:cNvPr id="20" name="Connecteur droit avec flèche 19">
            <a:extLst>
              <a:ext uri="{FF2B5EF4-FFF2-40B4-BE49-F238E27FC236}">
                <a16:creationId xmlns:a16="http://schemas.microsoft.com/office/drawing/2014/main" id="{49577135-A707-93C1-1CA8-28D913D91D79}"/>
              </a:ext>
            </a:extLst>
          </p:cNvPr>
          <p:cNvCxnSpPr>
            <a:cxnSpLocks/>
            <a:stCxn id="6" idx="3"/>
            <a:endCxn id="2" idx="1"/>
          </p:cNvCxnSpPr>
          <p:nvPr/>
        </p:nvCxnSpPr>
        <p:spPr>
          <a:xfrm>
            <a:off x="6502331" y="3325375"/>
            <a:ext cx="189828" cy="731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CD09C32B-445F-8BBE-9308-E41DA5072195}"/>
              </a:ext>
            </a:extLst>
          </p:cNvPr>
          <p:cNvCxnSpPr>
            <a:cxnSpLocks/>
            <a:stCxn id="2" idx="3"/>
            <a:endCxn id="8" idx="1"/>
          </p:cNvCxnSpPr>
          <p:nvPr/>
        </p:nvCxnSpPr>
        <p:spPr>
          <a:xfrm>
            <a:off x="8024048" y="3332693"/>
            <a:ext cx="302259" cy="285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DDF209EC-3A14-FFB7-A5A2-BEE76FB85087}"/>
              </a:ext>
            </a:extLst>
          </p:cNvPr>
          <p:cNvCxnSpPr>
            <a:cxnSpLocks/>
            <a:stCxn id="8" idx="3"/>
            <a:endCxn id="3" idx="1"/>
          </p:cNvCxnSpPr>
          <p:nvPr/>
        </p:nvCxnSpPr>
        <p:spPr>
          <a:xfrm>
            <a:off x="9603224" y="3335550"/>
            <a:ext cx="214645"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 en angle 34">
            <a:extLst>
              <a:ext uri="{FF2B5EF4-FFF2-40B4-BE49-F238E27FC236}">
                <a16:creationId xmlns:a16="http://schemas.microsoft.com/office/drawing/2014/main" id="{7B4425E0-B665-B69A-5ED8-8A725FC5CBFD}"/>
              </a:ext>
            </a:extLst>
          </p:cNvPr>
          <p:cNvCxnSpPr>
            <a:cxnSpLocks/>
            <a:stCxn id="3" idx="3"/>
            <a:endCxn id="5" idx="3"/>
          </p:cNvCxnSpPr>
          <p:nvPr/>
        </p:nvCxnSpPr>
        <p:spPr>
          <a:xfrm>
            <a:off x="11556448" y="3335550"/>
            <a:ext cx="9564" cy="1574421"/>
          </a:xfrm>
          <a:prstGeom prst="bentConnector3">
            <a:avLst>
              <a:gd name="adj1" fmla="val 249021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 en angle 46">
            <a:extLst>
              <a:ext uri="{FF2B5EF4-FFF2-40B4-BE49-F238E27FC236}">
                <a16:creationId xmlns:a16="http://schemas.microsoft.com/office/drawing/2014/main" id="{B7D6B047-B057-91BC-A194-3A1BF5CED266}"/>
              </a:ext>
            </a:extLst>
          </p:cNvPr>
          <p:cNvCxnSpPr>
            <a:cxnSpLocks/>
            <a:stCxn id="10" idx="1"/>
            <a:endCxn id="6" idx="1"/>
          </p:cNvCxnSpPr>
          <p:nvPr/>
        </p:nvCxnSpPr>
        <p:spPr>
          <a:xfrm rot="10800000">
            <a:off x="4675869" y="3325376"/>
            <a:ext cx="466541" cy="1586025"/>
          </a:xfrm>
          <a:prstGeom prst="bentConnector3">
            <a:avLst>
              <a:gd name="adj1" fmla="val 148999"/>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 10" descr="Une image contenant texte, capture d’écran, Police, nombre&#10;&#10;Description générée automatiquement">
            <a:extLst>
              <a:ext uri="{FF2B5EF4-FFF2-40B4-BE49-F238E27FC236}">
                <a16:creationId xmlns:a16="http://schemas.microsoft.com/office/drawing/2014/main" id="{CF81E35C-B049-9272-7C20-2CF64C708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91" y="1405260"/>
            <a:ext cx="4143086" cy="4656221"/>
          </a:xfrm>
          <a:prstGeom prst="rect">
            <a:avLst/>
          </a:prstGeom>
        </p:spPr>
      </p:pic>
      <p:cxnSp>
        <p:nvCxnSpPr>
          <p:cNvPr id="258" name="Connecteur : en angle 257">
            <a:extLst>
              <a:ext uri="{FF2B5EF4-FFF2-40B4-BE49-F238E27FC236}">
                <a16:creationId xmlns:a16="http://schemas.microsoft.com/office/drawing/2014/main" id="{526C30DF-6740-4077-B4AA-33A457221C2E}"/>
              </a:ext>
            </a:extLst>
          </p:cNvPr>
          <p:cNvCxnSpPr>
            <a:cxnSpLocks/>
            <a:stCxn id="7" idx="3"/>
            <a:endCxn id="6" idx="1"/>
          </p:cNvCxnSpPr>
          <p:nvPr/>
        </p:nvCxnSpPr>
        <p:spPr>
          <a:xfrm flipH="1">
            <a:off x="4675868" y="1872993"/>
            <a:ext cx="2321191" cy="1452382"/>
          </a:xfrm>
          <a:prstGeom prst="bentConnector5">
            <a:avLst>
              <a:gd name="adj1" fmla="val -9848"/>
              <a:gd name="adj2" fmla="val 45489"/>
              <a:gd name="adj3" fmla="val 11140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269">
            <a:extLst>
              <a:ext uri="{FF2B5EF4-FFF2-40B4-BE49-F238E27FC236}">
                <a16:creationId xmlns:a16="http://schemas.microsoft.com/office/drawing/2014/main" id="{A1E82523-BA3A-71CB-C64D-E62C812B11C3}"/>
              </a:ext>
            </a:extLst>
          </p:cNvPr>
          <p:cNvCxnSpPr>
            <a:cxnSpLocks/>
            <a:stCxn id="5" idx="1"/>
            <a:endCxn id="12" idx="3"/>
          </p:cNvCxnSpPr>
          <p:nvPr/>
        </p:nvCxnSpPr>
        <p:spPr>
          <a:xfrm flipH="1">
            <a:off x="9190546" y="4909971"/>
            <a:ext cx="64698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Connecteur droit avec flèche 275">
            <a:extLst>
              <a:ext uri="{FF2B5EF4-FFF2-40B4-BE49-F238E27FC236}">
                <a16:creationId xmlns:a16="http://schemas.microsoft.com/office/drawing/2014/main" id="{9A442EFD-52C2-1A80-88F3-432792A2B472}"/>
              </a:ext>
            </a:extLst>
          </p:cNvPr>
          <p:cNvCxnSpPr>
            <a:cxnSpLocks/>
            <a:stCxn id="12" idx="1"/>
            <a:endCxn id="10" idx="3"/>
          </p:cNvCxnSpPr>
          <p:nvPr/>
        </p:nvCxnSpPr>
        <p:spPr>
          <a:xfrm flipH="1">
            <a:off x="6870888" y="4909971"/>
            <a:ext cx="591179" cy="142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78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00306-2DF0-E563-60DD-BE0C3E6DD369}"/>
            </a:ext>
          </a:extLst>
        </p:cNvPr>
        <p:cNvGrpSpPr/>
        <p:nvPr/>
      </p:nvGrpSpPr>
      <p:grpSpPr>
        <a:xfrm>
          <a:off x="0" y="0"/>
          <a:ext cx="0" cy="0"/>
          <a:chOff x="0" y="0"/>
          <a:chExt cx="0" cy="0"/>
        </a:xfrm>
      </p:grpSpPr>
      <p:sp>
        <p:nvSpPr>
          <p:cNvPr id="305" name="PlaceHolder 1">
            <a:extLst>
              <a:ext uri="{FF2B5EF4-FFF2-40B4-BE49-F238E27FC236}">
                <a16:creationId xmlns:a16="http://schemas.microsoft.com/office/drawing/2014/main" id="{81710625-4300-62C8-377E-92A3F248831C}"/>
              </a:ext>
            </a:extLst>
          </p:cNvPr>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3 – Suite du projet</a:t>
            </a:r>
            <a:endParaRPr lang="fr-FR" sz="3200" b="0" strike="noStrike" spc="-1" dirty="0">
              <a:solidFill>
                <a:srgbClr val="2B3238"/>
              </a:solidFill>
              <a:latin typeface="Calibri"/>
            </a:endParaRPr>
          </a:p>
        </p:txBody>
      </p:sp>
      <p:sp>
        <p:nvSpPr>
          <p:cNvPr id="306" name="Espace réservé du numéro de diapositive 4">
            <a:extLst>
              <a:ext uri="{FF2B5EF4-FFF2-40B4-BE49-F238E27FC236}">
                <a16:creationId xmlns:a16="http://schemas.microsoft.com/office/drawing/2014/main" id="{C309786A-7741-BEC7-8668-1919EB73CF1E}"/>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15</a:t>
            </a:fld>
            <a:endParaRPr lang="fr-FR" sz="900" b="0" strike="noStrike" spc="-1">
              <a:latin typeface="Arial"/>
            </a:endParaRPr>
          </a:p>
        </p:txBody>
      </p:sp>
      <p:sp>
        <p:nvSpPr>
          <p:cNvPr id="307" name="PlaceHolder 2">
            <a:extLst>
              <a:ext uri="{FF2B5EF4-FFF2-40B4-BE49-F238E27FC236}">
                <a16:creationId xmlns:a16="http://schemas.microsoft.com/office/drawing/2014/main" id="{FDE7D7D4-ECBE-C0C5-F3F3-6FC65A581BF8}"/>
              </a:ext>
            </a:extLst>
          </p:cNvPr>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a:extLst>
              <a:ext uri="{FF2B5EF4-FFF2-40B4-BE49-F238E27FC236}">
                <a16:creationId xmlns:a16="http://schemas.microsoft.com/office/drawing/2014/main" id="{E58B0057-0CEA-3974-3161-34F4005847D3}"/>
              </a:ext>
            </a:extLst>
          </p:cNvPr>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dirty="0">
                <a:solidFill>
                  <a:srgbClr val="005E6A"/>
                </a:solidFill>
                <a:latin typeface="Calibri"/>
                <a:ea typeface="Calibri"/>
              </a:rPr>
              <a:t>Essais avec maquette</a:t>
            </a:r>
          </a:p>
        </p:txBody>
      </p:sp>
      <p:sp>
        <p:nvSpPr>
          <p:cNvPr id="3" name="ZoneTexte 22">
            <a:extLst>
              <a:ext uri="{FF2B5EF4-FFF2-40B4-BE49-F238E27FC236}">
                <a16:creationId xmlns:a16="http://schemas.microsoft.com/office/drawing/2014/main" id="{8852A62E-D4DC-1666-1519-892BBF9BB6F6}"/>
              </a:ext>
            </a:extLst>
          </p:cNvPr>
          <p:cNvSpPr/>
          <p:nvPr/>
        </p:nvSpPr>
        <p:spPr>
          <a:xfrm>
            <a:off x="6150313" y="1070531"/>
            <a:ext cx="4653069"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5E6A"/>
              </a:buClr>
            </a:pPr>
            <a:r>
              <a:rPr lang="fr-FR" b="1" spc="-1" dirty="0">
                <a:solidFill>
                  <a:srgbClr val="005E6A"/>
                </a:solidFill>
                <a:latin typeface="Calibri"/>
              </a:rPr>
              <a:t>Utilisation de données provenant d’un véhicule réel + </a:t>
            </a:r>
            <a:r>
              <a:rPr lang="fr-FR" b="1" spc="-1" dirty="0" err="1">
                <a:solidFill>
                  <a:srgbClr val="005E6A"/>
                </a:solidFill>
                <a:latin typeface="Calibri"/>
              </a:rPr>
              <a:t>nucleo</a:t>
            </a:r>
            <a:r>
              <a:rPr lang="fr-FR" b="1" spc="-1" dirty="0">
                <a:solidFill>
                  <a:srgbClr val="005E6A"/>
                </a:solidFill>
                <a:latin typeface="Calibri"/>
              </a:rPr>
              <a:t> </a:t>
            </a:r>
            <a:r>
              <a:rPr lang="fr-FR" b="1" spc="-1" dirty="0" err="1">
                <a:solidFill>
                  <a:srgbClr val="005E6A"/>
                </a:solidFill>
                <a:latin typeface="Calibri"/>
              </a:rPr>
              <a:t>board</a:t>
            </a:r>
            <a:r>
              <a:rPr lang="fr-FR" b="1" spc="-1" dirty="0">
                <a:solidFill>
                  <a:srgbClr val="005E6A"/>
                </a:solidFill>
                <a:latin typeface="Calibri"/>
              </a:rPr>
              <a:t> pour simulé vers l’ECU</a:t>
            </a:r>
            <a:endParaRPr lang="fr-FR" sz="1800" b="0" strike="noStrike" spc="-1" dirty="0">
              <a:latin typeface="Arial"/>
            </a:endParaRPr>
          </a:p>
        </p:txBody>
      </p:sp>
      <p:pic>
        <p:nvPicPr>
          <p:cNvPr id="6" name="Image 5" descr="Une image contenant voiture, transport, véhicule, Véhicule terrestre&#10;&#10;Description générée automatiquement">
            <a:extLst>
              <a:ext uri="{FF2B5EF4-FFF2-40B4-BE49-F238E27FC236}">
                <a16:creationId xmlns:a16="http://schemas.microsoft.com/office/drawing/2014/main" id="{F0EDD939-2161-B11E-DD24-F21261A41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704" y="1922659"/>
            <a:ext cx="2667628" cy="1443143"/>
          </a:xfrm>
          <a:prstGeom prst="rect">
            <a:avLst/>
          </a:prstGeom>
        </p:spPr>
      </p:pic>
      <p:pic>
        <p:nvPicPr>
          <p:cNvPr id="8" name="Image 7" descr="Une image contenant texte, câble, Appareils électroniques, adaptateur&#10;&#10;Description générée automatiquement">
            <a:extLst>
              <a:ext uri="{FF2B5EF4-FFF2-40B4-BE49-F238E27FC236}">
                <a16:creationId xmlns:a16="http://schemas.microsoft.com/office/drawing/2014/main" id="{22566B1D-758E-AFE8-57DA-3C6E0D8C63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7369" y="1922658"/>
            <a:ext cx="1160287" cy="1443143"/>
          </a:xfrm>
          <a:prstGeom prst="rect">
            <a:avLst/>
          </a:prstGeom>
        </p:spPr>
      </p:pic>
      <p:pic>
        <p:nvPicPr>
          <p:cNvPr id="10" name="Image 9" descr="Une image contenant Appareils électroniques, ordinateur portable, ordinateur, Netbook&#10;&#10;Description générée automatiquement">
            <a:extLst>
              <a:ext uri="{FF2B5EF4-FFF2-40B4-BE49-F238E27FC236}">
                <a16:creationId xmlns:a16="http://schemas.microsoft.com/office/drawing/2014/main" id="{04DFD875-1358-2335-EA90-F8D942711C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5012" y="1910684"/>
            <a:ext cx="1930382" cy="1467090"/>
          </a:xfrm>
          <a:prstGeom prst="rect">
            <a:avLst/>
          </a:prstGeom>
        </p:spPr>
      </p:pic>
      <p:pic>
        <p:nvPicPr>
          <p:cNvPr id="13" name="Image 12" descr="Une image contenant Ingénierie électronique, Composant électronique, Appareils électroniques, Composant de circuit&#10;&#10;Description générée automatiquement">
            <a:extLst>
              <a:ext uri="{FF2B5EF4-FFF2-40B4-BE49-F238E27FC236}">
                <a16:creationId xmlns:a16="http://schemas.microsoft.com/office/drawing/2014/main" id="{A9EDE2E9-DE15-D0B6-F8D5-F7C1FC700A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26902" y="3862774"/>
            <a:ext cx="2566260" cy="1924695"/>
          </a:xfrm>
          <a:prstGeom prst="rect">
            <a:avLst/>
          </a:prstGeom>
        </p:spPr>
      </p:pic>
      <p:cxnSp>
        <p:nvCxnSpPr>
          <p:cNvPr id="14" name="Connecteur : en angle 13">
            <a:extLst>
              <a:ext uri="{FF2B5EF4-FFF2-40B4-BE49-F238E27FC236}">
                <a16:creationId xmlns:a16="http://schemas.microsoft.com/office/drawing/2014/main" id="{84B15818-37D4-4F38-44FC-BAE91E04557B}"/>
              </a:ext>
            </a:extLst>
          </p:cNvPr>
          <p:cNvCxnSpPr>
            <a:cxnSpLocks/>
            <a:stCxn id="10" idx="3"/>
            <a:endCxn id="13" idx="3"/>
          </p:cNvCxnSpPr>
          <p:nvPr/>
        </p:nvCxnSpPr>
        <p:spPr>
          <a:xfrm flipH="1">
            <a:off x="9993162" y="2644229"/>
            <a:ext cx="1612232" cy="2180893"/>
          </a:xfrm>
          <a:prstGeom prst="bentConnector3">
            <a:avLst>
              <a:gd name="adj1" fmla="val -14179"/>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C7F9C3A4-BF54-74E5-D0A3-32446BDB22C6}"/>
              </a:ext>
            </a:extLst>
          </p:cNvPr>
          <p:cNvCxnSpPr>
            <a:cxnSpLocks/>
            <a:stCxn id="8" idx="3"/>
            <a:endCxn id="10" idx="1"/>
          </p:cNvCxnSpPr>
          <p:nvPr/>
        </p:nvCxnSpPr>
        <p:spPr>
          <a:xfrm flipV="1">
            <a:off x="9397656" y="2644229"/>
            <a:ext cx="277356"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39D558E7-C0BD-E9A4-7882-17518AB6F7F9}"/>
              </a:ext>
            </a:extLst>
          </p:cNvPr>
          <p:cNvCxnSpPr>
            <a:cxnSpLocks/>
            <a:stCxn id="6" idx="3"/>
            <a:endCxn id="8" idx="1"/>
          </p:cNvCxnSpPr>
          <p:nvPr/>
        </p:nvCxnSpPr>
        <p:spPr>
          <a:xfrm flipV="1">
            <a:off x="7865332" y="2644230"/>
            <a:ext cx="372037"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5" name="Image 24" descr="Une image contenant Appareils électroniques, ordinateur portable, ordinateur, Netbook&#10;&#10;Description générée automatiquement">
            <a:extLst>
              <a:ext uri="{FF2B5EF4-FFF2-40B4-BE49-F238E27FC236}">
                <a16:creationId xmlns:a16="http://schemas.microsoft.com/office/drawing/2014/main" id="{D1F06009-6598-B9E3-2A01-4ECB5BEDE3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8581" y="4091576"/>
            <a:ext cx="1930382" cy="1467090"/>
          </a:xfrm>
          <a:prstGeom prst="rect">
            <a:avLst/>
          </a:prstGeom>
        </p:spPr>
      </p:pic>
      <p:cxnSp>
        <p:nvCxnSpPr>
          <p:cNvPr id="26" name="Connecteur droit avec flèche 25">
            <a:extLst>
              <a:ext uri="{FF2B5EF4-FFF2-40B4-BE49-F238E27FC236}">
                <a16:creationId xmlns:a16="http://schemas.microsoft.com/office/drawing/2014/main" id="{B2033AB4-44AF-CA7A-DC3F-1C79E721B5D7}"/>
              </a:ext>
            </a:extLst>
          </p:cNvPr>
          <p:cNvCxnSpPr>
            <a:cxnSpLocks/>
            <a:stCxn id="13" idx="1"/>
            <a:endCxn id="25" idx="3"/>
          </p:cNvCxnSpPr>
          <p:nvPr/>
        </p:nvCxnSpPr>
        <p:spPr>
          <a:xfrm flipH="1" flipV="1">
            <a:off x="7108963" y="4825121"/>
            <a:ext cx="317939"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Aucune description disponible.">
            <a:extLst>
              <a:ext uri="{FF2B5EF4-FFF2-40B4-BE49-F238E27FC236}">
                <a16:creationId xmlns:a16="http://schemas.microsoft.com/office/drawing/2014/main" id="{FF9AA1F8-DCE9-D7AB-657A-CAFAE7C0A7C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9960" y="3661437"/>
            <a:ext cx="3100402" cy="2327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ucune description disponible.">
            <a:extLst>
              <a:ext uri="{FF2B5EF4-FFF2-40B4-BE49-F238E27FC236}">
                <a16:creationId xmlns:a16="http://schemas.microsoft.com/office/drawing/2014/main" id="{6B39C2D3-FC89-EA85-72E3-39FF39FA05D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9960" y="1191152"/>
            <a:ext cx="3097075" cy="2324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264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F57E5-AE30-3033-9A0F-BC0C5F26E16E}"/>
            </a:ext>
          </a:extLst>
        </p:cNvPr>
        <p:cNvGrpSpPr/>
        <p:nvPr/>
      </p:nvGrpSpPr>
      <p:grpSpPr>
        <a:xfrm>
          <a:off x="0" y="0"/>
          <a:ext cx="0" cy="0"/>
          <a:chOff x="0" y="0"/>
          <a:chExt cx="0" cy="0"/>
        </a:xfrm>
      </p:grpSpPr>
      <p:sp>
        <p:nvSpPr>
          <p:cNvPr id="305" name="PlaceHolder 1">
            <a:extLst>
              <a:ext uri="{FF2B5EF4-FFF2-40B4-BE49-F238E27FC236}">
                <a16:creationId xmlns:a16="http://schemas.microsoft.com/office/drawing/2014/main" id="{1F2822BB-8FBA-8AB3-87B1-7AD46DBB6E3D}"/>
              </a:ext>
            </a:extLst>
          </p:cNvPr>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3 – Suite du projet</a:t>
            </a:r>
            <a:endParaRPr lang="fr-FR" sz="3200" b="0" strike="noStrike" spc="-1" dirty="0">
              <a:solidFill>
                <a:srgbClr val="2B3238"/>
              </a:solidFill>
              <a:latin typeface="Calibri"/>
            </a:endParaRPr>
          </a:p>
        </p:txBody>
      </p:sp>
      <p:sp>
        <p:nvSpPr>
          <p:cNvPr id="306" name="Espace réservé du numéro de diapositive 4">
            <a:extLst>
              <a:ext uri="{FF2B5EF4-FFF2-40B4-BE49-F238E27FC236}">
                <a16:creationId xmlns:a16="http://schemas.microsoft.com/office/drawing/2014/main" id="{B19DCC65-8A61-E3EB-FA21-518830D39A94}"/>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16</a:t>
            </a:fld>
            <a:endParaRPr lang="fr-FR" sz="900" b="0" strike="noStrike" spc="-1">
              <a:latin typeface="Arial"/>
            </a:endParaRPr>
          </a:p>
        </p:txBody>
      </p:sp>
      <p:sp>
        <p:nvSpPr>
          <p:cNvPr id="307" name="PlaceHolder 2">
            <a:extLst>
              <a:ext uri="{FF2B5EF4-FFF2-40B4-BE49-F238E27FC236}">
                <a16:creationId xmlns:a16="http://schemas.microsoft.com/office/drawing/2014/main" id="{0877882D-9FA6-F38F-8127-946028FA320C}"/>
              </a:ext>
            </a:extLst>
          </p:cNvPr>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a:extLst>
              <a:ext uri="{FF2B5EF4-FFF2-40B4-BE49-F238E27FC236}">
                <a16:creationId xmlns:a16="http://schemas.microsoft.com/office/drawing/2014/main" id="{3F2967EB-1613-CDCC-C7A3-745DE8462724}"/>
              </a:ext>
            </a:extLst>
          </p:cNvPr>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dirty="0">
                <a:solidFill>
                  <a:srgbClr val="005E6A"/>
                </a:solidFill>
                <a:latin typeface="Calibri"/>
                <a:ea typeface="Calibri"/>
              </a:rPr>
              <a:t>Programmation(s)</a:t>
            </a:r>
            <a:endParaRPr lang="fr-FR" sz="2000" b="0" strike="noStrike" spc="-1" dirty="0">
              <a:latin typeface="Arial"/>
            </a:endParaRPr>
          </a:p>
        </p:txBody>
      </p:sp>
      <p:sp>
        <p:nvSpPr>
          <p:cNvPr id="3" name="ZoneTexte 22">
            <a:extLst>
              <a:ext uri="{FF2B5EF4-FFF2-40B4-BE49-F238E27FC236}">
                <a16:creationId xmlns:a16="http://schemas.microsoft.com/office/drawing/2014/main" id="{B81DC8B7-473D-A5DF-E112-AA020748881E}"/>
              </a:ext>
            </a:extLst>
          </p:cNvPr>
          <p:cNvSpPr/>
          <p:nvPr/>
        </p:nvSpPr>
        <p:spPr>
          <a:xfrm>
            <a:off x="1762143" y="1592098"/>
            <a:ext cx="2029569"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5E6A"/>
              </a:buClr>
            </a:pPr>
            <a:r>
              <a:rPr lang="fr-FR" sz="2400" b="1" spc="-1" dirty="0">
                <a:solidFill>
                  <a:srgbClr val="005E6A"/>
                </a:solidFill>
                <a:latin typeface="Calibri"/>
              </a:rPr>
              <a:t>Monitoring</a:t>
            </a:r>
            <a:endParaRPr lang="fr-FR" sz="2400" b="0" strike="noStrike" spc="-1" dirty="0">
              <a:latin typeface="Arial"/>
            </a:endParaRPr>
          </a:p>
        </p:txBody>
      </p:sp>
      <p:sp>
        <p:nvSpPr>
          <p:cNvPr id="4" name="ZoneTexte 22">
            <a:extLst>
              <a:ext uri="{FF2B5EF4-FFF2-40B4-BE49-F238E27FC236}">
                <a16:creationId xmlns:a16="http://schemas.microsoft.com/office/drawing/2014/main" id="{91FA275D-9D43-921D-EAE3-8567168AE30F}"/>
              </a:ext>
            </a:extLst>
          </p:cNvPr>
          <p:cNvSpPr/>
          <p:nvPr/>
        </p:nvSpPr>
        <p:spPr>
          <a:xfrm>
            <a:off x="7536224" y="1343318"/>
            <a:ext cx="2619712"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5E6A"/>
              </a:buClr>
            </a:pPr>
            <a:r>
              <a:rPr lang="fr-FR" sz="2800" b="1" spc="-1" dirty="0">
                <a:solidFill>
                  <a:srgbClr val="005E6A"/>
                </a:solidFill>
                <a:latin typeface="Calibri"/>
              </a:rPr>
              <a:t>Gestion moteur</a:t>
            </a:r>
            <a:endParaRPr lang="fr-FR" sz="2800" b="0" strike="noStrike" spc="-1" dirty="0">
              <a:latin typeface="Arial"/>
            </a:endParaRPr>
          </a:p>
        </p:txBody>
      </p:sp>
      <p:pic>
        <p:nvPicPr>
          <p:cNvPr id="7" name="Image 6" descr="Une image contenant texte, capture d’écran, Police, Instrument de mesure&#10;&#10;Description générée automatiquement">
            <a:extLst>
              <a:ext uri="{FF2B5EF4-FFF2-40B4-BE49-F238E27FC236}">
                <a16:creationId xmlns:a16="http://schemas.microsoft.com/office/drawing/2014/main" id="{A3857BA0-2706-4D1B-E653-5407E984A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99" y="2239804"/>
            <a:ext cx="5375847" cy="2826655"/>
          </a:xfrm>
          <a:prstGeom prst="rect">
            <a:avLst/>
          </a:prstGeom>
        </p:spPr>
      </p:pic>
      <p:sp>
        <p:nvSpPr>
          <p:cNvPr id="9" name="ZoneTexte 22">
            <a:extLst>
              <a:ext uri="{FF2B5EF4-FFF2-40B4-BE49-F238E27FC236}">
                <a16:creationId xmlns:a16="http://schemas.microsoft.com/office/drawing/2014/main" id="{AA90EB41-F7DF-F522-1AE2-546CDEBA0E8C}"/>
              </a:ext>
            </a:extLst>
          </p:cNvPr>
          <p:cNvSpPr/>
          <p:nvPr/>
        </p:nvSpPr>
        <p:spPr>
          <a:xfrm>
            <a:off x="6592211" y="2325246"/>
            <a:ext cx="516708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Continuer l’analyse de </a:t>
            </a:r>
            <a:r>
              <a:rPr lang="fr-FR" sz="1800" b="1" strike="noStrike" spc="-1" dirty="0" err="1">
                <a:solidFill>
                  <a:srgbClr val="005E6A"/>
                </a:solidFill>
                <a:latin typeface="Calibri"/>
              </a:rPr>
              <a:t>Speeduino</a:t>
            </a:r>
            <a:endParaRPr lang="fr-FR" sz="1800" b="1" strike="noStrike" spc="-1" dirty="0">
              <a:solidFill>
                <a:srgbClr val="005E6A"/>
              </a:solidFill>
              <a:latin typeface="Calibri"/>
            </a:endParaRPr>
          </a:p>
          <a:p>
            <a:pPr>
              <a:lnSpc>
                <a:spcPct val="100000"/>
              </a:lnSpc>
              <a:buClr>
                <a:srgbClr val="005E6A"/>
              </a:buClr>
            </a:pPr>
            <a:endParaRPr lang="fr-FR" sz="1800" b="0" strike="noStrike" spc="-1" dirty="0">
              <a:latin typeface="Arial"/>
            </a:endParaRPr>
          </a:p>
          <a:p>
            <a:pPr>
              <a:lnSpc>
                <a:spcPct val="100000"/>
              </a:lnSpc>
              <a:buClr>
                <a:srgbClr val="005E6A"/>
              </a:buClr>
            </a:pPr>
            <a:endParaRPr lang="fr-FR" spc="-1" dirty="0">
              <a:latin typeface="Arial"/>
            </a:endParaRPr>
          </a:p>
          <a:p>
            <a:pPr>
              <a:lnSpc>
                <a:spcPct val="100000"/>
              </a:lnSpc>
              <a:buClr>
                <a:srgbClr val="005E6A"/>
              </a:buClr>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Avancer le développeme</a:t>
            </a:r>
            <a:r>
              <a:rPr lang="fr-FR" b="1" spc="-1" dirty="0">
                <a:solidFill>
                  <a:srgbClr val="005E6A"/>
                </a:solidFill>
                <a:latin typeface="Calibri"/>
              </a:rPr>
              <a:t>nt du code</a:t>
            </a:r>
            <a:endParaRPr lang="fr-FR" sz="1800" b="0" strike="noStrike" spc="-1" dirty="0">
              <a:latin typeface="Arial"/>
            </a:endParaRPr>
          </a:p>
        </p:txBody>
      </p:sp>
      <p:pic>
        <p:nvPicPr>
          <p:cNvPr id="10" name="Image 9" descr="Une image contenant symbole, Police, texte, logo&#10;&#10;Description générée automatiquement">
            <a:extLst>
              <a:ext uri="{FF2B5EF4-FFF2-40B4-BE49-F238E27FC236}">
                <a16:creationId xmlns:a16="http://schemas.microsoft.com/office/drawing/2014/main" id="{2B35696E-1298-00AA-8DDF-63108B33E7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9121" y="3248787"/>
            <a:ext cx="714626" cy="848128"/>
          </a:xfrm>
          <a:prstGeom prst="rect">
            <a:avLst/>
          </a:prstGeom>
        </p:spPr>
      </p:pic>
      <p:pic>
        <p:nvPicPr>
          <p:cNvPr id="11" name="Image 10" descr="Une image contenant Police, logo, Graphique, symbole&#10;&#10;Description générée automatiquement">
            <a:extLst>
              <a:ext uri="{FF2B5EF4-FFF2-40B4-BE49-F238E27FC236}">
                <a16:creationId xmlns:a16="http://schemas.microsoft.com/office/drawing/2014/main" id="{2901E9F7-958D-F273-3C22-FF121A4D97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9427" y="2239804"/>
            <a:ext cx="1714983" cy="592612"/>
          </a:xfrm>
          <a:prstGeom prst="rect">
            <a:avLst/>
          </a:prstGeom>
        </p:spPr>
      </p:pic>
    </p:spTree>
    <p:extLst>
      <p:ext uri="{BB962C8B-B14F-4D97-AF65-F5344CB8AC3E}">
        <p14:creationId xmlns:p14="http://schemas.microsoft.com/office/powerpoint/2010/main" val="1179297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28E4A-9A77-497A-73DA-4E632F03A479}"/>
            </a:ext>
          </a:extLst>
        </p:cNvPr>
        <p:cNvGrpSpPr/>
        <p:nvPr/>
      </p:nvGrpSpPr>
      <p:grpSpPr>
        <a:xfrm>
          <a:off x="0" y="0"/>
          <a:ext cx="0" cy="0"/>
          <a:chOff x="0" y="0"/>
          <a:chExt cx="0" cy="0"/>
        </a:xfrm>
      </p:grpSpPr>
      <p:sp>
        <p:nvSpPr>
          <p:cNvPr id="305" name="PlaceHolder 1">
            <a:extLst>
              <a:ext uri="{FF2B5EF4-FFF2-40B4-BE49-F238E27FC236}">
                <a16:creationId xmlns:a16="http://schemas.microsoft.com/office/drawing/2014/main" id="{A39D4706-1790-9CC4-9892-83AD19ED58E2}"/>
              </a:ext>
            </a:extLst>
          </p:cNvPr>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pc="-1" dirty="0">
                <a:solidFill>
                  <a:srgbClr val="005E6A"/>
                </a:solidFill>
                <a:latin typeface="Calibri"/>
                <a:ea typeface="Calibri"/>
              </a:rPr>
              <a:t>Conclusion</a:t>
            </a:r>
            <a:endParaRPr lang="fr-FR" sz="3200" b="0" strike="noStrike" spc="-1" dirty="0">
              <a:solidFill>
                <a:srgbClr val="2B3238"/>
              </a:solidFill>
              <a:latin typeface="Calibri"/>
            </a:endParaRPr>
          </a:p>
        </p:txBody>
      </p:sp>
      <p:sp>
        <p:nvSpPr>
          <p:cNvPr id="306" name="Espace réservé du numéro de diapositive 4">
            <a:extLst>
              <a:ext uri="{FF2B5EF4-FFF2-40B4-BE49-F238E27FC236}">
                <a16:creationId xmlns:a16="http://schemas.microsoft.com/office/drawing/2014/main" id="{B3287981-39F4-A0B1-7302-E48A975233CF}"/>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17</a:t>
            </a:fld>
            <a:endParaRPr lang="fr-FR" sz="900" b="0" strike="noStrike" spc="-1">
              <a:latin typeface="Arial"/>
            </a:endParaRPr>
          </a:p>
        </p:txBody>
      </p:sp>
      <p:sp>
        <p:nvSpPr>
          <p:cNvPr id="307" name="PlaceHolder 2">
            <a:extLst>
              <a:ext uri="{FF2B5EF4-FFF2-40B4-BE49-F238E27FC236}">
                <a16:creationId xmlns:a16="http://schemas.microsoft.com/office/drawing/2014/main" id="{986F099D-BA9B-DE3C-9BCD-469EA23AFD05}"/>
              </a:ext>
            </a:extLst>
          </p:cNvPr>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4" name="ZoneTexte 3">
            <a:extLst>
              <a:ext uri="{FF2B5EF4-FFF2-40B4-BE49-F238E27FC236}">
                <a16:creationId xmlns:a16="http://schemas.microsoft.com/office/drawing/2014/main" id="{DA51D6A4-74DD-254A-C6E8-DCACEB14F3D4}"/>
              </a:ext>
            </a:extLst>
          </p:cNvPr>
          <p:cNvSpPr txBox="1"/>
          <p:nvPr/>
        </p:nvSpPr>
        <p:spPr>
          <a:xfrm>
            <a:off x="796061" y="1166842"/>
            <a:ext cx="6104238" cy="4524315"/>
          </a:xfrm>
          <a:prstGeom prst="rect">
            <a:avLst/>
          </a:prstGeom>
          <a:noFill/>
        </p:spPr>
        <p:txBody>
          <a:bodyPr wrap="square">
            <a:spAutoFit/>
          </a:bodyPr>
          <a:lstStyle/>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b="1" spc="-1" dirty="0">
                <a:solidFill>
                  <a:srgbClr val="005E6A"/>
                </a:solidFill>
                <a:latin typeface="Calibri"/>
              </a:rPr>
              <a:t>Développer la programmation et les phases de test</a:t>
            </a:r>
            <a:endParaRPr lang="fr-FR" sz="1800" b="0" strike="noStrike" spc="-1" dirty="0">
              <a:latin typeface="Arial"/>
            </a:endParaRPr>
          </a:p>
          <a:p>
            <a:pPr>
              <a:lnSpc>
                <a:spcPct val="100000"/>
              </a:lnSpc>
              <a:buNone/>
            </a:pPr>
            <a:r>
              <a:rPr lang="fr-FR" spc="-1" dirty="0">
                <a:solidFill>
                  <a:srgbClr val="005E6A"/>
                </a:solidFill>
                <a:latin typeface="Calibri"/>
              </a:rPr>
              <a:t>Elaborer les tests pour garantir la compatibilité et la stabilité de l’interface entre la carte et les servitudes.  Assurer le bon fonctionnement du contrôle de l’asservissement.</a:t>
            </a: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b="1" spc="-1" dirty="0">
                <a:solidFill>
                  <a:srgbClr val="005E6A"/>
                </a:solidFill>
                <a:latin typeface="Calibri"/>
              </a:rPr>
              <a:t>Tester l’ECU dans des conditions réels sur un moteur thermique</a:t>
            </a:r>
            <a:endParaRPr lang="fr-FR" sz="1800" b="0" strike="noStrike" spc="-1" dirty="0">
              <a:latin typeface="Arial"/>
            </a:endParaRPr>
          </a:p>
          <a:p>
            <a:pPr>
              <a:lnSpc>
                <a:spcPct val="100000"/>
              </a:lnSpc>
              <a:buNone/>
            </a:pPr>
            <a:r>
              <a:rPr lang="fr-FR" sz="1800" b="0" strike="noStrike" spc="-1" dirty="0">
                <a:solidFill>
                  <a:srgbClr val="005E6A"/>
                </a:solidFill>
                <a:latin typeface="Calibri"/>
              </a:rPr>
              <a:t>Implémenter le calculateur sur un moteur thermique 4 cylindre sur base de banc de test. Vérifier l'efficacité opérationnelle et le contrôle adéquat du moteur.</a:t>
            </a: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Open Source </a:t>
            </a:r>
            <a:endParaRPr lang="fr-FR" sz="1800" b="0" strike="noStrike" spc="-1" dirty="0">
              <a:latin typeface="Arial"/>
            </a:endParaRPr>
          </a:p>
          <a:p>
            <a:pPr>
              <a:lnSpc>
                <a:spcPct val="100000"/>
              </a:lnSpc>
              <a:buNone/>
            </a:pPr>
            <a:r>
              <a:rPr lang="fr-FR" sz="1800" b="0" strike="noStrike" spc="-1" dirty="0">
                <a:solidFill>
                  <a:srgbClr val="005E6A"/>
                </a:solidFill>
                <a:latin typeface="Calibri"/>
              </a:rPr>
              <a:t>Intégration du projet sur des plateformes Open Source tel que </a:t>
            </a:r>
            <a:r>
              <a:rPr lang="fr-FR" sz="1800" b="0" strike="noStrike" spc="-1" dirty="0" err="1">
                <a:solidFill>
                  <a:srgbClr val="005E6A"/>
                </a:solidFill>
                <a:latin typeface="Calibri"/>
              </a:rPr>
              <a:t>Github</a:t>
            </a:r>
            <a:r>
              <a:rPr lang="fr-FR" sz="1800" b="0" strike="noStrike" spc="-1" dirty="0">
                <a:solidFill>
                  <a:srgbClr val="005E6A"/>
                </a:solidFill>
                <a:latin typeface="Calibri"/>
              </a:rPr>
              <a:t> ou autre. Etablir une communauté pour faire grandir le projet.</a:t>
            </a:r>
            <a:endParaRPr lang="fr-FR" sz="1800" b="0" strike="noStrike" spc="-1" dirty="0">
              <a:latin typeface="Arial"/>
            </a:endParaRPr>
          </a:p>
        </p:txBody>
      </p:sp>
      <p:pic>
        <p:nvPicPr>
          <p:cNvPr id="7" name="Image 6" descr="Une image contenant texte, Police, symbole, nombre&#10;&#10;Description générée automatiquement">
            <a:extLst>
              <a:ext uri="{FF2B5EF4-FFF2-40B4-BE49-F238E27FC236}">
                <a16:creationId xmlns:a16="http://schemas.microsoft.com/office/drawing/2014/main" id="{8BE02221-1E99-2850-DC97-23B69F30E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465" y="435942"/>
            <a:ext cx="1756674" cy="2077235"/>
          </a:xfrm>
          <a:prstGeom prst="rect">
            <a:avLst/>
          </a:prstGeom>
        </p:spPr>
      </p:pic>
      <p:pic>
        <p:nvPicPr>
          <p:cNvPr id="8" name="Picture 2" descr="Electronic Control Unit – A Simple Introduction (2023) -">
            <a:extLst>
              <a:ext uri="{FF2B5EF4-FFF2-40B4-BE49-F238E27FC236}">
                <a16:creationId xmlns:a16="http://schemas.microsoft.com/office/drawing/2014/main" id="{D2185B4F-3F92-BB0F-580E-33E00BB020F5}"/>
              </a:ext>
            </a:extLst>
          </p:cNvPr>
          <p:cNvPicPr/>
          <p:nvPr/>
        </p:nvPicPr>
        <p:blipFill>
          <a:blip r:embed="rId3"/>
          <a:stretch/>
        </p:blipFill>
        <p:spPr>
          <a:xfrm>
            <a:off x="7777821" y="3104339"/>
            <a:ext cx="3972062" cy="2332931"/>
          </a:xfrm>
          <a:prstGeom prst="rect">
            <a:avLst/>
          </a:prstGeom>
          <a:ln w="0">
            <a:noFill/>
          </a:ln>
        </p:spPr>
      </p:pic>
    </p:spTree>
    <p:extLst>
      <p:ext uri="{BB962C8B-B14F-4D97-AF65-F5344CB8AC3E}">
        <p14:creationId xmlns:p14="http://schemas.microsoft.com/office/powerpoint/2010/main" val="3150582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2869200" y="2565720"/>
            <a:ext cx="6453000" cy="1325160"/>
          </a:xfrm>
          <a:prstGeom prst="rect">
            <a:avLst/>
          </a:prstGeom>
          <a:noFill/>
          <a:ln w="9360">
            <a:noFill/>
          </a:ln>
        </p:spPr>
        <p:txBody>
          <a:bodyPr numCol="1" spcCol="0" anchor="t">
            <a:noAutofit/>
          </a:bodyPr>
          <a:lstStyle/>
          <a:p>
            <a:pPr>
              <a:lnSpc>
                <a:spcPct val="90000"/>
              </a:lnSpc>
              <a:buNone/>
            </a:pPr>
            <a:r>
              <a:rPr lang="fr-FR" sz="7200" b="1" strike="noStrike" spc="-1">
                <a:solidFill>
                  <a:srgbClr val="005E6A"/>
                </a:solidFill>
                <a:latin typeface="Segoe UI"/>
              </a:rPr>
              <a:t>CONCLUSION</a:t>
            </a:r>
            <a:endParaRPr lang="fr-FR" sz="7200" b="0" strike="noStrike" spc="-1">
              <a:solidFill>
                <a:srgbClr val="2B3238"/>
              </a:solidFill>
              <a:latin typeface="Calibri"/>
            </a:endParaRPr>
          </a:p>
        </p:txBody>
      </p:sp>
      <p:sp>
        <p:nvSpPr>
          <p:cNvPr id="31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66149A5-CB0F-41E2-A653-49C39AA65886}" type="slidenum">
              <a:rPr lang="fr-FR" sz="900" b="0" strike="noStrike" spc="-1">
                <a:solidFill>
                  <a:srgbClr val="005E6A"/>
                </a:solidFill>
                <a:latin typeface="Segoe UI"/>
              </a:rPr>
              <a:t>18</a:t>
            </a:fld>
            <a:endParaRPr lang="fr-FR" sz="900" b="0" strike="noStrike" spc="-1">
              <a:latin typeface="Arial"/>
            </a:endParaRPr>
          </a:p>
        </p:txBody>
      </p:sp>
      <p:sp>
        <p:nvSpPr>
          <p:cNvPr id="318" name="PlaceHolder 2"/>
          <p:cNvSpPr>
            <a:spLocks noGrp="1"/>
          </p:cNvSpPr>
          <p:nvPr>
            <p:ph type="dt" idx="2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95440" y="136440"/>
            <a:ext cx="11707560" cy="6397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Sommaire</a:t>
            </a:r>
            <a:endParaRPr lang="fr-FR" sz="3200" b="0" strike="noStrike" spc="-1">
              <a:solidFill>
                <a:srgbClr val="2B3238"/>
              </a:solidFill>
              <a:latin typeface="Calibri"/>
            </a:endParaRPr>
          </a:p>
        </p:txBody>
      </p:sp>
      <p:sp>
        <p:nvSpPr>
          <p:cNvPr id="19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5CD2D6-165C-4260-A87C-0183B1E23E40}" type="slidenum">
              <a:rPr lang="fr-FR" sz="900" b="0" strike="noStrike" spc="-1">
                <a:solidFill>
                  <a:srgbClr val="005E6A"/>
                </a:solidFill>
                <a:latin typeface="Segoe UI"/>
              </a:rPr>
              <a:t>2</a:t>
            </a:fld>
            <a:endParaRPr lang="fr-FR" sz="900" b="0" strike="noStrike" spc="-1">
              <a:latin typeface="Arial"/>
            </a:endParaRPr>
          </a:p>
        </p:txBody>
      </p:sp>
      <p:sp>
        <p:nvSpPr>
          <p:cNvPr id="198" name="ZoneTexte 6"/>
          <p:cNvSpPr/>
          <p:nvPr/>
        </p:nvSpPr>
        <p:spPr>
          <a:xfrm>
            <a:off x="1318854" y="636240"/>
            <a:ext cx="9029520" cy="543362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fr-FR" sz="2400" b="1" strike="noStrike" spc="-1" dirty="0">
                <a:solidFill>
                  <a:srgbClr val="005E6A"/>
                </a:solidFill>
                <a:latin typeface="Calibri"/>
                <a:ea typeface="Calibri"/>
              </a:rPr>
              <a:t>1 – Présentation du projet</a:t>
            </a:r>
            <a:endParaRPr lang="fr-FR" sz="2400" b="0" strike="noStrike" spc="-1" dirty="0">
              <a:latin typeface="Arial"/>
            </a:endParaRPr>
          </a:p>
          <a:p>
            <a:pPr marL="343080" indent="-343080">
              <a:lnSpc>
                <a:spcPct val="107000"/>
              </a:lnSpc>
              <a:buClr>
                <a:srgbClr val="005E6A"/>
              </a:buClr>
              <a:buFont typeface="Symbol"/>
              <a:buChar char=""/>
            </a:pPr>
            <a:r>
              <a:rPr lang="fr-FR" sz="2000" b="0" strike="noStrike" spc="-1" dirty="0">
                <a:solidFill>
                  <a:srgbClr val="005E6A"/>
                </a:solidFill>
                <a:latin typeface="Calibri"/>
                <a:ea typeface="Calibri"/>
              </a:rPr>
              <a:t>Contexte et objectifs </a:t>
            </a:r>
            <a:endParaRPr lang="fr-FR" sz="2000" b="0" strike="noStrike" spc="-1" dirty="0">
              <a:latin typeface="Arial"/>
            </a:endParaRPr>
          </a:p>
          <a:p>
            <a:pPr marL="343080" indent="-343080">
              <a:lnSpc>
                <a:spcPct val="107000"/>
              </a:lnSpc>
              <a:buClr>
                <a:srgbClr val="005E6A"/>
              </a:buClr>
              <a:buFont typeface="Symbol"/>
              <a:buChar char=""/>
            </a:pPr>
            <a:r>
              <a:rPr lang="fr-FR" sz="2000" b="0" strike="noStrike" spc="-1" dirty="0">
                <a:solidFill>
                  <a:srgbClr val="005E6A"/>
                </a:solidFill>
                <a:latin typeface="Calibri"/>
                <a:ea typeface="Calibri"/>
              </a:rPr>
              <a:t>Fonctionnement d’un moteur essence 4 temps</a:t>
            </a:r>
            <a:endParaRPr lang="fr-FR" sz="2000" b="0" strike="noStrike" spc="-1" dirty="0">
              <a:latin typeface="Arial"/>
            </a:endParaRPr>
          </a:p>
          <a:p>
            <a:pPr marL="343080" indent="-343080">
              <a:lnSpc>
                <a:spcPct val="107000"/>
              </a:lnSpc>
              <a:spcAft>
                <a:spcPts val="799"/>
              </a:spcAft>
              <a:buClr>
                <a:srgbClr val="005E6A"/>
              </a:buClr>
              <a:buFont typeface="Symbol"/>
              <a:buChar char=""/>
            </a:pPr>
            <a:r>
              <a:rPr lang="fr-FR" sz="2000" b="0" strike="noStrike" spc="-1" dirty="0">
                <a:solidFill>
                  <a:srgbClr val="005E6A"/>
                </a:solidFill>
                <a:latin typeface="Calibri"/>
                <a:ea typeface="Calibri"/>
              </a:rPr>
              <a:t>Les </a:t>
            </a:r>
            <a:r>
              <a:rPr lang="fr-FR" sz="2000" spc="-1" dirty="0">
                <a:solidFill>
                  <a:srgbClr val="005E6A"/>
                </a:solidFill>
                <a:latin typeface="Calibri"/>
                <a:ea typeface="Calibri"/>
              </a:rPr>
              <a:t>périphériques moteurs</a:t>
            </a:r>
            <a:endParaRPr lang="fr-FR" sz="2000" b="0" strike="noStrike" spc="-1" dirty="0">
              <a:latin typeface="Arial"/>
            </a:endParaRPr>
          </a:p>
          <a:p>
            <a:pPr>
              <a:lnSpc>
                <a:spcPct val="107000"/>
              </a:lnSpc>
              <a:spcAft>
                <a:spcPts val="799"/>
              </a:spcAft>
              <a:buNone/>
            </a:pPr>
            <a:r>
              <a:rPr lang="fr-FR" b="0" strike="noStrike" spc="-1" dirty="0">
                <a:solidFill>
                  <a:srgbClr val="005E6A"/>
                </a:solidFill>
                <a:latin typeface="Calibri"/>
                <a:ea typeface="Calibri"/>
              </a:rPr>
              <a:t> </a:t>
            </a:r>
            <a:endParaRPr lang="fr-FR" b="0" strike="noStrike" spc="-1" dirty="0">
              <a:latin typeface="Arial"/>
            </a:endParaRPr>
          </a:p>
          <a:p>
            <a:pPr>
              <a:lnSpc>
                <a:spcPct val="107000"/>
              </a:lnSpc>
              <a:spcAft>
                <a:spcPts val="799"/>
              </a:spcAft>
              <a:buNone/>
            </a:pPr>
            <a:r>
              <a:rPr lang="fr-FR" sz="2400" b="1" strike="noStrike" spc="-1" dirty="0">
                <a:solidFill>
                  <a:srgbClr val="005E6A"/>
                </a:solidFill>
                <a:latin typeface="Calibri"/>
                <a:ea typeface="Calibri"/>
              </a:rPr>
              <a:t>2 – Développements</a:t>
            </a:r>
            <a:endParaRPr lang="fr-FR" sz="2400" b="0" strike="noStrike" spc="-1" dirty="0">
              <a:latin typeface="Arial"/>
            </a:endParaRPr>
          </a:p>
          <a:p>
            <a:pPr marL="343080" indent="-343080">
              <a:lnSpc>
                <a:spcPct val="107000"/>
              </a:lnSpc>
              <a:buClr>
                <a:srgbClr val="005E6A"/>
              </a:buClr>
              <a:buFont typeface="Symbol"/>
              <a:buChar char=""/>
            </a:pPr>
            <a:r>
              <a:rPr lang="fr-FR" sz="2000" spc="-1" dirty="0">
                <a:solidFill>
                  <a:srgbClr val="005E6A"/>
                </a:solidFill>
                <a:latin typeface="Calibri"/>
                <a:ea typeface="Calibri"/>
              </a:rPr>
              <a:t>Unité de Contrôle Moteur (ECU)</a:t>
            </a:r>
          </a:p>
          <a:p>
            <a:pPr marL="343080" indent="-343080">
              <a:lnSpc>
                <a:spcPct val="107000"/>
              </a:lnSpc>
              <a:buClr>
                <a:srgbClr val="005E6A"/>
              </a:buClr>
              <a:buFont typeface="Symbol"/>
              <a:buChar char=""/>
            </a:pPr>
            <a:r>
              <a:rPr lang="fr-FR" sz="2000" spc="-1" dirty="0">
                <a:solidFill>
                  <a:srgbClr val="005E6A"/>
                </a:solidFill>
                <a:latin typeface="Calibri"/>
                <a:ea typeface="Calibri"/>
              </a:rPr>
              <a:t>M</a:t>
            </a:r>
            <a:r>
              <a:rPr lang="fr-FR" sz="2000" b="0" strike="noStrike" spc="-1" dirty="0">
                <a:solidFill>
                  <a:srgbClr val="005E6A"/>
                </a:solidFill>
                <a:latin typeface="Calibri"/>
                <a:ea typeface="Calibri"/>
              </a:rPr>
              <a:t>onitoring PC</a:t>
            </a:r>
          </a:p>
          <a:p>
            <a:pPr marL="343080" indent="-343080">
              <a:lnSpc>
                <a:spcPct val="107000"/>
              </a:lnSpc>
              <a:buClr>
                <a:srgbClr val="005E6A"/>
              </a:buClr>
              <a:buFont typeface="Symbol"/>
              <a:buChar char=""/>
            </a:pPr>
            <a:r>
              <a:rPr lang="fr-FR" sz="2000" spc="-1" dirty="0">
                <a:solidFill>
                  <a:srgbClr val="005E6A"/>
                </a:solidFill>
                <a:latin typeface="Calibri"/>
                <a:ea typeface="Calibri"/>
              </a:rPr>
              <a:t>Gestion moteur</a:t>
            </a:r>
            <a:endParaRPr lang="fr-FR" sz="2000" b="0" strike="noStrike" spc="-1" dirty="0">
              <a:latin typeface="Arial"/>
            </a:endParaRPr>
          </a:p>
          <a:p>
            <a:pPr>
              <a:lnSpc>
                <a:spcPct val="107000"/>
              </a:lnSpc>
              <a:spcAft>
                <a:spcPts val="799"/>
              </a:spcAft>
              <a:buNone/>
            </a:pPr>
            <a:r>
              <a:rPr lang="fr-FR" sz="2000" b="0" strike="noStrike" spc="-1" dirty="0">
                <a:solidFill>
                  <a:srgbClr val="005E6A"/>
                </a:solidFill>
                <a:latin typeface="Calibri"/>
                <a:ea typeface="Calibri"/>
              </a:rPr>
              <a:t> </a:t>
            </a:r>
            <a:endParaRPr lang="fr-FR" sz="2000" b="0" strike="noStrike" spc="-1" dirty="0">
              <a:latin typeface="Arial"/>
            </a:endParaRPr>
          </a:p>
          <a:p>
            <a:pPr>
              <a:lnSpc>
                <a:spcPct val="107000"/>
              </a:lnSpc>
              <a:spcAft>
                <a:spcPts val="799"/>
              </a:spcAft>
              <a:buNone/>
            </a:pPr>
            <a:r>
              <a:rPr lang="fr-FR" sz="2400" b="1" strike="noStrike" spc="-1" dirty="0">
                <a:solidFill>
                  <a:srgbClr val="005E6A"/>
                </a:solidFill>
                <a:latin typeface="Calibri"/>
                <a:ea typeface="Calibri"/>
              </a:rPr>
              <a:t>3 – Suite du projet</a:t>
            </a:r>
            <a:endParaRPr lang="fr-FR" sz="2400" b="0" strike="noStrike" spc="-1" dirty="0">
              <a:latin typeface="Arial"/>
            </a:endParaRPr>
          </a:p>
          <a:p>
            <a:pPr marL="343080" indent="-343080">
              <a:lnSpc>
                <a:spcPct val="107000"/>
              </a:lnSpc>
              <a:buClr>
                <a:srgbClr val="005E6A"/>
              </a:buClr>
              <a:buFont typeface="Symbol"/>
              <a:buChar char=""/>
            </a:pPr>
            <a:r>
              <a:rPr lang="fr-FR" sz="2000" b="0" strike="noStrike" spc="-1" dirty="0">
                <a:solidFill>
                  <a:srgbClr val="005E6A"/>
                </a:solidFill>
                <a:latin typeface="Calibri"/>
                <a:ea typeface="Calibri"/>
              </a:rPr>
              <a:t>Programmation(s)</a:t>
            </a:r>
          </a:p>
          <a:p>
            <a:pPr marL="343080" indent="-343080">
              <a:lnSpc>
                <a:spcPct val="107000"/>
              </a:lnSpc>
              <a:buClr>
                <a:srgbClr val="005E6A"/>
              </a:buClr>
              <a:buFont typeface="Symbol"/>
              <a:buChar char=""/>
            </a:pPr>
            <a:r>
              <a:rPr lang="fr-FR" sz="2000" spc="-1" dirty="0">
                <a:solidFill>
                  <a:srgbClr val="005E6A"/>
                </a:solidFill>
                <a:latin typeface="Calibri"/>
                <a:ea typeface="Calibri"/>
              </a:rPr>
              <a:t>Essais avec maquette</a:t>
            </a:r>
          </a:p>
          <a:p>
            <a:pPr marL="343080" indent="-343080">
              <a:lnSpc>
                <a:spcPct val="107000"/>
              </a:lnSpc>
              <a:buClr>
                <a:srgbClr val="005E6A"/>
              </a:buClr>
              <a:buFont typeface="Symbol"/>
              <a:buChar char=""/>
            </a:pPr>
            <a:r>
              <a:rPr lang="fr-FR" sz="2000" spc="-1" dirty="0">
                <a:solidFill>
                  <a:srgbClr val="005E6A"/>
                </a:solidFill>
                <a:latin typeface="Calibri"/>
              </a:rPr>
              <a:t>Perspectives d’évolution et orientations futures</a:t>
            </a:r>
            <a:endParaRPr lang="fr-FR" sz="2000" b="0" strike="noStrike" spc="-1" dirty="0">
              <a:latin typeface="Arial"/>
            </a:endParaRPr>
          </a:p>
        </p:txBody>
      </p:sp>
      <p:sp>
        <p:nvSpPr>
          <p:cNvPr id="199" name="PlaceHolder 2"/>
          <p:cNvSpPr>
            <a:spLocks noGrp="1"/>
          </p:cNvSpPr>
          <p:nvPr>
            <p:ph type="dt" idx="1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1"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AC3A59B-8132-43DE-8BE6-52C8C46DD464}" type="slidenum">
              <a:rPr lang="fr-FR" sz="900" b="0" strike="noStrike" spc="-1">
                <a:solidFill>
                  <a:srgbClr val="005E6A"/>
                </a:solidFill>
                <a:latin typeface="Segoe UI"/>
              </a:rPr>
              <a:t>3</a:t>
            </a:fld>
            <a:endParaRPr lang="fr-FR" sz="900" b="0" strike="noStrike" spc="-1">
              <a:latin typeface="Arial"/>
            </a:endParaRPr>
          </a:p>
        </p:txBody>
      </p:sp>
      <p:sp>
        <p:nvSpPr>
          <p:cNvPr id="202"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Contexte et objectifs</a:t>
            </a:r>
            <a:endParaRPr lang="fr-FR" sz="2000" b="0" strike="noStrike" spc="-1">
              <a:latin typeface="Arial"/>
            </a:endParaRPr>
          </a:p>
        </p:txBody>
      </p:sp>
      <p:sp>
        <p:nvSpPr>
          <p:cNvPr id="203" name="PlaceHolder 2"/>
          <p:cNvSpPr>
            <a:spLocks noGrp="1"/>
          </p:cNvSpPr>
          <p:nvPr>
            <p:ph type="dt" idx="1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04" name="ZoneTexte 2"/>
          <p:cNvSpPr/>
          <p:nvPr/>
        </p:nvSpPr>
        <p:spPr>
          <a:xfrm>
            <a:off x="1146560" y="1383013"/>
            <a:ext cx="8980200" cy="409197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Wingdings" charset="2"/>
              <a:buChar char=""/>
            </a:pPr>
            <a:r>
              <a:rPr lang="fr-FR" sz="2000" b="1" strike="noStrike" spc="-1" dirty="0">
                <a:solidFill>
                  <a:srgbClr val="005E6A"/>
                </a:solidFill>
                <a:latin typeface="Söhne"/>
              </a:rPr>
              <a:t>Concevoir et Assembler un Calculateur Moteur :</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Acquérir une compréhension approfondie du moteur thermique essence.</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Concevoir et assembler un calculateur moteur utilisant un microcontrôleur STM32.</a:t>
            </a:r>
            <a:endParaRPr lang="fr-FR" sz="2000" b="0" strike="noStrike" spc="-1" dirty="0">
              <a:latin typeface="Arial"/>
            </a:endParaRPr>
          </a:p>
          <a:p>
            <a:pPr marL="457200">
              <a:lnSpc>
                <a:spcPct val="100000"/>
              </a:lnSpc>
              <a:buNone/>
            </a:pPr>
            <a:endParaRPr lang="fr-FR" sz="2000" b="0" strike="noStrike" spc="-1" dirty="0">
              <a:latin typeface="Arial"/>
            </a:endParaRPr>
          </a:p>
          <a:p>
            <a:pPr marL="285840" indent="-285840">
              <a:lnSpc>
                <a:spcPct val="100000"/>
              </a:lnSpc>
              <a:buClr>
                <a:srgbClr val="005E6A"/>
              </a:buClr>
              <a:buFont typeface="Wingdings" charset="2"/>
              <a:buChar char=""/>
            </a:pPr>
            <a:r>
              <a:rPr lang="fr-FR" sz="2000" b="1" strike="noStrike" spc="-1" dirty="0">
                <a:solidFill>
                  <a:srgbClr val="005E6A"/>
                </a:solidFill>
                <a:latin typeface="Söhne"/>
              </a:rPr>
              <a:t>Développer et Tester un programme de Gestion Moteur :</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Élaborer le programme de gestion moteur pour le calculateur.</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Effectuer des tests approfondis pour garantir le bon fonctionnement et l'adaptation aux besoins du projet.</a:t>
            </a:r>
            <a:endParaRPr lang="fr-FR" sz="2000" b="0" strike="noStrike" spc="-1" dirty="0">
              <a:latin typeface="Arial"/>
            </a:endParaRPr>
          </a:p>
          <a:p>
            <a:pPr marL="457200">
              <a:lnSpc>
                <a:spcPct val="100000"/>
              </a:lnSpc>
              <a:buNone/>
            </a:pPr>
            <a:endParaRPr lang="fr-FR" sz="2000" b="0" strike="noStrike" spc="-1" dirty="0">
              <a:latin typeface="Arial"/>
            </a:endParaRPr>
          </a:p>
          <a:p>
            <a:pPr marL="285840" indent="-285840">
              <a:lnSpc>
                <a:spcPct val="100000"/>
              </a:lnSpc>
              <a:buClr>
                <a:srgbClr val="005E6A"/>
              </a:buClr>
              <a:buFont typeface="Wingdings" charset="2"/>
              <a:buChar char=""/>
            </a:pPr>
            <a:r>
              <a:rPr lang="fr-FR" sz="2000" b="1" strike="noStrike" spc="-1" dirty="0">
                <a:solidFill>
                  <a:srgbClr val="005E6A"/>
                </a:solidFill>
                <a:latin typeface="Söhne"/>
              </a:rPr>
              <a:t>Développer et Tester un outil de monitoring PC:</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Calibri"/>
              </a:rPr>
              <a:t>Développer un logiciel PC permettant le suivi en temps réel et la modification des données du calculateur.</a:t>
            </a:r>
            <a:endParaRPr lang="fr-FR"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194C6A-8450-4FAC-8A75-A59F402BE006}" type="slidenum">
              <a:rPr lang="fr-FR" sz="900" b="0" strike="noStrike" spc="-1">
                <a:solidFill>
                  <a:srgbClr val="005E6A"/>
                </a:solidFill>
                <a:latin typeface="Segoe UI"/>
              </a:rPr>
              <a:t>4</a:t>
            </a:fld>
            <a:endParaRPr lang="fr-FR" sz="900" b="0" strike="noStrike" spc="-1">
              <a:latin typeface="Arial"/>
            </a:endParaRPr>
          </a:p>
        </p:txBody>
      </p:sp>
      <p:sp>
        <p:nvSpPr>
          <p:cNvPr id="20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Fonctionnement d’un moteur essence 4 temps</a:t>
            </a:r>
            <a:endParaRPr lang="fr-FR" sz="2000" b="0" strike="noStrike" spc="-1">
              <a:latin typeface="Arial"/>
            </a:endParaRPr>
          </a:p>
        </p:txBody>
      </p:sp>
      <p:sp>
        <p:nvSpPr>
          <p:cNvPr id="208" name="PlaceHolder 2"/>
          <p:cNvSpPr>
            <a:spLocks noGrp="1"/>
          </p:cNvSpPr>
          <p:nvPr>
            <p:ph type="dt" idx="16"/>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09" name="Espace réservé du contenu 4" descr="Une image contenant bouteille, guitare"/>
          <p:cNvPicPr/>
          <p:nvPr/>
        </p:nvPicPr>
        <p:blipFill>
          <a:blip r:embed="rId3"/>
          <a:stretch/>
        </p:blipFill>
        <p:spPr>
          <a:xfrm>
            <a:off x="1458360" y="1310760"/>
            <a:ext cx="9275040" cy="3705840"/>
          </a:xfrm>
          <a:prstGeom prst="rect">
            <a:avLst/>
          </a:prstGeom>
          <a:ln w="0">
            <a:noFill/>
          </a:ln>
        </p:spPr>
      </p:pic>
      <p:sp>
        <p:nvSpPr>
          <p:cNvPr id="210" name="ZoneTexte 7"/>
          <p:cNvSpPr/>
          <p:nvPr/>
        </p:nvSpPr>
        <p:spPr>
          <a:xfrm>
            <a:off x="1770480" y="5045760"/>
            <a:ext cx="12675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1 :</a:t>
            </a:r>
            <a:endParaRPr lang="fr-FR" sz="1800" b="0" strike="noStrike" spc="-1">
              <a:latin typeface="Arial"/>
            </a:endParaRPr>
          </a:p>
          <a:p>
            <a:pPr algn="ctr">
              <a:lnSpc>
                <a:spcPct val="100000"/>
              </a:lnSpc>
              <a:buNone/>
            </a:pPr>
            <a:r>
              <a:rPr lang="fr-FR" sz="1800" b="1" strike="noStrike" spc="-1">
                <a:solidFill>
                  <a:srgbClr val="005E6A"/>
                </a:solidFill>
                <a:latin typeface="Calibri"/>
              </a:rPr>
              <a:t>L’admission</a:t>
            </a:r>
            <a:endParaRPr lang="fr-FR" sz="1800" b="0" strike="noStrike" spc="-1">
              <a:latin typeface="Arial"/>
            </a:endParaRPr>
          </a:p>
        </p:txBody>
      </p:sp>
      <p:sp>
        <p:nvSpPr>
          <p:cNvPr id="211" name="ZoneTexte 8"/>
          <p:cNvSpPr/>
          <p:nvPr/>
        </p:nvSpPr>
        <p:spPr>
          <a:xfrm>
            <a:off x="4021560" y="5049720"/>
            <a:ext cx="16470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2 :</a:t>
            </a:r>
            <a:endParaRPr lang="fr-FR" sz="1800" b="0" strike="noStrike" spc="-1">
              <a:latin typeface="Arial"/>
            </a:endParaRPr>
          </a:p>
          <a:p>
            <a:pPr algn="ctr">
              <a:lnSpc>
                <a:spcPct val="100000"/>
              </a:lnSpc>
              <a:buNone/>
            </a:pPr>
            <a:r>
              <a:rPr lang="fr-FR" sz="1800" b="1" strike="noStrike" spc="-1">
                <a:solidFill>
                  <a:srgbClr val="005E6A"/>
                </a:solidFill>
                <a:latin typeface="Calibri"/>
              </a:rPr>
              <a:t>La compression</a:t>
            </a:r>
            <a:endParaRPr lang="fr-FR" sz="1800" b="0" strike="noStrike" spc="-1">
              <a:latin typeface="Arial"/>
            </a:endParaRPr>
          </a:p>
        </p:txBody>
      </p:sp>
      <p:sp>
        <p:nvSpPr>
          <p:cNvPr id="212" name="ZoneTexte 9"/>
          <p:cNvSpPr/>
          <p:nvPr/>
        </p:nvSpPr>
        <p:spPr>
          <a:xfrm>
            <a:off x="8948160" y="5045760"/>
            <a:ext cx="161352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4 :</a:t>
            </a:r>
            <a:endParaRPr lang="fr-FR" sz="1800" b="0" strike="noStrike" spc="-1">
              <a:latin typeface="Arial"/>
            </a:endParaRPr>
          </a:p>
          <a:p>
            <a:pPr algn="ctr">
              <a:lnSpc>
                <a:spcPct val="100000"/>
              </a:lnSpc>
              <a:buNone/>
            </a:pPr>
            <a:r>
              <a:rPr lang="fr-FR" sz="1800" b="1" strike="noStrike" spc="-1">
                <a:solidFill>
                  <a:srgbClr val="005E6A"/>
                </a:solidFill>
                <a:latin typeface="Calibri"/>
              </a:rPr>
              <a:t>L’échappement</a:t>
            </a:r>
            <a:endParaRPr lang="fr-FR" sz="1800" b="0" strike="noStrike" spc="-1">
              <a:latin typeface="Arial"/>
            </a:endParaRPr>
          </a:p>
        </p:txBody>
      </p:sp>
      <p:sp>
        <p:nvSpPr>
          <p:cNvPr id="213" name="ZoneTexte 10"/>
          <p:cNvSpPr/>
          <p:nvPr/>
        </p:nvSpPr>
        <p:spPr>
          <a:xfrm>
            <a:off x="6497280" y="5045760"/>
            <a:ext cx="152820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3 :</a:t>
            </a:r>
            <a:endParaRPr lang="fr-FR" sz="1800" b="0" strike="noStrike" spc="-1">
              <a:latin typeface="Arial"/>
            </a:endParaRPr>
          </a:p>
          <a:p>
            <a:pPr algn="ctr">
              <a:lnSpc>
                <a:spcPct val="100000"/>
              </a:lnSpc>
              <a:buNone/>
            </a:pPr>
            <a:r>
              <a:rPr lang="fr-FR" sz="1800" b="1" strike="noStrike" spc="-1">
                <a:solidFill>
                  <a:srgbClr val="005E6A"/>
                </a:solidFill>
                <a:latin typeface="Calibri"/>
              </a:rPr>
              <a:t>La détente</a:t>
            </a:r>
            <a:endParaRPr lang="fr-FR" sz="1800" b="0" strike="noStrike" spc="-1">
              <a:latin typeface="Arial"/>
            </a:endParaRPr>
          </a:p>
          <a:p>
            <a:pPr algn="ctr">
              <a:lnSpc>
                <a:spcPct val="100000"/>
              </a:lnSpc>
              <a:buNone/>
            </a:pPr>
            <a:r>
              <a:rPr lang="fr-FR" sz="1800" b="1" strike="noStrike" spc="-1">
                <a:solidFill>
                  <a:srgbClr val="005E6A"/>
                </a:solidFill>
                <a:latin typeface="Calibri"/>
              </a:rPr>
              <a:t>(ou explosion)</a:t>
            </a:r>
            <a:endParaRPr lang="fr-FR"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Picture 12" descr="Bougie d'allumage pour moteur essence BCP6ES"/>
          <p:cNvPicPr/>
          <p:nvPr/>
        </p:nvPicPr>
        <p:blipFill>
          <a:blip r:embed="rId3"/>
          <a:stretch/>
        </p:blipFill>
        <p:spPr>
          <a:xfrm>
            <a:off x="9088920" y="1578960"/>
            <a:ext cx="947160" cy="947160"/>
          </a:xfrm>
          <a:prstGeom prst="rect">
            <a:avLst/>
          </a:prstGeom>
          <a:ln w="0">
            <a:noFill/>
          </a:ln>
        </p:spPr>
      </p:pic>
      <p:sp>
        <p:nvSpPr>
          <p:cNvPr id="21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1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AE5412DE-E0C5-4C95-A202-A85F3CE34B32}" type="slidenum">
              <a:rPr lang="fr-FR" sz="900" b="0" strike="noStrike" spc="-1">
                <a:solidFill>
                  <a:srgbClr val="005E6A"/>
                </a:solidFill>
                <a:latin typeface="Segoe UI"/>
              </a:rPr>
              <a:t>5</a:t>
            </a:fld>
            <a:endParaRPr lang="fr-FR" sz="900" b="0" strike="noStrike" spc="-1">
              <a:latin typeface="Arial"/>
            </a:endParaRPr>
          </a:p>
        </p:txBody>
      </p:sp>
      <p:sp>
        <p:nvSpPr>
          <p:cNvPr id="21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Les capteurs et actionneurs</a:t>
            </a:r>
            <a:endParaRPr lang="fr-FR" sz="2000" b="0" strike="noStrike" spc="-1">
              <a:latin typeface="Arial"/>
            </a:endParaRPr>
          </a:p>
        </p:txBody>
      </p:sp>
      <p:sp>
        <p:nvSpPr>
          <p:cNvPr id="218" name="PlaceHolder 2"/>
          <p:cNvSpPr>
            <a:spLocks noGrp="1"/>
          </p:cNvSpPr>
          <p:nvPr>
            <p:ph type="dt" idx="17"/>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19" name="Image 2"/>
          <p:cNvPicPr/>
          <p:nvPr/>
        </p:nvPicPr>
        <p:blipFill>
          <a:blip r:embed="rId4"/>
          <a:stretch/>
        </p:blipFill>
        <p:spPr>
          <a:xfrm>
            <a:off x="4600800" y="3269520"/>
            <a:ext cx="2217960" cy="2485800"/>
          </a:xfrm>
          <a:prstGeom prst="rect">
            <a:avLst/>
          </a:prstGeom>
          <a:ln w="0">
            <a:noFill/>
          </a:ln>
        </p:spPr>
      </p:pic>
      <p:sp>
        <p:nvSpPr>
          <p:cNvPr id="220" name="ZoneTexte 11"/>
          <p:cNvSpPr/>
          <p:nvPr/>
        </p:nvSpPr>
        <p:spPr>
          <a:xfrm>
            <a:off x="5083920" y="5684400"/>
            <a:ext cx="1251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Calculateur</a:t>
            </a:r>
            <a:endParaRPr lang="fr-FR" sz="1800" b="0" strike="noStrike" spc="-1">
              <a:latin typeface="Arial"/>
            </a:endParaRPr>
          </a:p>
        </p:txBody>
      </p:sp>
      <p:sp>
        <p:nvSpPr>
          <p:cNvPr id="221" name="ZoneTexte 12"/>
          <p:cNvSpPr/>
          <p:nvPr/>
        </p:nvSpPr>
        <p:spPr>
          <a:xfrm>
            <a:off x="449640" y="4772520"/>
            <a:ext cx="15757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Sonde Lambda</a:t>
            </a:r>
            <a:endParaRPr lang="fr-FR" sz="1800" b="0" strike="noStrike" spc="-1">
              <a:latin typeface="Arial"/>
            </a:endParaRPr>
          </a:p>
        </p:txBody>
      </p:sp>
      <p:sp>
        <p:nvSpPr>
          <p:cNvPr id="222" name="ZoneTexte 13"/>
          <p:cNvSpPr/>
          <p:nvPr/>
        </p:nvSpPr>
        <p:spPr>
          <a:xfrm>
            <a:off x="352440" y="355536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23" name="ZoneTexte 14"/>
          <p:cNvSpPr/>
          <p:nvPr/>
        </p:nvSpPr>
        <p:spPr>
          <a:xfrm>
            <a:off x="229320" y="2343600"/>
            <a:ext cx="19000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 de </a:t>
            </a:r>
            <a:endParaRPr lang="fr-FR" sz="1800" b="0" strike="noStrike" spc="-1">
              <a:latin typeface="Arial"/>
            </a:endParaRPr>
          </a:p>
          <a:p>
            <a:pPr algn="ctr">
              <a:lnSpc>
                <a:spcPct val="100000"/>
              </a:lnSpc>
              <a:buNone/>
            </a:pPr>
            <a:r>
              <a:rPr lang="fr-FR" sz="1800" b="1" strike="noStrike" spc="-1">
                <a:solidFill>
                  <a:srgbClr val="005E6A"/>
                </a:solidFill>
                <a:latin typeface="Calibri"/>
              </a:rPr>
              <a:t>température d’air </a:t>
            </a:r>
            <a:endParaRPr lang="fr-FR" sz="1800" b="0" strike="noStrike" spc="-1">
              <a:latin typeface="Arial"/>
            </a:endParaRPr>
          </a:p>
          <a:p>
            <a:pPr algn="ctr">
              <a:lnSpc>
                <a:spcPct val="100000"/>
              </a:lnSpc>
              <a:buNone/>
            </a:pPr>
            <a:r>
              <a:rPr lang="fr-FR" sz="1800" b="1" strike="noStrike" spc="-1">
                <a:solidFill>
                  <a:srgbClr val="005E6A"/>
                </a:solidFill>
                <a:latin typeface="Calibri"/>
              </a:rPr>
              <a:t>à l’admission</a:t>
            </a:r>
            <a:endParaRPr lang="fr-FR" sz="1800" b="0" strike="noStrike" spc="-1">
              <a:latin typeface="Arial"/>
            </a:endParaRPr>
          </a:p>
        </p:txBody>
      </p:sp>
      <p:sp>
        <p:nvSpPr>
          <p:cNvPr id="224" name="ZoneTexte 15"/>
          <p:cNvSpPr/>
          <p:nvPr/>
        </p:nvSpPr>
        <p:spPr>
          <a:xfrm>
            <a:off x="380160" y="1511640"/>
            <a:ext cx="1449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dirty="0">
                <a:solidFill>
                  <a:srgbClr val="005E6A"/>
                </a:solidFill>
                <a:latin typeface="Calibri"/>
              </a:rPr>
              <a:t>Capteur PMH</a:t>
            </a:r>
            <a:endParaRPr lang="fr-FR" sz="1800" b="0" strike="noStrike" spc="-1" dirty="0">
              <a:latin typeface="Arial"/>
            </a:endParaRPr>
          </a:p>
        </p:txBody>
      </p:sp>
      <p:sp>
        <p:nvSpPr>
          <p:cNvPr id="225" name="ZoneTexte 16"/>
          <p:cNvSpPr/>
          <p:nvPr/>
        </p:nvSpPr>
        <p:spPr>
          <a:xfrm>
            <a:off x="9994320" y="1537200"/>
            <a:ext cx="14338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Bobine </a:t>
            </a:r>
            <a:endParaRPr lang="fr-FR" sz="1800" b="0" strike="noStrike" spc="-1">
              <a:latin typeface="Arial"/>
            </a:endParaRPr>
          </a:p>
          <a:p>
            <a:pPr algn="ctr">
              <a:lnSpc>
                <a:spcPct val="100000"/>
              </a:lnSpc>
              <a:buNone/>
            </a:pPr>
            <a:r>
              <a:rPr lang="fr-FR" sz="1800" b="1" strike="noStrike" spc="-1">
                <a:solidFill>
                  <a:srgbClr val="005E6A"/>
                </a:solidFill>
                <a:latin typeface="Calibri"/>
              </a:rPr>
              <a:t>d’allumage + </a:t>
            </a:r>
            <a:endParaRPr lang="fr-FR" sz="1800" b="0" strike="noStrike" spc="-1">
              <a:latin typeface="Arial"/>
            </a:endParaRPr>
          </a:p>
          <a:p>
            <a:pPr algn="ctr">
              <a:lnSpc>
                <a:spcPct val="100000"/>
              </a:lnSpc>
              <a:buNone/>
            </a:pPr>
            <a:r>
              <a:rPr lang="fr-FR" sz="1800" b="1" strike="noStrike" spc="-1">
                <a:solidFill>
                  <a:srgbClr val="005E6A"/>
                </a:solidFill>
                <a:latin typeface="Calibri"/>
              </a:rPr>
              <a:t>bougie</a:t>
            </a:r>
            <a:endParaRPr lang="fr-FR" sz="1800" b="0" strike="noStrike" spc="-1">
              <a:latin typeface="Arial"/>
            </a:endParaRPr>
          </a:p>
        </p:txBody>
      </p:sp>
      <p:sp>
        <p:nvSpPr>
          <p:cNvPr id="226" name="ZoneTexte 17"/>
          <p:cNvSpPr/>
          <p:nvPr/>
        </p:nvSpPr>
        <p:spPr>
          <a:xfrm>
            <a:off x="10197000" y="2897640"/>
            <a:ext cx="10285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Injecteur</a:t>
            </a:r>
            <a:endParaRPr lang="fr-FR" sz="1800" b="0" strike="noStrike" spc="-1">
              <a:latin typeface="Arial"/>
            </a:endParaRPr>
          </a:p>
        </p:txBody>
      </p:sp>
      <p:pic>
        <p:nvPicPr>
          <p:cNvPr id="227" name="Picture 2" descr="Sonde Lambda de voiture : comment savoir si elle fonctionne"/>
          <p:cNvPicPr/>
          <p:nvPr/>
        </p:nvPicPr>
        <p:blipFill>
          <a:blip r:embed="rId5"/>
          <a:stretch/>
        </p:blipFill>
        <p:spPr>
          <a:xfrm>
            <a:off x="2175480" y="4440960"/>
            <a:ext cx="1476000" cy="885240"/>
          </a:xfrm>
          <a:prstGeom prst="rect">
            <a:avLst/>
          </a:prstGeom>
          <a:ln w="0">
            <a:noFill/>
          </a:ln>
        </p:spPr>
      </p:pic>
      <p:pic>
        <p:nvPicPr>
          <p:cNvPr id="228" name="Picture 4" descr="L'admission d'air d'un moteur : comment ça marche ?"/>
          <p:cNvPicPr/>
          <p:nvPr/>
        </p:nvPicPr>
        <p:blipFill>
          <a:blip r:embed="rId6"/>
          <a:stretch/>
        </p:blipFill>
        <p:spPr>
          <a:xfrm>
            <a:off x="2163600" y="3460320"/>
            <a:ext cx="1326600" cy="885240"/>
          </a:xfrm>
          <a:prstGeom prst="rect">
            <a:avLst/>
          </a:prstGeom>
          <a:ln w="0">
            <a:noFill/>
          </a:ln>
        </p:spPr>
      </p:pic>
      <p:pic>
        <p:nvPicPr>
          <p:cNvPr id="229" name="Picture 6" descr="Capteur de température de l'air d'admission - Fury Road"/>
          <p:cNvPicPr/>
          <p:nvPr/>
        </p:nvPicPr>
        <p:blipFill>
          <a:blip r:embed="rId7"/>
          <a:stretch/>
        </p:blipFill>
        <p:spPr>
          <a:xfrm>
            <a:off x="2375280" y="2378160"/>
            <a:ext cx="982800" cy="721080"/>
          </a:xfrm>
          <a:prstGeom prst="rect">
            <a:avLst/>
          </a:prstGeom>
          <a:ln w="0">
            <a:noFill/>
          </a:ln>
        </p:spPr>
      </p:pic>
      <p:pic>
        <p:nvPicPr>
          <p:cNvPr id="230" name="Picture 8" descr="Capteur PMH Inductif pour calculateur Megasquirt"/>
          <p:cNvPicPr/>
          <p:nvPr/>
        </p:nvPicPr>
        <p:blipFill>
          <a:blip r:embed="rId8"/>
          <a:stretch/>
        </p:blipFill>
        <p:spPr>
          <a:xfrm>
            <a:off x="1889640" y="812880"/>
            <a:ext cx="1700640" cy="1700640"/>
          </a:xfrm>
          <a:prstGeom prst="rect">
            <a:avLst/>
          </a:prstGeom>
          <a:ln w="0">
            <a:noFill/>
          </a:ln>
        </p:spPr>
      </p:pic>
      <p:pic>
        <p:nvPicPr>
          <p:cNvPr id="231" name="Picture 10" descr="Bobine d'allumage avec cosse de bougie avantageux | Louis 🏍️"/>
          <p:cNvPicPr/>
          <p:nvPr/>
        </p:nvPicPr>
        <p:blipFill>
          <a:blip r:embed="rId9"/>
          <a:stretch/>
        </p:blipFill>
        <p:spPr>
          <a:xfrm>
            <a:off x="8087400" y="1511640"/>
            <a:ext cx="1001160" cy="979920"/>
          </a:xfrm>
          <a:prstGeom prst="rect">
            <a:avLst/>
          </a:prstGeom>
          <a:ln w="0">
            <a:noFill/>
          </a:ln>
        </p:spPr>
      </p:pic>
      <p:pic>
        <p:nvPicPr>
          <p:cNvPr id="232" name="Picture 14" descr="0 280 156 045 BOSCH EV-6-C Injecteur Injection d'essence, avec joint  d'étanchéite ▷ AUTODOC prix et avis"/>
          <p:cNvPicPr/>
          <p:nvPr/>
        </p:nvPicPr>
        <p:blipFill>
          <a:blip r:embed="rId10"/>
          <a:stretch/>
        </p:blipFill>
        <p:spPr>
          <a:xfrm>
            <a:off x="8017560" y="2534040"/>
            <a:ext cx="1546560" cy="1258560"/>
          </a:xfrm>
          <a:prstGeom prst="rect">
            <a:avLst/>
          </a:prstGeom>
          <a:ln w="0">
            <a:noFill/>
          </a:ln>
        </p:spPr>
      </p:pic>
      <p:pic>
        <p:nvPicPr>
          <p:cNvPr id="233" name="Picture 16" descr="Moteur VOLVO V70 I (875, 876) 2.4 1940306 | B-Parts"/>
          <p:cNvPicPr/>
          <p:nvPr/>
        </p:nvPicPr>
        <p:blipFill>
          <a:blip r:embed="rId11"/>
          <a:stretch/>
        </p:blipFill>
        <p:spPr>
          <a:xfrm>
            <a:off x="4566240" y="1300680"/>
            <a:ext cx="2432160" cy="1824120"/>
          </a:xfrm>
          <a:prstGeom prst="rect">
            <a:avLst/>
          </a:prstGeom>
          <a:ln w="0">
            <a:noFill/>
          </a:ln>
        </p:spPr>
      </p:pic>
      <p:sp>
        <p:nvSpPr>
          <p:cNvPr id="234" name="Rectangle : coins arrondis 18"/>
          <p:cNvSpPr/>
          <p:nvPr/>
        </p:nvSpPr>
        <p:spPr>
          <a:xfrm>
            <a:off x="220680" y="1162440"/>
            <a:ext cx="3506040" cy="44380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35" name="Rectangle : coins arrondis 19"/>
          <p:cNvSpPr/>
          <p:nvPr/>
        </p:nvSpPr>
        <p:spPr>
          <a:xfrm>
            <a:off x="7837920" y="1310760"/>
            <a:ext cx="3754440" cy="35668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pic>
        <p:nvPicPr>
          <p:cNvPr id="236" name="Picture 4" descr="L'admission d'air d'un moteur : comment ça marche ?"/>
          <p:cNvPicPr/>
          <p:nvPr/>
        </p:nvPicPr>
        <p:blipFill>
          <a:blip r:embed="rId6">
            <a:alphaModFix amt="50000"/>
          </a:blip>
          <a:stretch/>
        </p:blipFill>
        <p:spPr>
          <a:xfrm>
            <a:off x="8163000" y="3741840"/>
            <a:ext cx="1367280" cy="912600"/>
          </a:xfrm>
          <a:prstGeom prst="rect">
            <a:avLst/>
          </a:prstGeom>
          <a:ln w="0">
            <a:noFill/>
          </a:ln>
        </p:spPr>
      </p:pic>
      <p:sp>
        <p:nvSpPr>
          <p:cNvPr id="237" name="ZoneTexte 21"/>
          <p:cNvSpPr/>
          <p:nvPr/>
        </p:nvSpPr>
        <p:spPr>
          <a:xfrm>
            <a:off x="9684000" y="381132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38" name="ZoneTexte 22"/>
          <p:cNvSpPr/>
          <p:nvPr/>
        </p:nvSpPr>
        <p:spPr>
          <a:xfrm>
            <a:off x="5409720" y="3125160"/>
            <a:ext cx="8989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Moteur</a:t>
            </a:r>
            <a:endParaRPr lang="fr-FR" sz="1800" b="0" strike="noStrike" spc="-1">
              <a:latin typeface="Arial"/>
            </a:endParaRPr>
          </a:p>
        </p:txBody>
      </p:sp>
      <p:sp>
        <p:nvSpPr>
          <p:cNvPr id="239" name="Connecteur droit avec flèche 40"/>
          <p:cNvSpPr/>
          <p:nvPr/>
        </p:nvSpPr>
        <p:spPr>
          <a:xfrm>
            <a:off x="395496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0" name="ZoneTexte 42"/>
          <p:cNvSpPr/>
          <p:nvPr/>
        </p:nvSpPr>
        <p:spPr>
          <a:xfrm>
            <a:off x="1483920" y="5684400"/>
            <a:ext cx="10191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Capteurs</a:t>
            </a:r>
            <a:endParaRPr lang="fr-FR" sz="1800" b="0" strike="noStrike" spc="-1">
              <a:latin typeface="Arial"/>
            </a:endParaRPr>
          </a:p>
        </p:txBody>
      </p:sp>
      <p:sp>
        <p:nvSpPr>
          <p:cNvPr id="241" name="ZoneTexte 43"/>
          <p:cNvSpPr/>
          <p:nvPr/>
        </p:nvSpPr>
        <p:spPr>
          <a:xfrm>
            <a:off x="9097560" y="4957200"/>
            <a:ext cx="13240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Actionneurs</a:t>
            </a:r>
            <a:endParaRPr lang="fr-FR" sz="1800" b="0" strike="noStrike" spc="-1">
              <a:latin typeface="Arial"/>
            </a:endParaRPr>
          </a:p>
        </p:txBody>
      </p:sp>
      <p:sp>
        <p:nvSpPr>
          <p:cNvPr id="242" name="Connecteur droit avec flèche 46"/>
          <p:cNvSpPr/>
          <p:nvPr/>
        </p:nvSpPr>
        <p:spPr>
          <a:xfrm>
            <a:off x="694368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3" name="Connecteur droit avec flèche 47"/>
          <p:cNvSpPr/>
          <p:nvPr/>
        </p:nvSpPr>
        <p:spPr>
          <a:xfrm flipH="1">
            <a:off x="3858480" y="20480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4" name="Connecteur droit avec flèche 48"/>
          <p:cNvSpPr/>
          <p:nvPr/>
        </p:nvSpPr>
        <p:spPr>
          <a:xfrm flipH="1">
            <a:off x="7103880" y="202932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AF8DE7-FAEE-485A-AF69-373890A659D1}" type="slidenum">
              <a:rPr lang="fr-FR" sz="900" b="0" strike="noStrike" spc="-1">
                <a:solidFill>
                  <a:srgbClr val="005E6A"/>
                </a:solidFill>
                <a:latin typeface="Segoe UI"/>
              </a:rPr>
              <a:t>6</a:t>
            </a:fld>
            <a:endParaRPr lang="fr-FR" sz="900" b="0" strike="noStrike" spc="-1">
              <a:latin typeface="Arial"/>
            </a:endParaRPr>
          </a:p>
        </p:txBody>
      </p:sp>
      <p:sp>
        <p:nvSpPr>
          <p:cNvPr id="299"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300" name="Titre 1"/>
          <p:cNvSpPr/>
          <p:nvPr/>
        </p:nvSpPr>
        <p:spPr>
          <a:xfrm>
            <a:off x="484200" y="64332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spcAft>
                <a:spcPts val="799"/>
              </a:spcAft>
              <a:buClr>
                <a:srgbClr val="005E6A"/>
              </a:buClr>
              <a:buFont typeface="Wingdings" charset="2"/>
              <a:buChar char=""/>
            </a:pPr>
            <a:r>
              <a:rPr lang="fr-FR" sz="2000" b="1" spc="-1" dirty="0">
                <a:solidFill>
                  <a:srgbClr val="005E6A"/>
                </a:solidFill>
                <a:latin typeface="Calibri"/>
                <a:ea typeface="Calibri"/>
              </a:rPr>
              <a:t>Unité de Contrôle Moteur (ECU) </a:t>
            </a:r>
            <a:endParaRPr lang="fr-FR" sz="2000" b="0" strike="noStrike" spc="-1" dirty="0">
              <a:latin typeface="Arial"/>
            </a:endParaRPr>
          </a:p>
        </p:txBody>
      </p:sp>
      <p:sp>
        <p:nvSpPr>
          <p:cNvPr id="301" name="PlaceHolder 2"/>
          <p:cNvSpPr>
            <a:spLocks noGrp="1"/>
          </p:cNvSpPr>
          <p:nvPr>
            <p:ph type="dt" idx="22"/>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4" name="ZoneTexte 3">
            <a:extLst>
              <a:ext uri="{FF2B5EF4-FFF2-40B4-BE49-F238E27FC236}">
                <a16:creationId xmlns:a16="http://schemas.microsoft.com/office/drawing/2014/main" id="{625A6608-07C5-8776-AFEF-3D7E7E68907F}"/>
              </a:ext>
            </a:extLst>
          </p:cNvPr>
          <p:cNvSpPr txBox="1"/>
          <p:nvPr/>
        </p:nvSpPr>
        <p:spPr>
          <a:xfrm>
            <a:off x="1172992" y="1365868"/>
            <a:ext cx="1880886" cy="738664"/>
          </a:xfrm>
          <a:prstGeom prst="rect">
            <a:avLst/>
          </a:prstGeom>
          <a:noFill/>
        </p:spPr>
        <p:txBody>
          <a:bodyPr wrap="square">
            <a:spAutoFit/>
          </a:bodyPr>
          <a:lstStyle/>
          <a:p>
            <a:pPr>
              <a:lnSpc>
                <a:spcPct val="100000"/>
              </a:lnSpc>
              <a:buClr>
                <a:srgbClr val="005E6A"/>
              </a:buClr>
            </a:pPr>
            <a:r>
              <a:rPr lang="fr-FR" sz="2400" b="1" strike="noStrike" spc="-1" dirty="0" err="1">
                <a:solidFill>
                  <a:srgbClr val="005E6A"/>
                </a:solidFill>
                <a:latin typeface="Calibri"/>
              </a:rPr>
              <a:t>Atmega</a:t>
            </a:r>
            <a:r>
              <a:rPr lang="fr-FR" sz="2400" b="1" strike="noStrike" spc="-1" dirty="0">
                <a:solidFill>
                  <a:srgbClr val="005E6A"/>
                </a:solidFill>
                <a:latin typeface="Calibri"/>
              </a:rPr>
              <a:t> 328p</a:t>
            </a:r>
          </a:p>
          <a:p>
            <a:pPr marL="285750" indent="-285750">
              <a:lnSpc>
                <a:spcPct val="100000"/>
              </a:lnSpc>
              <a:buClr>
                <a:srgbClr val="005E6A"/>
              </a:buClr>
              <a:buFont typeface="Wingdings" panose="05000000000000000000" pitchFamily="2" charset="2"/>
              <a:buChar char="Ø"/>
            </a:pPr>
            <a:r>
              <a:rPr lang="fr-FR" spc="-1" dirty="0" err="1">
                <a:solidFill>
                  <a:srgbClr val="005E6A"/>
                </a:solidFill>
                <a:latin typeface="Calibri"/>
              </a:rPr>
              <a:t>Speeduino</a:t>
            </a:r>
            <a:r>
              <a:rPr lang="fr-FR" spc="-1" dirty="0">
                <a:solidFill>
                  <a:srgbClr val="005E6A"/>
                </a:solidFill>
                <a:latin typeface="Calibri"/>
              </a:rPr>
              <a:t> </a:t>
            </a:r>
            <a:endParaRPr lang="fr-FR" sz="1800" strike="noStrike" spc="-1" dirty="0">
              <a:latin typeface="Arial"/>
            </a:endParaRPr>
          </a:p>
        </p:txBody>
      </p:sp>
      <p:sp>
        <p:nvSpPr>
          <p:cNvPr id="5" name="ZoneTexte 4">
            <a:extLst>
              <a:ext uri="{FF2B5EF4-FFF2-40B4-BE49-F238E27FC236}">
                <a16:creationId xmlns:a16="http://schemas.microsoft.com/office/drawing/2014/main" id="{423B40C7-4ADE-F9F4-0BCD-A651853A08A8}"/>
              </a:ext>
            </a:extLst>
          </p:cNvPr>
          <p:cNvSpPr txBox="1"/>
          <p:nvPr/>
        </p:nvSpPr>
        <p:spPr>
          <a:xfrm>
            <a:off x="4866520" y="1371075"/>
            <a:ext cx="1880886" cy="738664"/>
          </a:xfrm>
          <a:prstGeom prst="rect">
            <a:avLst/>
          </a:prstGeom>
          <a:noFill/>
        </p:spPr>
        <p:txBody>
          <a:bodyPr wrap="square">
            <a:spAutoFit/>
          </a:bodyPr>
          <a:lstStyle/>
          <a:p>
            <a:pPr>
              <a:lnSpc>
                <a:spcPct val="100000"/>
              </a:lnSpc>
              <a:buClr>
                <a:srgbClr val="005E6A"/>
              </a:buClr>
            </a:pPr>
            <a:r>
              <a:rPr lang="fr-FR" sz="2400" b="1" spc="-1" dirty="0" err="1">
                <a:solidFill>
                  <a:srgbClr val="005E6A"/>
                </a:solidFill>
                <a:latin typeface="Calibri"/>
              </a:rPr>
              <a:t>Motorolla</a:t>
            </a:r>
            <a:r>
              <a:rPr lang="fr-FR" sz="2400" b="1" spc="-1" dirty="0">
                <a:solidFill>
                  <a:srgbClr val="005E6A"/>
                </a:solidFill>
                <a:latin typeface="Calibri"/>
              </a:rPr>
              <a:t> </a:t>
            </a:r>
            <a:endParaRPr lang="fr-FR" sz="2400" b="1" strike="noStrike" spc="-1" dirty="0">
              <a:solidFill>
                <a:srgbClr val="005E6A"/>
              </a:solidFill>
              <a:latin typeface="Calibri"/>
            </a:endParaRPr>
          </a:p>
          <a:p>
            <a:pPr marL="285750" indent="-285750">
              <a:lnSpc>
                <a:spcPct val="100000"/>
              </a:lnSpc>
              <a:buClr>
                <a:srgbClr val="005E6A"/>
              </a:buClr>
              <a:buFont typeface="Wingdings" panose="05000000000000000000" pitchFamily="2" charset="2"/>
              <a:buChar char="Ø"/>
            </a:pPr>
            <a:r>
              <a:rPr lang="fr-FR" spc="-1" dirty="0" err="1">
                <a:solidFill>
                  <a:srgbClr val="005E6A"/>
                </a:solidFill>
                <a:latin typeface="Calibri"/>
              </a:rPr>
              <a:t>Mega</a:t>
            </a:r>
            <a:r>
              <a:rPr lang="fr-FR" spc="-1" dirty="0">
                <a:solidFill>
                  <a:srgbClr val="005E6A"/>
                </a:solidFill>
                <a:latin typeface="Calibri"/>
              </a:rPr>
              <a:t> </a:t>
            </a:r>
            <a:r>
              <a:rPr lang="fr-FR" spc="-1" dirty="0" err="1">
                <a:solidFill>
                  <a:srgbClr val="005E6A"/>
                </a:solidFill>
                <a:latin typeface="Calibri"/>
              </a:rPr>
              <a:t>Squirt</a:t>
            </a:r>
            <a:r>
              <a:rPr lang="fr-FR" spc="-1" dirty="0">
                <a:solidFill>
                  <a:srgbClr val="005E6A"/>
                </a:solidFill>
                <a:latin typeface="Calibri"/>
              </a:rPr>
              <a:t>  </a:t>
            </a:r>
            <a:endParaRPr lang="fr-FR" sz="1800" strike="noStrike" spc="-1" dirty="0">
              <a:latin typeface="Arial"/>
            </a:endParaRPr>
          </a:p>
        </p:txBody>
      </p:sp>
      <p:sp>
        <p:nvSpPr>
          <p:cNvPr id="6" name="ZoneTexte 5">
            <a:extLst>
              <a:ext uri="{FF2B5EF4-FFF2-40B4-BE49-F238E27FC236}">
                <a16:creationId xmlns:a16="http://schemas.microsoft.com/office/drawing/2014/main" id="{DE082BC8-4F21-58EF-3C29-D12B36C2DB51}"/>
              </a:ext>
            </a:extLst>
          </p:cNvPr>
          <p:cNvSpPr txBox="1"/>
          <p:nvPr/>
        </p:nvSpPr>
        <p:spPr>
          <a:xfrm>
            <a:off x="8820387" y="1365868"/>
            <a:ext cx="1880886" cy="738664"/>
          </a:xfrm>
          <a:prstGeom prst="rect">
            <a:avLst/>
          </a:prstGeom>
          <a:noFill/>
        </p:spPr>
        <p:txBody>
          <a:bodyPr wrap="square">
            <a:spAutoFit/>
          </a:bodyPr>
          <a:lstStyle/>
          <a:p>
            <a:pPr>
              <a:lnSpc>
                <a:spcPct val="100000"/>
              </a:lnSpc>
              <a:buClr>
                <a:srgbClr val="005E6A"/>
              </a:buClr>
            </a:pPr>
            <a:r>
              <a:rPr lang="fr-FR" sz="2400" b="1" strike="noStrike" spc="-1" dirty="0">
                <a:solidFill>
                  <a:srgbClr val="005E6A"/>
                </a:solidFill>
                <a:latin typeface="Calibri"/>
              </a:rPr>
              <a:t>STM32F407</a:t>
            </a:r>
          </a:p>
          <a:p>
            <a:pPr marL="285750" indent="-285750">
              <a:lnSpc>
                <a:spcPct val="100000"/>
              </a:lnSpc>
              <a:buClr>
                <a:srgbClr val="005E6A"/>
              </a:buClr>
              <a:buFont typeface="Wingdings" panose="05000000000000000000" pitchFamily="2" charset="2"/>
              <a:buChar char="Ø"/>
            </a:pPr>
            <a:r>
              <a:rPr lang="fr-FR" spc="-1" dirty="0">
                <a:solidFill>
                  <a:srgbClr val="005E6A"/>
                </a:solidFill>
                <a:latin typeface="Calibri"/>
              </a:rPr>
              <a:t>ECU STM32 </a:t>
            </a:r>
            <a:endParaRPr lang="fr-FR" sz="1800" strike="noStrike" spc="-1" dirty="0">
              <a:latin typeface="Arial"/>
            </a:endParaRPr>
          </a:p>
        </p:txBody>
      </p:sp>
      <p:pic>
        <p:nvPicPr>
          <p:cNvPr id="1026" name="Picture 2" descr="ATmega328 - Wikipedia">
            <a:extLst>
              <a:ext uri="{FF2B5EF4-FFF2-40B4-BE49-F238E27FC236}">
                <a16:creationId xmlns:a16="http://schemas.microsoft.com/office/drawing/2014/main" id="{55DCF426-5432-8895-1E26-035C8456CB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4284" y="2375534"/>
            <a:ext cx="1613220" cy="1075479"/>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2DC3EDA6-2CFF-05FB-2EF9-294EB0ED99BF}"/>
              </a:ext>
            </a:extLst>
          </p:cNvPr>
          <p:cNvSpPr txBox="1"/>
          <p:nvPr/>
        </p:nvSpPr>
        <p:spPr>
          <a:xfrm>
            <a:off x="4368719" y="3876358"/>
            <a:ext cx="3304572" cy="1477328"/>
          </a:xfrm>
          <a:prstGeom prst="rect">
            <a:avLst/>
          </a:prstGeom>
          <a:noFill/>
        </p:spPr>
        <p:txBody>
          <a:bodyPr wrap="square">
            <a:spAutoFit/>
          </a:bodyPr>
          <a:lstStyle/>
          <a:p>
            <a:r>
              <a:rPr lang="fr-FR" b="1" dirty="0">
                <a:solidFill>
                  <a:schemeClr val="accent2"/>
                </a:solidFill>
                <a:latin typeface="Söhne"/>
              </a:rPr>
              <a:t>Architecture : </a:t>
            </a:r>
            <a:r>
              <a:rPr lang="fr-FR" dirty="0">
                <a:solidFill>
                  <a:schemeClr val="accent2"/>
                </a:solidFill>
                <a:latin typeface="Söhne"/>
              </a:rPr>
              <a:t>HCS12 CORE 16-bit</a:t>
            </a:r>
          </a:p>
          <a:p>
            <a:r>
              <a:rPr lang="fr-FR" b="1" dirty="0">
                <a:solidFill>
                  <a:schemeClr val="accent2"/>
                </a:solidFill>
                <a:latin typeface="Söhne"/>
              </a:rPr>
              <a:t>Vitesse CPU : </a:t>
            </a:r>
            <a:r>
              <a:rPr lang="fr-FR" b="0" i="0" dirty="0">
                <a:solidFill>
                  <a:schemeClr val="accent2"/>
                </a:solidFill>
                <a:effectLst/>
                <a:latin typeface="Söhne"/>
              </a:rPr>
              <a:t>8 MHz et 16 MHz.</a:t>
            </a:r>
          </a:p>
          <a:p>
            <a:r>
              <a:rPr lang="fr-FR" b="1" dirty="0">
                <a:solidFill>
                  <a:schemeClr val="accent2"/>
                </a:solidFill>
                <a:latin typeface="Söhne"/>
              </a:rPr>
              <a:t>Mémoire Flash </a:t>
            </a:r>
            <a:r>
              <a:rPr lang="fr-FR" b="1" i="0" dirty="0">
                <a:solidFill>
                  <a:schemeClr val="accent2"/>
                </a:solidFill>
                <a:effectLst/>
                <a:latin typeface="Söhne"/>
              </a:rPr>
              <a:t>: </a:t>
            </a:r>
            <a:r>
              <a:rPr lang="fr-FR" b="0" i="0" dirty="0">
                <a:solidFill>
                  <a:schemeClr val="accent2"/>
                </a:solidFill>
                <a:effectLst/>
                <a:latin typeface="Söhne"/>
              </a:rPr>
              <a:t>64 kilooctets</a:t>
            </a:r>
          </a:p>
          <a:p>
            <a:r>
              <a:rPr lang="fr-FR" b="1" dirty="0">
                <a:solidFill>
                  <a:schemeClr val="accent2"/>
                </a:solidFill>
                <a:latin typeface="Söhne"/>
              </a:rPr>
              <a:t>Taille RAM : </a:t>
            </a:r>
            <a:r>
              <a:rPr lang="fr-FR" b="0" i="0" dirty="0">
                <a:solidFill>
                  <a:schemeClr val="accent2"/>
                </a:solidFill>
                <a:effectLst/>
                <a:latin typeface="Söhne"/>
              </a:rPr>
              <a:t>4 kilooctets</a:t>
            </a:r>
          </a:p>
          <a:p>
            <a:endParaRPr lang="fr-FR" b="0" i="0" dirty="0">
              <a:solidFill>
                <a:schemeClr val="accent2"/>
              </a:solidFill>
              <a:effectLst/>
              <a:latin typeface="Söhne"/>
            </a:endParaRPr>
          </a:p>
        </p:txBody>
      </p:sp>
      <p:pic>
        <p:nvPicPr>
          <p:cNvPr id="1028" name="Picture 4" descr="MC9S12C64CFUE Datasheet &amp; Application Note | Freescale - AiEMA">
            <a:extLst>
              <a:ext uri="{FF2B5EF4-FFF2-40B4-BE49-F238E27FC236}">
                <a16:creationId xmlns:a16="http://schemas.microsoft.com/office/drawing/2014/main" id="{314F202C-3952-C1C1-DAC7-B2584B96DF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4230" y="2230174"/>
            <a:ext cx="1377845" cy="1377845"/>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1D2315D6-DB87-84D4-7F67-430A2A35ABF0}"/>
              </a:ext>
            </a:extLst>
          </p:cNvPr>
          <p:cNvSpPr txBox="1"/>
          <p:nvPr/>
        </p:nvSpPr>
        <p:spPr>
          <a:xfrm>
            <a:off x="484200" y="3871151"/>
            <a:ext cx="3572728" cy="1477328"/>
          </a:xfrm>
          <a:prstGeom prst="rect">
            <a:avLst/>
          </a:prstGeom>
          <a:noFill/>
        </p:spPr>
        <p:txBody>
          <a:bodyPr wrap="square">
            <a:spAutoFit/>
          </a:bodyPr>
          <a:lstStyle/>
          <a:p>
            <a:r>
              <a:rPr lang="fr-FR" b="1" dirty="0">
                <a:solidFill>
                  <a:schemeClr val="accent2"/>
                </a:solidFill>
                <a:latin typeface="Söhne"/>
              </a:rPr>
              <a:t>Architecture : </a:t>
            </a:r>
            <a:r>
              <a:rPr lang="fr-FR" dirty="0">
                <a:solidFill>
                  <a:schemeClr val="accent2"/>
                </a:solidFill>
                <a:latin typeface="Söhne"/>
              </a:rPr>
              <a:t>AVR RISC-</a:t>
            </a:r>
            <a:r>
              <a:rPr lang="fr-FR" dirty="0" err="1">
                <a:solidFill>
                  <a:schemeClr val="accent2"/>
                </a:solidFill>
                <a:latin typeface="Söhne"/>
              </a:rPr>
              <a:t>based</a:t>
            </a:r>
            <a:r>
              <a:rPr lang="fr-FR" dirty="0">
                <a:solidFill>
                  <a:schemeClr val="accent2"/>
                </a:solidFill>
                <a:latin typeface="Söhne"/>
              </a:rPr>
              <a:t>  8bits</a:t>
            </a:r>
            <a:endParaRPr lang="fr-FR" b="1" dirty="0">
              <a:solidFill>
                <a:schemeClr val="accent2"/>
              </a:solidFill>
              <a:latin typeface="Söhne"/>
            </a:endParaRPr>
          </a:p>
          <a:p>
            <a:r>
              <a:rPr lang="fr-FR" b="1" dirty="0">
                <a:solidFill>
                  <a:schemeClr val="accent2"/>
                </a:solidFill>
                <a:latin typeface="Söhne"/>
              </a:rPr>
              <a:t>Vitesse CPU : </a:t>
            </a:r>
            <a:r>
              <a:rPr lang="fr-FR" b="0" i="0" dirty="0">
                <a:solidFill>
                  <a:schemeClr val="accent2"/>
                </a:solidFill>
                <a:effectLst/>
                <a:latin typeface="Söhne"/>
              </a:rPr>
              <a:t>8 MHz et 16 MHz</a:t>
            </a:r>
          </a:p>
          <a:p>
            <a:r>
              <a:rPr lang="fr-FR" b="1" dirty="0">
                <a:solidFill>
                  <a:schemeClr val="accent2"/>
                </a:solidFill>
                <a:latin typeface="Söhne"/>
              </a:rPr>
              <a:t>Mémoire Flash </a:t>
            </a:r>
            <a:r>
              <a:rPr lang="fr-FR" b="1" i="0" dirty="0">
                <a:solidFill>
                  <a:schemeClr val="accent2"/>
                </a:solidFill>
                <a:effectLst/>
                <a:latin typeface="Söhne"/>
              </a:rPr>
              <a:t>: </a:t>
            </a:r>
            <a:r>
              <a:rPr lang="fr-FR" b="0" i="0" dirty="0">
                <a:solidFill>
                  <a:schemeClr val="accent2"/>
                </a:solidFill>
                <a:effectLst/>
                <a:latin typeface="Söhne"/>
              </a:rPr>
              <a:t>32 kilooctets</a:t>
            </a:r>
          </a:p>
          <a:p>
            <a:r>
              <a:rPr lang="fr-FR" b="1" dirty="0">
                <a:solidFill>
                  <a:schemeClr val="accent2"/>
                </a:solidFill>
                <a:latin typeface="Söhne"/>
              </a:rPr>
              <a:t>Taille RAM : </a:t>
            </a:r>
            <a:r>
              <a:rPr lang="fr-FR" dirty="0">
                <a:solidFill>
                  <a:schemeClr val="accent2"/>
                </a:solidFill>
                <a:latin typeface="Söhne"/>
              </a:rPr>
              <a:t>2</a:t>
            </a:r>
            <a:r>
              <a:rPr lang="fr-FR" b="0" i="0" dirty="0">
                <a:solidFill>
                  <a:schemeClr val="accent2"/>
                </a:solidFill>
                <a:effectLst/>
                <a:latin typeface="Söhne"/>
              </a:rPr>
              <a:t> kilooctets</a:t>
            </a:r>
          </a:p>
          <a:p>
            <a:endParaRPr lang="fr-FR" b="0" i="0" dirty="0">
              <a:solidFill>
                <a:schemeClr val="accent2"/>
              </a:solidFill>
              <a:effectLst/>
              <a:latin typeface="Söhne"/>
            </a:endParaRPr>
          </a:p>
        </p:txBody>
      </p:sp>
      <p:pic>
        <p:nvPicPr>
          <p:cNvPr id="1030" name="Picture 6" descr="STM32F407VET6-STMicroelectronics - xt-shenzhen">
            <a:extLst>
              <a:ext uri="{FF2B5EF4-FFF2-40B4-BE49-F238E27FC236}">
                <a16:creationId xmlns:a16="http://schemas.microsoft.com/office/drawing/2014/main" id="{71C05BDB-8F69-D69C-DD9C-7D35F9ABD0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5790" y="2230174"/>
            <a:ext cx="1270080" cy="112128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3A3F35D5-75A1-58D6-B78D-0361808C3856}"/>
              </a:ext>
            </a:extLst>
          </p:cNvPr>
          <p:cNvSpPr txBox="1"/>
          <p:nvPr/>
        </p:nvSpPr>
        <p:spPr>
          <a:xfrm>
            <a:off x="8135074" y="3871151"/>
            <a:ext cx="4056686" cy="1477328"/>
          </a:xfrm>
          <a:prstGeom prst="rect">
            <a:avLst/>
          </a:prstGeom>
          <a:noFill/>
        </p:spPr>
        <p:txBody>
          <a:bodyPr wrap="square">
            <a:spAutoFit/>
          </a:bodyPr>
          <a:lstStyle/>
          <a:p>
            <a:r>
              <a:rPr lang="fr-FR" b="1" dirty="0">
                <a:solidFill>
                  <a:schemeClr val="accent2"/>
                </a:solidFill>
                <a:latin typeface="Söhne"/>
              </a:rPr>
              <a:t>Architecture : </a:t>
            </a:r>
            <a:r>
              <a:rPr lang="fr-FR" dirty="0">
                <a:solidFill>
                  <a:schemeClr val="accent2"/>
                </a:solidFill>
                <a:latin typeface="Söhne"/>
              </a:rPr>
              <a:t>ARM 32-bit Cortex M4</a:t>
            </a:r>
          </a:p>
          <a:p>
            <a:r>
              <a:rPr lang="fr-FR" b="1" dirty="0">
                <a:solidFill>
                  <a:schemeClr val="accent2"/>
                </a:solidFill>
                <a:latin typeface="Söhne"/>
              </a:rPr>
              <a:t>Vitesse CPU : </a:t>
            </a:r>
            <a:r>
              <a:rPr lang="fr-FR" b="0" i="0" dirty="0">
                <a:solidFill>
                  <a:schemeClr val="accent2"/>
                </a:solidFill>
                <a:effectLst/>
                <a:latin typeface="Söhne"/>
              </a:rPr>
              <a:t>168 MHz.</a:t>
            </a:r>
          </a:p>
          <a:p>
            <a:r>
              <a:rPr lang="fr-FR" b="1" dirty="0">
                <a:solidFill>
                  <a:schemeClr val="accent2"/>
                </a:solidFill>
                <a:latin typeface="Söhne"/>
              </a:rPr>
              <a:t>Mémoire Flash </a:t>
            </a:r>
            <a:r>
              <a:rPr lang="fr-FR" b="1" i="0" dirty="0">
                <a:solidFill>
                  <a:schemeClr val="accent2"/>
                </a:solidFill>
                <a:effectLst/>
                <a:latin typeface="Söhne"/>
              </a:rPr>
              <a:t>: </a:t>
            </a:r>
            <a:r>
              <a:rPr lang="fr-FR" b="0" i="0" dirty="0">
                <a:solidFill>
                  <a:schemeClr val="accent2"/>
                </a:solidFill>
                <a:effectLst/>
                <a:latin typeface="Söhne"/>
              </a:rPr>
              <a:t>512 kilooctets</a:t>
            </a:r>
          </a:p>
          <a:p>
            <a:r>
              <a:rPr lang="fr-FR" b="1" dirty="0">
                <a:solidFill>
                  <a:schemeClr val="accent2"/>
                </a:solidFill>
                <a:latin typeface="Söhne"/>
              </a:rPr>
              <a:t>Taille RAM : </a:t>
            </a:r>
            <a:r>
              <a:rPr lang="fr-FR" dirty="0">
                <a:solidFill>
                  <a:schemeClr val="accent2"/>
                </a:solidFill>
                <a:latin typeface="Söhne"/>
              </a:rPr>
              <a:t>192</a:t>
            </a:r>
            <a:r>
              <a:rPr lang="fr-FR" b="0" i="0" dirty="0">
                <a:solidFill>
                  <a:schemeClr val="accent2"/>
                </a:solidFill>
                <a:effectLst/>
                <a:latin typeface="Söhne"/>
              </a:rPr>
              <a:t> kilooctets</a:t>
            </a:r>
          </a:p>
          <a:p>
            <a:endParaRPr lang="fr-FR" b="0" i="0" dirty="0">
              <a:solidFill>
                <a:schemeClr val="accent2"/>
              </a:solidFill>
              <a:effectLst/>
              <a:latin typeface="Söhne"/>
            </a:endParaRPr>
          </a:p>
        </p:txBody>
      </p:sp>
      <p:pic>
        <p:nvPicPr>
          <p:cNvPr id="12" name="Image 11">
            <a:extLst>
              <a:ext uri="{FF2B5EF4-FFF2-40B4-BE49-F238E27FC236}">
                <a16:creationId xmlns:a16="http://schemas.microsoft.com/office/drawing/2014/main" id="{CD03EFD8-EC1F-8297-CCE5-0A3A8D5D243C}"/>
              </a:ext>
            </a:extLst>
          </p:cNvPr>
          <p:cNvPicPr>
            <a:picLocks noChangeAspect="1"/>
          </p:cNvPicPr>
          <p:nvPr/>
        </p:nvPicPr>
        <p:blipFill rotWithShape="1">
          <a:blip r:embed="rId6"/>
          <a:srcRect l="2512" t="4106" r="2847" b="5967"/>
          <a:stretch/>
        </p:blipFill>
        <p:spPr>
          <a:xfrm>
            <a:off x="485531" y="5089554"/>
            <a:ext cx="3570065" cy="1211966"/>
          </a:xfrm>
          <a:prstGeom prst="rect">
            <a:avLst/>
          </a:prstGeom>
        </p:spPr>
      </p:pic>
      <p:pic>
        <p:nvPicPr>
          <p:cNvPr id="14" name="Image 13" descr="Une image contenant texte, capture d’écran, Police&#10;&#10;Description générée automatiquement">
            <a:extLst>
              <a:ext uri="{FF2B5EF4-FFF2-40B4-BE49-F238E27FC236}">
                <a16:creationId xmlns:a16="http://schemas.microsoft.com/office/drawing/2014/main" id="{0F11AD81-8E64-8FA1-D0AE-302CD589D2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1437" y="5090529"/>
            <a:ext cx="3933085" cy="12585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ECA9E-F304-671C-795D-636EE6515D77}"/>
            </a:ext>
          </a:extLst>
        </p:cNvPr>
        <p:cNvGrpSpPr/>
        <p:nvPr/>
      </p:nvGrpSpPr>
      <p:grpSpPr>
        <a:xfrm>
          <a:off x="0" y="0"/>
          <a:ext cx="0" cy="0"/>
          <a:chOff x="0" y="0"/>
          <a:chExt cx="0" cy="0"/>
        </a:xfrm>
      </p:grpSpPr>
      <p:sp>
        <p:nvSpPr>
          <p:cNvPr id="298" name="Espace réservé du numéro de diapositive 4">
            <a:extLst>
              <a:ext uri="{FF2B5EF4-FFF2-40B4-BE49-F238E27FC236}">
                <a16:creationId xmlns:a16="http://schemas.microsoft.com/office/drawing/2014/main" id="{67FC6B97-7AB8-5765-70D0-D6D1B0B83059}"/>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AF8DE7-FAEE-485A-AF69-373890A659D1}" type="slidenum">
              <a:rPr lang="fr-FR" sz="900" b="0" strike="noStrike" spc="-1">
                <a:solidFill>
                  <a:srgbClr val="005E6A"/>
                </a:solidFill>
                <a:latin typeface="Segoe UI"/>
              </a:rPr>
              <a:t>7</a:t>
            </a:fld>
            <a:endParaRPr lang="fr-FR" sz="900" b="0" strike="noStrike" spc="-1">
              <a:latin typeface="Arial"/>
            </a:endParaRPr>
          </a:p>
        </p:txBody>
      </p:sp>
      <p:sp>
        <p:nvSpPr>
          <p:cNvPr id="299" name="PlaceHolder 1">
            <a:extLst>
              <a:ext uri="{FF2B5EF4-FFF2-40B4-BE49-F238E27FC236}">
                <a16:creationId xmlns:a16="http://schemas.microsoft.com/office/drawing/2014/main" id="{ED8D9D19-12F5-3C92-ADAB-1616E7197A9D}"/>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300" name="Titre 1">
            <a:extLst>
              <a:ext uri="{FF2B5EF4-FFF2-40B4-BE49-F238E27FC236}">
                <a16:creationId xmlns:a16="http://schemas.microsoft.com/office/drawing/2014/main" id="{91C81259-BBE9-7AFD-84BE-205DC0453818}"/>
              </a:ext>
            </a:extLst>
          </p:cNvPr>
          <p:cNvSpPr/>
          <p:nvPr/>
        </p:nvSpPr>
        <p:spPr>
          <a:xfrm>
            <a:off x="484200" y="64332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spcAft>
                <a:spcPts val="799"/>
              </a:spcAft>
              <a:buClr>
                <a:srgbClr val="005E6A"/>
              </a:buClr>
              <a:buFont typeface="Wingdings" charset="2"/>
              <a:buChar char=""/>
            </a:pPr>
            <a:r>
              <a:rPr lang="fr-FR" sz="2000" b="1" spc="-1" dirty="0">
                <a:solidFill>
                  <a:srgbClr val="005E6A"/>
                </a:solidFill>
                <a:latin typeface="Calibri"/>
                <a:ea typeface="Calibri"/>
              </a:rPr>
              <a:t>Unité de Contrôle Moteur (ECU) </a:t>
            </a:r>
            <a:endParaRPr lang="fr-FR" sz="2000" b="0" strike="noStrike" spc="-1" dirty="0">
              <a:latin typeface="Arial"/>
            </a:endParaRPr>
          </a:p>
        </p:txBody>
      </p:sp>
      <p:sp>
        <p:nvSpPr>
          <p:cNvPr id="301" name="PlaceHolder 2">
            <a:extLst>
              <a:ext uri="{FF2B5EF4-FFF2-40B4-BE49-F238E27FC236}">
                <a16:creationId xmlns:a16="http://schemas.microsoft.com/office/drawing/2014/main" id="{796CECAD-CD23-BF2D-CF4A-091C1101A0A4}"/>
              </a:ext>
            </a:extLst>
          </p:cNvPr>
          <p:cNvSpPr>
            <a:spLocks noGrp="1"/>
          </p:cNvSpPr>
          <p:nvPr>
            <p:ph type="dt" idx="22"/>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02" name="Picture 2" descr="Aucune description disponible.">
            <a:extLst>
              <a:ext uri="{FF2B5EF4-FFF2-40B4-BE49-F238E27FC236}">
                <a16:creationId xmlns:a16="http://schemas.microsoft.com/office/drawing/2014/main" id="{7D766BAA-E15A-C3BF-2744-DDDAF50EEA6C}"/>
              </a:ext>
            </a:extLst>
          </p:cNvPr>
          <p:cNvPicPr/>
          <p:nvPr/>
        </p:nvPicPr>
        <p:blipFill>
          <a:blip r:embed="rId3"/>
          <a:stretch/>
        </p:blipFill>
        <p:spPr>
          <a:xfrm>
            <a:off x="875520" y="1063080"/>
            <a:ext cx="5713200" cy="2631240"/>
          </a:xfrm>
          <a:prstGeom prst="rect">
            <a:avLst/>
          </a:prstGeom>
          <a:ln w="0">
            <a:noFill/>
          </a:ln>
        </p:spPr>
      </p:pic>
      <p:pic>
        <p:nvPicPr>
          <p:cNvPr id="303" name="Picture 4" descr="Aucune description disponible.">
            <a:extLst>
              <a:ext uri="{FF2B5EF4-FFF2-40B4-BE49-F238E27FC236}">
                <a16:creationId xmlns:a16="http://schemas.microsoft.com/office/drawing/2014/main" id="{D4046C43-C7C7-C3B3-3E0D-937869DD701C}"/>
              </a:ext>
            </a:extLst>
          </p:cNvPr>
          <p:cNvPicPr/>
          <p:nvPr/>
        </p:nvPicPr>
        <p:blipFill>
          <a:blip r:embed="rId4"/>
          <a:stretch/>
        </p:blipFill>
        <p:spPr>
          <a:xfrm>
            <a:off x="7300980" y="1063080"/>
            <a:ext cx="4289760" cy="5095800"/>
          </a:xfrm>
          <a:prstGeom prst="rect">
            <a:avLst/>
          </a:prstGeom>
          <a:ln w="0">
            <a:noFill/>
          </a:ln>
        </p:spPr>
      </p:pic>
      <p:pic>
        <p:nvPicPr>
          <p:cNvPr id="304" name="Image 2">
            <a:extLst>
              <a:ext uri="{FF2B5EF4-FFF2-40B4-BE49-F238E27FC236}">
                <a16:creationId xmlns:a16="http://schemas.microsoft.com/office/drawing/2014/main" id="{412F2184-8027-CF9D-5704-785AFD45E040}"/>
              </a:ext>
            </a:extLst>
          </p:cNvPr>
          <p:cNvPicPr/>
          <p:nvPr/>
        </p:nvPicPr>
        <p:blipFill>
          <a:blip r:embed="rId5"/>
          <a:stretch/>
        </p:blipFill>
        <p:spPr>
          <a:xfrm>
            <a:off x="1416240" y="3724920"/>
            <a:ext cx="4461840" cy="2578680"/>
          </a:xfrm>
          <a:prstGeom prst="rect">
            <a:avLst/>
          </a:prstGeom>
          <a:ln w="0">
            <a:noFill/>
          </a:ln>
        </p:spPr>
      </p:pic>
      <p:pic>
        <p:nvPicPr>
          <p:cNvPr id="2050" name="Picture 2" descr="EasyEDA - Online PCB design &amp; circuit simulator">
            <a:extLst>
              <a:ext uri="{FF2B5EF4-FFF2-40B4-BE49-F238E27FC236}">
                <a16:creationId xmlns:a16="http://schemas.microsoft.com/office/drawing/2014/main" id="{28AAA5D1-76F9-07FF-6237-181B972BE32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83420" y="196599"/>
            <a:ext cx="607320" cy="6073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élécharger LTspice Simulator (gratuit) Windows, Mac - Clubic">
            <a:extLst>
              <a:ext uri="{FF2B5EF4-FFF2-40B4-BE49-F238E27FC236}">
                <a16:creationId xmlns:a16="http://schemas.microsoft.com/office/drawing/2014/main" id="{6C9BDEFA-B37A-415A-4CBE-6DAC286BD7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19311" y="237170"/>
            <a:ext cx="607320" cy="60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39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8DC6C-0557-9478-8D66-4F16A5D28D6A}"/>
            </a:ext>
          </a:extLst>
        </p:cNvPr>
        <p:cNvGrpSpPr/>
        <p:nvPr/>
      </p:nvGrpSpPr>
      <p:grpSpPr>
        <a:xfrm>
          <a:off x="0" y="0"/>
          <a:ext cx="0" cy="0"/>
          <a:chOff x="0" y="0"/>
          <a:chExt cx="0" cy="0"/>
        </a:xfrm>
      </p:grpSpPr>
      <p:sp>
        <p:nvSpPr>
          <p:cNvPr id="298" name="Espace réservé du numéro de diapositive 4">
            <a:extLst>
              <a:ext uri="{FF2B5EF4-FFF2-40B4-BE49-F238E27FC236}">
                <a16:creationId xmlns:a16="http://schemas.microsoft.com/office/drawing/2014/main" id="{A719E0B6-8E81-F16D-A23D-E21ECABC2574}"/>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AF8DE7-FAEE-485A-AF69-373890A659D1}" type="slidenum">
              <a:rPr lang="fr-FR" sz="900" b="0" strike="noStrike" spc="-1">
                <a:solidFill>
                  <a:srgbClr val="005E6A"/>
                </a:solidFill>
                <a:latin typeface="Segoe UI"/>
              </a:rPr>
              <a:t>8</a:t>
            </a:fld>
            <a:endParaRPr lang="fr-FR" sz="900" b="0" strike="noStrike" spc="-1">
              <a:latin typeface="Arial"/>
            </a:endParaRPr>
          </a:p>
        </p:txBody>
      </p:sp>
      <p:sp>
        <p:nvSpPr>
          <p:cNvPr id="299" name="PlaceHolder 1">
            <a:extLst>
              <a:ext uri="{FF2B5EF4-FFF2-40B4-BE49-F238E27FC236}">
                <a16:creationId xmlns:a16="http://schemas.microsoft.com/office/drawing/2014/main" id="{5D05042D-81D5-B8A9-7430-5A136C070F30}"/>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300" name="Titre 1">
            <a:extLst>
              <a:ext uri="{FF2B5EF4-FFF2-40B4-BE49-F238E27FC236}">
                <a16:creationId xmlns:a16="http://schemas.microsoft.com/office/drawing/2014/main" id="{7A6F2D9A-2A8A-1575-EE2A-5BC99A96A35B}"/>
              </a:ext>
            </a:extLst>
          </p:cNvPr>
          <p:cNvSpPr/>
          <p:nvPr/>
        </p:nvSpPr>
        <p:spPr>
          <a:xfrm>
            <a:off x="484200" y="64332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spcAft>
                <a:spcPts val="799"/>
              </a:spcAft>
              <a:buClr>
                <a:srgbClr val="005E6A"/>
              </a:buClr>
              <a:buFont typeface="Wingdings" charset="2"/>
              <a:buChar char=""/>
            </a:pPr>
            <a:r>
              <a:rPr lang="fr-FR" sz="2000" b="1" spc="-1" dirty="0">
                <a:solidFill>
                  <a:srgbClr val="005E6A"/>
                </a:solidFill>
                <a:latin typeface="Calibri"/>
                <a:ea typeface="Calibri"/>
              </a:rPr>
              <a:t>Unité de Contrôle Moteur (ECU) </a:t>
            </a:r>
            <a:endParaRPr lang="fr-FR" sz="2000" b="0" strike="noStrike" spc="-1" dirty="0">
              <a:latin typeface="Arial"/>
            </a:endParaRPr>
          </a:p>
        </p:txBody>
      </p:sp>
      <p:sp>
        <p:nvSpPr>
          <p:cNvPr id="301" name="PlaceHolder 2">
            <a:extLst>
              <a:ext uri="{FF2B5EF4-FFF2-40B4-BE49-F238E27FC236}">
                <a16:creationId xmlns:a16="http://schemas.microsoft.com/office/drawing/2014/main" id="{87BB060A-7287-CFA1-3A95-D87380F1D02C}"/>
              </a:ext>
            </a:extLst>
          </p:cNvPr>
          <p:cNvSpPr>
            <a:spLocks noGrp="1"/>
          </p:cNvSpPr>
          <p:nvPr>
            <p:ph type="dt" idx="22"/>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1028" name="Picture 4" descr="Comment créer la meilleure nomenclature (BOM) pour votre circuit imprimé ?">
            <a:extLst>
              <a:ext uri="{FF2B5EF4-FFF2-40B4-BE49-F238E27FC236}">
                <a16:creationId xmlns:a16="http://schemas.microsoft.com/office/drawing/2014/main" id="{AF299DF6-121F-9F87-8760-BA17938903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104" y="1823051"/>
            <a:ext cx="2072492" cy="140359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16">
            <a:extLst>
              <a:ext uri="{FF2B5EF4-FFF2-40B4-BE49-F238E27FC236}">
                <a16:creationId xmlns:a16="http://schemas.microsoft.com/office/drawing/2014/main" id="{9BE3B2C7-0238-9161-7A17-F079C68F7508}"/>
              </a:ext>
            </a:extLst>
          </p:cNvPr>
          <p:cNvPicPr/>
          <p:nvPr/>
        </p:nvPicPr>
        <p:blipFill>
          <a:blip r:embed="rId4"/>
          <a:stretch/>
        </p:blipFill>
        <p:spPr>
          <a:xfrm>
            <a:off x="628874" y="3424957"/>
            <a:ext cx="2072492" cy="1973313"/>
          </a:xfrm>
          <a:prstGeom prst="rect">
            <a:avLst/>
          </a:prstGeom>
          <a:ln w="0">
            <a:noFill/>
          </a:ln>
        </p:spPr>
      </p:pic>
      <p:sp>
        <p:nvSpPr>
          <p:cNvPr id="4" name="Rectangle 14">
            <a:extLst>
              <a:ext uri="{FF2B5EF4-FFF2-40B4-BE49-F238E27FC236}">
                <a16:creationId xmlns:a16="http://schemas.microsoft.com/office/drawing/2014/main" id="{D7A076BD-EBFA-67DB-4BD0-8DC4B97CC873}"/>
              </a:ext>
            </a:extLst>
          </p:cNvPr>
          <p:cNvSpPr/>
          <p:nvPr/>
        </p:nvSpPr>
        <p:spPr>
          <a:xfrm>
            <a:off x="191738" y="1233543"/>
            <a:ext cx="3242341" cy="4686257"/>
          </a:xfrm>
          <a:prstGeom prst="rect">
            <a:avLst/>
          </a:prstGeom>
          <a:no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endParaRPr lang="fr-FR" b="1"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z="1800" b="0" strike="noStrike" spc="-1" dirty="0">
              <a:latin typeface="Arial"/>
            </a:endParaRPr>
          </a:p>
        </p:txBody>
      </p:sp>
      <p:pic>
        <p:nvPicPr>
          <p:cNvPr id="1030" name="Picture 6" descr="JLCPCB One-Stop Solution for PCB PCBA 3D Printing CNC Mechnical Parts">
            <a:extLst>
              <a:ext uri="{FF2B5EF4-FFF2-40B4-BE49-F238E27FC236}">
                <a16:creationId xmlns:a16="http://schemas.microsoft.com/office/drawing/2014/main" id="{389A38C3-EFE2-964D-16A9-2984D577733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65120" y="1025577"/>
            <a:ext cx="1675320" cy="876751"/>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B556525D-5FE0-236A-DCEE-49F13D4ED1FA}"/>
              </a:ext>
            </a:extLst>
          </p:cNvPr>
          <p:cNvSpPr txBox="1"/>
          <p:nvPr/>
        </p:nvSpPr>
        <p:spPr>
          <a:xfrm>
            <a:off x="982079" y="5463091"/>
            <a:ext cx="1511777" cy="369332"/>
          </a:xfrm>
          <a:prstGeom prst="rect">
            <a:avLst/>
          </a:prstGeom>
          <a:noFill/>
        </p:spPr>
        <p:txBody>
          <a:bodyPr wrap="square">
            <a:spAutoFit/>
          </a:bodyPr>
          <a:lstStyle/>
          <a:p>
            <a:pPr algn="ctr">
              <a:lnSpc>
                <a:spcPct val="100000"/>
              </a:lnSpc>
              <a:buNone/>
            </a:pPr>
            <a:r>
              <a:rPr lang="fr-FR" sz="1800" strike="noStrike" spc="-1" dirty="0">
                <a:solidFill>
                  <a:srgbClr val="005E6A"/>
                </a:solidFill>
                <a:latin typeface="Calibri"/>
              </a:rPr>
              <a:t>Fichier Gerber </a:t>
            </a:r>
            <a:endParaRPr lang="fr-FR" sz="1800" strike="noStrike" spc="-1" dirty="0">
              <a:latin typeface="Arial"/>
            </a:endParaRPr>
          </a:p>
        </p:txBody>
      </p:sp>
      <p:sp>
        <p:nvSpPr>
          <p:cNvPr id="7" name="ZoneTexte 6">
            <a:extLst>
              <a:ext uri="{FF2B5EF4-FFF2-40B4-BE49-F238E27FC236}">
                <a16:creationId xmlns:a16="http://schemas.microsoft.com/office/drawing/2014/main" id="{41075289-BAC9-09A3-513D-C1814E617002}"/>
              </a:ext>
            </a:extLst>
          </p:cNvPr>
          <p:cNvSpPr txBox="1"/>
          <p:nvPr/>
        </p:nvSpPr>
        <p:spPr>
          <a:xfrm>
            <a:off x="910860" y="3234228"/>
            <a:ext cx="1511777" cy="369332"/>
          </a:xfrm>
          <a:prstGeom prst="rect">
            <a:avLst/>
          </a:prstGeom>
          <a:noFill/>
        </p:spPr>
        <p:txBody>
          <a:bodyPr wrap="square">
            <a:spAutoFit/>
          </a:bodyPr>
          <a:lstStyle/>
          <a:p>
            <a:pPr algn="ctr">
              <a:lnSpc>
                <a:spcPct val="100000"/>
              </a:lnSpc>
              <a:buNone/>
            </a:pPr>
            <a:r>
              <a:rPr lang="fr-FR" sz="1800" strike="noStrike" spc="-1" dirty="0">
                <a:solidFill>
                  <a:srgbClr val="005E6A"/>
                </a:solidFill>
                <a:latin typeface="Calibri"/>
              </a:rPr>
              <a:t>Fichier BOM</a:t>
            </a:r>
            <a:endParaRPr lang="fr-FR" sz="1800" strike="noStrike" spc="-1" dirty="0">
              <a:latin typeface="Arial"/>
            </a:endParaRPr>
          </a:p>
        </p:txBody>
      </p:sp>
      <p:pic>
        <p:nvPicPr>
          <p:cNvPr id="1032" name="Picture 8" descr="Réparation carte mère en micro soudure à Orange - Care My PC">
            <a:extLst>
              <a:ext uri="{FF2B5EF4-FFF2-40B4-BE49-F238E27FC236}">
                <a16:creationId xmlns:a16="http://schemas.microsoft.com/office/drawing/2014/main" id="{5133E3EB-465A-A382-06EA-C7E4998B85C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73456" y="1564515"/>
            <a:ext cx="2723316" cy="181554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4">
            <a:extLst>
              <a:ext uri="{FF2B5EF4-FFF2-40B4-BE49-F238E27FC236}">
                <a16:creationId xmlns:a16="http://schemas.microsoft.com/office/drawing/2014/main" id="{C7955522-2E02-B65D-2E13-A02B8D8209A8}"/>
              </a:ext>
            </a:extLst>
          </p:cNvPr>
          <p:cNvSpPr/>
          <p:nvPr/>
        </p:nvSpPr>
        <p:spPr>
          <a:xfrm>
            <a:off x="3900673" y="1233543"/>
            <a:ext cx="3434848" cy="2271658"/>
          </a:xfrm>
          <a:prstGeom prst="rect">
            <a:avLst/>
          </a:prstGeom>
          <a:no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z="1800" b="0" strike="noStrike" spc="-1" dirty="0">
              <a:latin typeface="Arial"/>
            </a:endParaRPr>
          </a:p>
        </p:txBody>
      </p:sp>
      <p:sp>
        <p:nvSpPr>
          <p:cNvPr id="9" name="Rectangle 14">
            <a:extLst>
              <a:ext uri="{FF2B5EF4-FFF2-40B4-BE49-F238E27FC236}">
                <a16:creationId xmlns:a16="http://schemas.microsoft.com/office/drawing/2014/main" id="{76A07306-DCA5-9BD2-5C3A-515554F1F8AF}"/>
              </a:ext>
            </a:extLst>
          </p:cNvPr>
          <p:cNvSpPr/>
          <p:nvPr/>
        </p:nvSpPr>
        <p:spPr>
          <a:xfrm>
            <a:off x="3892734" y="3715310"/>
            <a:ext cx="3434849" cy="2204490"/>
          </a:xfrm>
          <a:prstGeom prst="rect">
            <a:avLst/>
          </a:prstGeom>
          <a:no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endParaRPr lang="fr-FR" b="1" spc="-1" dirty="0">
              <a:solidFill>
                <a:srgbClr val="005E6A"/>
              </a:solidFill>
              <a:latin typeface="Calibri"/>
            </a:endParaRPr>
          </a:p>
          <a:p>
            <a:endParaRPr lang="fr-FR" b="1" spc="-1" dirty="0">
              <a:solidFill>
                <a:srgbClr val="005E6A"/>
              </a:solidFill>
              <a:latin typeface="Calibri"/>
            </a:endParaRPr>
          </a:p>
          <a:p>
            <a:r>
              <a:rPr lang="fr-FR" b="1" spc="-1" dirty="0">
                <a:solidFill>
                  <a:srgbClr val="005E6A"/>
                </a:solidFill>
                <a:latin typeface="Calibri"/>
              </a:rPr>
              <a:t>Essais</a:t>
            </a: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z="1800" b="0" strike="noStrike" spc="-1" dirty="0">
              <a:latin typeface="Arial"/>
            </a:endParaRPr>
          </a:p>
        </p:txBody>
      </p:sp>
      <p:pic>
        <p:nvPicPr>
          <p:cNvPr id="10" name="Picture 2" descr="Aucune description disponible.">
            <a:extLst>
              <a:ext uri="{FF2B5EF4-FFF2-40B4-BE49-F238E27FC236}">
                <a16:creationId xmlns:a16="http://schemas.microsoft.com/office/drawing/2014/main" id="{4B7A04E8-E650-946B-8D8F-70AD7882792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54513" y="4061010"/>
            <a:ext cx="2282682" cy="1713533"/>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353BE609-1B0E-AAF1-8484-5BBB9579454D}"/>
              </a:ext>
            </a:extLst>
          </p:cNvPr>
          <p:cNvSpPr txBox="1"/>
          <p:nvPr/>
        </p:nvSpPr>
        <p:spPr>
          <a:xfrm>
            <a:off x="289900" y="1279287"/>
            <a:ext cx="1295060" cy="369332"/>
          </a:xfrm>
          <a:prstGeom prst="rect">
            <a:avLst/>
          </a:prstGeom>
          <a:noFill/>
        </p:spPr>
        <p:txBody>
          <a:bodyPr wrap="square">
            <a:spAutoFit/>
          </a:bodyPr>
          <a:lstStyle/>
          <a:p>
            <a:r>
              <a:rPr lang="fr-FR" b="1" spc="-1" dirty="0">
                <a:solidFill>
                  <a:srgbClr val="005E6A"/>
                </a:solidFill>
                <a:latin typeface="Calibri"/>
              </a:rPr>
              <a:t>Commande</a:t>
            </a:r>
            <a:endParaRPr lang="fr-FR" dirty="0"/>
          </a:p>
        </p:txBody>
      </p:sp>
      <p:sp>
        <p:nvSpPr>
          <p:cNvPr id="13" name="ZoneTexte 12">
            <a:extLst>
              <a:ext uri="{FF2B5EF4-FFF2-40B4-BE49-F238E27FC236}">
                <a16:creationId xmlns:a16="http://schemas.microsoft.com/office/drawing/2014/main" id="{E5D98215-C287-A60A-EC30-F941ADA7F57F}"/>
              </a:ext>
            </a:extLst>
          </p:cNvPr>
          <p:cNvSpPr txBox="1"/>
          <p:nvPr/>
        </p:nvSpPr>
        <p:spPr>
          <a:xfrm>
            <a:off x="3951653" y="1233542"/>
            <a:ext cx="1295060" cy="369332"/>
          </a:xfrm>
          <a:prstGeom prst="rect">
            <a:avLst/>
          </a:prstGeom>
          <a:noFill/>
        </p:spPr>
        <p:txBody>
          <a:bodyPr wrap="square">
            <a:spAutoFit/>
          </a:bodyPr>
          <a:lstStyle/>
          <a:p>
            <a:r>
              <a:rPr lang="fr-FR" b="1" spc="-1" dirty="0">
                <a:solidFill>
                  <a:srgbClr val="005E6A"/>
                </a:solidFill>
                <a:latin typeface="Calibri"/>
              </a:rPr>
              <a:t>Soudure</a:t>
            </a:r>
            <a:endParaRPr lang="fr-FR" dirty="0"/>
          </a:p>
        </p:txBody>
      </p:sp>
      <p:sp>
        <p:nvSpPr>
          <p:cNvPr id="14" name="Rectangle 14">
            <a:extLst>
              <a:ext uri="{FF2B5EF4-FFF2-40B4-BE49-F238E27FC236}">
                <a16:creationId xmlns:a16="http://schemas.microsoft.com/office/drawing/2014/main" id="{D41FB074-049F-DD7E-050E-1FF3ADD70DBA}"/>
              </a:ext>
            </a:extLst>
          </p:cNvPr>
          <p:cNvSpPr/>
          <p:nvPr/>
        </p:nvSpPr>
        <p:spPr>
          <a:xfrm>
            <a:off x="7632976" y="1233543"/>
            <a:ext cx="4074823" cy="4732002"/>
          </a:xfrm>
          <a:prstGeom prst="rect">
            <a:avLst/>
          </a:prstGeom>
          <a:no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endParaRPr lang="fr-FR" b="1"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z="1800" b="0" strike="noStrike" spc="-1" dirty="0">
              <a:latin typeface="Arial"/>
            </a:endParaRPr>
          </a:p>
        </p:txBody>
      </p:sp>
      <p:sp>
        <p:nvSpPr>
          <p:cNvPr id="16" name="ZoneTexte 15">
            <a:extLst>
              <a:ext uri="{FF2B5EF4-FFF2-40B4-BE49-F238E27FC236}">
                <a16:creationId xmlns:a16="http://schemas.microsoft.com/office/drawing/2014/main" id="{633A0F74-6350-D294-954E-769BF63CC437}"/>
              </a:ext>
            </a:extLst>
          </p:cNvPr>
          <p:cNvSpPr txBox="1"/>
          <p:nvPr/>
        </p:nvSpPr>
        <p:spPr>
          <a:xfrm>
            <a:off x="7802115" y="1296610"/>
            <a:ext cx="2022559" cy="369332"/>
          </a:xfrm>
          <a:prstGeom prst="rect">
            <a:avLst/>
          </a:prstGeom>
          <a:noFill/>
        </p:spPr>
        <p:txBody>
          <a:bodyPr wrap="square">
            <a:spAutoFit/>
          </a:bodyPr>
          <a:lstStyle/>
          <a:p>
            <a:r>
              <a:rPr lang="fr-FR" b="1" spc="-1" dirty="0">
                <a:solidFill>
                  <a:srgbClr val="005E6A"/>
                </a:solidFill>
                <a:latin typeface="Calibri"/>
              </a:rPr>
              <a:t>Flash de la carte </a:t>
            </a:r>
            <a:endParaRPr lang="fr-FR" dirty="0"/>
          </a:p>
        </p:txBody>
      </p:sp>
      <p:pic>
        <p:nvPicPr>
          <p:cNvPr id="1034" name="Picture 10" descr="Programmeur compatible ST-Link V2 STM8 / STM32 - Letmeknow">
            <a:extLst>
              <a:ext uri="{FF2B5EF4-FFF2-40B4-BE49-F238E27FC236}">
                <a16:creationId xmlns:a16="http://schemas.microsoft.com/office/drawing/2014/main" id="{D306C81C-66A1-0646-8FB1-D37E266F442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32692" y="1736795"/>
            <a:ext cx="1577265" cy="1577265"/>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 17">
            <a:extLst>
              <a:ext uri="{FF2B5EF4-FFF2-40B4-BE49-F238E27FC236}">
                <a16:creationId xmlns:a16="http://schemas.microsoft.com/office/drawing/2014/main" id="{52202F16-A5A2-8706-91ED-181686FDBC07}"/>
              </a:ext>
            </a:extLst>
          </p:cNvPr>
          <p:cNvPicPr>
            <a:picLocks noChangeAspect="1"/>
          </p:cNvPicPr>
          <p:nvPr/>
        </p:nvPicPr>
        <p:blipFill>
          <a:blip r:embed="rId9"/>
          <a:stretch>
            <a:fillRect/>
          </a:stretch>
        </p:blipFill>
        <p:spPr>
          <a:xfrm>
            <a:off x="8187506" y="1789207"/>
            <a:ext cx="590656" cy="1584831"/>
          </a:xfrm>
          <a:prstGeom prst="rect">
            <a:avLst/>
          </a:prstGeom>
        </p:spPr>
      </p:pic>
      <p:pic>
        <p:nvPicPr>
          <p:cNvPr id="20" name="Image 19">
            <a:extLst>
              <a:ext uri="{FF2B5EF4-FFF2-40B4-BE49-F238E27FC236}">
                <a16:creationId xmlns:a16="http://schemas.microsoft.com/office/drawing/2014/main" id="{39952571-9E40-AAB2-E997-8C21D20BC35D}"/>
              </a:ext>
            </a:extLst>
          </p:cNvPr>
          <p:cNvPicPr>
            <a:picLocks noChangeAspect="1"/>
          </p:cNvPicPr>
          <p:nvPr/>
        </p:nvPicPr>
        <p:blipFill>
          <a:blip r:embed="rId10"/>
          <a:stretch>
            <a:fillRect/>
          </a:stretch>
        </p:blipFill>
        <p:spPr>
          <a:xfrm>
            <a:off x="7999088" y="3444891"/>
            <a:ext cx="3282052" cy="2387532"/>
          </a:xfrm>
          <a:prstGeom prst="rect">
            <a:avLst/>
          </a:prstGeom>
        </p:spPr>
      </p:pic>
    </p:spTree>
    <p:extLst>
      <p:ext uri="{BB962C8B-B14F-4D97-AF65-F5344CB8AC3E}">
        <p14:creationId xmlns:p14="http://schemas.microsoft.com/office/powerpoint/2010/main" val="1045025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r>
              <a:rPr lang="fr-FR" sz="2400" dirty="0"/>
              <a:t> </a:t>
            </a:r>
            <a:endParaRPr lang="fr-FR" sz="3200" b="0" strike="noStrike" spc="-1" dirty="0">
              <a:solidFill>
                <a:srgbClr val="2B3238"/>
              </a:solidFill>
              <a:latin typeface="Calibri"/>
            </a:endParaRPr>
          </a:p>
        </p:txBody>
      </p:sp>
      <p:sp>
        <p:nvSpPr>
          <p:cNvPr id="24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9</a:t>
            </a:fld>
            <a:endParaRPr lang="fr-FR" sz="900" b="0" strike="noStrike" spc="-1">
              <a:latin typeface="Arial"/>
            </a:endParaRPr>
          </a:p>
        </p:txBody>
      </p:sp>
      <p:sp>
        <p:nvSpPr>
          <p:cNvPr id="24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Recherches et analyses</a:t>
            </a:r>
            <a:endParaRPr lang="fr-FR" sz="1600" b="0" strike="noStrike" spc="-1" dirty="0">
              <a:latin typeface="Arial"/>
            </a:endParaRPr>
          </a:p>
        </p:txBody>
      </p:sp>
      <p:sp>
        <p:nvSpPr>
          <p:cNvPr id="248" name="PlaceHolder 2"/>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5" name="Image 4" descr="Une image contenant horloge, texte, capture d’écran, logiciel&#10;&#10;Description générée automatiquement">
            <a:extLst>
              <a:ext uri="{FF2B5EF4-FFF2-40B4-BE49-F238E27FC236}">
                <a16:creationId xmlns:a16="http://schemas.microsoft.com/office/drawing/2014/main" id="{FEDBAAB2-2B51-D0EA-C3F0-DC77C6936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80" y="1425213"/>
            <a:ext cx="7951877" cy="4364667"/>
          </a:xfrm>
          <a:prstGeom prst="rect">
            <a:avLst/>
          </a:prstGeom>
        </p:spPr>
      </p:pic>
      <p:pic>
        <p:nvPicPr>
          <p:cNvPr id="7" name="Image 6" descr="Une image contenant Police, logo, Graphique, blanc&#10;&#10;Description générée automatiquement">
            <a:extLst>
              <a:ext uri="{FF2B5EF4-FFF2-40B4-BE49-F238E27FC236}">
                <a16:creationId xmlns:a16="http://schemas.microsoft.com/office/drawing/2014/main" id="{3D6C239E-A5EF-35D8-D391-869BAB59527A}"/>
              </a:ext>
            </a:extLst>
          </p:cNvPr>
          <p:cNvPicPr>
            <a:picLocks noChangeAspect="1"/>
          </p:cNvPicPr>
          <p:nvPr/>
        </p:nvPicPr>
        <p:blipFill rotWithShape="1">
          <a:blip r:embed="rId4">
            <a:extLst>
              <a:ext uri="{28A0092B-C50C-407E-A947-70E740481C1C}">
                <a14:useLocalDpi xmlns:a14="http://schemas.microsoft.com/office/drawing/2010/main" val="0"/>
              </a:ext>
            </a:extLst>
          </a:blip>
          <a:srcRect t="35434" b="36228"/>
          <a:stretch/>
        </p:blipFill>
        <p:spPr>
          <a:xfrm>
            <a:off x="8785928" y="3342970"/>
            <a:ext cx="3366374" cy="715475"/>
          </a:xfrm>
          <a:prstGeom prst="rect">
            <a:avLst/>
          </a:prstGeom>
        </p:spPr>
      </p:pic>
      <p:pic>
        <p:nvPicPr>
          <p:cNvPr id="9" name="Image 8" descr="Une image contenant Police, logo, Graphique, symbole&#10;&#10;Description générée automatiquement">
            <a:extLst>
              <a:ext uri="{FF2B5EF4-FFF2-40B4-BE49-F238E27FC236}">
                <a16:creationId xmlns:a16="http://schemas.microsoft.com/office/drawing/2014/main" id="{17529C7C-94D1-153A-9D57-8F13304A4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3395" y="4408869"/>
            <a:ext cx="3091439" cy="1068246"/>
          </a:xfrm>
          <a:prstGeom prst="rect">
            <a:avLst/>
          </a:prstGeom>
        </p:spPr>
      </p:pic>
      <p:pic>
        <p:nvPicPr>
          <p:cNvPr id="11" name="Image 10" descr="Une image contenant logo, Police, Graphique, graphisme&#10;&#10;Description générée automatiquement">
            <a:extLst>
              <a:ext uri="{FF2B5EF4-FFF2-40B4-BE49-F238E27FC236}">
                <a16:creationId xmlns:a16="http://schemas.microsoft.com/office/drawing/2014/main" id="{EA2D9A5C-688A-F62B-F566-DD91E6B969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3276" y="1234022"/>
            <a:ext cx="1971675" cy="1190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FIPA-ENSTA-Bretagne_FR_Déc2022</Template>
  <TotalTime>946</TotalTime>
  <Words>1476</Words>
  <Application>Microsoft Office PowerPoint</Application>
  <PresentationFormat>Grand écran</PresentationFormat>
  <Paragraphs>300</Paragraphs>
  <Slides>18</Slides>
  <Notes>11</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18</vt:i4>
      </vt:variant>
    </vt:vector>
  </HeadingPairs>
  <TitlesOfParts>
    <vt:vector size="29" baseType="lpstr">
      <vt:lpstr>-apple-system</vt:lpstr>
      <vt:lpstr>Arial</vt:lpstr>
      <vt:lpstr>Calibri</vt:lpstr>
      <vt:lpstr>Segoe UI</vt:lpstr>
      <vt:lpstr>Söhne</vt:lpstr>
      <vt:lpstr>Source Sans Pro</vt:lpstr>
      <vt:lpstr>Symbol</vt:lpstr>
      <vt:lpstr>Times New Roman</vt:lpstr>
      <vt:lpstr>Wingdings</vt:lpstr>
      <vt:lpstr>Office Theme</vt:lpstr>
      <vt:lpstr>Office Theme</vt:lpstr>
      <vt:lpstr>Développement d’une Unité de Contrôle Moteur (ECU)</vt:lpstr>
      <vt:lpstr>Sommaire</vt:lpstr>
      <vt:lpstr>1 – Présentation du projet </vt:lpstr>
      <vt:lpstr>1 – Présentation du projet </vt:lpstr>
      <vt:lpstr>1 – Présentation du projet </vt:lpstr>
      <vt:lpstr>2 – Développements </vt:lpstr>
      <vt:lpstr>2 – Développements </vt:lpstr>
      <vt:lpstr>2 – Développements </vt:lpstr>
      <vt:lpstr>2 – Développements  </vt:lpstr>
      <vt:lpstr>2 – Développements </vt:lpstr>
      <vt:lpstr>2 – Développements </vt:lpstr>
      <vt:lpstr>2 – Développements </vt:lpstr>
      <vt:lpstr>2 – Développements </vt:lpstr>
      <vt:lpstr>2 – Développements </vt:lpstr>
      <vt:lpstr>3 – Suite du projet</vt:lpstr>
      <vt:lpstr>3 – Suite du projet</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RTE</dc:title>
  <dc:subject/>
  <dc:creator>Alexandre Mouysset</dc:creator>
  <dc:description/>
  <cp:lastModifiedBy>Alexandre MINGANT (FIPASE_2024)</cp:lastModifiedBy>
  <cp:revision>41</cp:revision>
  <dcterms:created xsi:type="dcterms:W3CDTF">2023-10-02T09:00:39Z</dcterms:created>
  <dcterms:modified xsi:type="dcterms:W3CDTF">2024-03-09T17:43:11Z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Grand écran</vt:lpwstr>
  </property>
  <property fmtid="{D5CDD505-2E9C-101B-9397-08002B2CF9AE}" pid="4" name="Slides">
    <vt:i4>12</vt:i4>
  </property>
</Properties>
</file>