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0.jpeg" ContentType="image/jpeg"/>
  <Override PartName="/ppt/media/image8.jpeg" ContentType="image/jpeg"/>
  <Override PartName="/ppt/media/image5.png" ContentType="image/png"/>
  <Override PartName="/ppt/media/image9.png" ContentType="image/png"/>
  <Override PartName="/ppt/media/image13.jpeg" ContentType="image/jpeg"/>
  <Override PartName="/ppt/media/image12.jpeg" ContentType="image/jpeg"/>
  <Override PartName="/ppt/media/image19.jpeg" ContentType="image/jpeg"/>
  <Override PartName="/ppt/media/image17.png" ContentType="image/png"/>
  <Override PartName="/ppt/media/image16.png" ContentType="image/png"/>
  <Override PartName="/ppt/media/image14.png" ContentType="image/png"/>
  <Override PartName="/ppt/media/image1.png" ContentType="image/png"/>
  <Override PartName="/ppt/media/image3.jpeg" ContentType="image/jpeg"/>
  <Override PartName="/ppt/media/image15.png" ContentType="image/png"/>
  <Override PartName="/ppt/media/image4.jpeg" ContentType="image/jpeg"/>
  <Override PartName="/ppt/media/image2.png" ContentType="image/png"/>
  <Override PartName="/ppt/media/image6.jpeg" ContentType="image/jpeg"/>
  <Override PartName="/ppt/media/image11.jpeg" ContentType="image/jpeg"/>
  <Override PartName="/ppt/media/image7.jpeg" ContentType="image/jpeg"/>
  <Override PartName="/ppt/media/image20.png" ContentType="image/png"/>
  <Override PartName="/ppt/media/image1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3200" spc="-1" strike="noStrike">
                <a:solidFill>
                  <a:srgbClr val="2b3238"/>
                </a:solidFill>
                <a:latin typeface="Calibri"/>
              </a:rPr>
              <a:t>Cliquez pour déplacer la diapo</a:t>
            </a:r>
            <a:endParaRPr b="0" lang="fr-FR" sz="3200" spc="-1" strike="noStrike">
              <a:solidFill>
                <a:srgbClr val="2b3238"/>
              </a:solidFill>
              <a:latin typeface="Calibri"/>
            </a:endParaRPr>
          </a:p>
        </p:txBody>
      </p:sp>
      <p:sp>
        <p:nvSpPr>
          <p:cNvPr id="18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Cliquez pour modifier le format des notes</a:t>
            </a:r>
            <a:endParaRPr b="0" lang="fr-FR" sz="2000" spc="-1" strike="noStrike">
              <a:latin typeface="Arial"/>
            </a:endParaRPr>
          </a:p>
        </p:txBody>
      </p:sp>
      <p:sp>
        <p:nvSpPr>
          <p:cNvPr id="18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186"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187"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188"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4864F445-39BF-425C-B877-CB7C668BC5D4}"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6040" cy="308592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fr-FR" sz="2000" spc="-1" strike="noStrike">
              <a:latin typeface="Arial"/>
            </a:endParaRPr>
          </a:p>
        </p:txBody>
      </p:sp>
      <p:sp>
        <p:nvSpPr>
          <p:cNvPr id="321"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latin typeface="Times New Roman"/>
              </a:defRPr>
            </a:lvl1pPr>
          </a:lstStyle>
          <a:p>
            <a:pPr algn="r">
              <a:lnSpc>
                <a:spcPct val="100000"/>
              </a:lnSpc>
              <a:buNone/>
            </a:pPr>
            <a:fld id="{4BFA5AAB-8A91-44AF-AD1C-EE7AE7992BAA}"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60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buNone/>
              <a:tabLst>
                <a:tab algn="l" pos="0"/>
              </a:tabLst>
            </a:pPr>
            <a:r>
              <a:rPr b="1" lang="fr-FR" sz="2000" spc="-1" strike="noStrike">
                <a:solidFill>
                  <a:srgbClr val="474747"/>
                </a:solidFill>
                <a:latin typeface="Source Sans Pro"/>
              </a:rPr>
              <a:t>Etape 1 : L'admission</a:t>
            </a:r>
            <a:br>
              <a:rPr sz="2000"/>
            </a:br>
            <a:r>
              <a:rPr b="0" lang="fr-FR" sz="2000" spc="-1" strike="noStrike">
                <a:solidFill>
                  <a:srgbClr val="474747"/>
                </a:solidFill>
                <a:latin typeface="Source Sans Pro"/>
              </a:rPr>
              <a:t>Durant l'admission, la soupape d'échappement est fermée et la soupape d'admission est ouverte. Le piston descend donc créer une dépression permettant d'aspirer le mélange air/essence venant du carburateur.</a:t>
            </a:r>
            <a:br>
              <a:rPr sz="2000"/>
            </a:br>
            <a:br>
              <a:rPr sz="2000"/>
            </a:br>
            <a:r>
              <a:rPr b="1" lang="fr-FR" sz="2000" spc="-1" strike="noStrike">
                <a:solidFill>
                  <a:srgbClr val="474747"/>
                </a:solidFill>
                <a:latin typeface="Source Sans Pro"/>
              </a:rPr>
              <a:t>Etape 2 : La compression</a:t>
            </a:r>
            <a:br>
              <a:rPr sz="2000"/>
            </a:br>
            <a:r>
              <a:rPr b="0" lang="fr-FR" sz="2000" spc="-1" strike="noStrike">
                <a:solidFill>
                  <a:srgbClr val="474747"/>
                </a:solidFill>
                <a:latin typeface="Source Sans Pro"/>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sz="2000"/>
            </a:br>
            <a:br>
              <a:rPr sz="2000"/>
            </a:br>
            <a:r>
              <a:rPr b="1" lang="fr-FR" sz="2000" spc="-1" strike="noStrike">
                <a:solidFill>
                  <a:srgbClr val="474747"/>
                </a:solidFill>
                <a:latin typeface="Source Sans Pro"/>
              </a:rPr>
              <a:t>Etape 3 : La détente (ou explosion)</a:t>
            </a:r>
            <a:br>
              <a:rPr sz="2000"/>
            </a:br>
            <a:r>
              <a:rPr b="0" lang="fr-FR" sz="2000" spc="-1" strike="noStrike">
                <a:solidFill>
                  <a:srgbClr val="474747"/>
                </a:solidFill>
                <a:latin typeface="Source Sans Pro"/>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sz="2000"/>
            </a:br>
            <a:br>
              <a:rPr sz="2000"/>
            </a:br>
            <a:r>
              <a:rPr b="1" lang="fr-FR" sz="2000" spc="-1" strike="noStrike">
                <a:solidFill>
                  <a:srgbClr val="474747"/>
                </a:solidFill>
                <a:latin typeface="Source Sans Pro"/>
              </a:rPr>
              <a:t>Etape 4 : L'échappement</a:t>
            </a:r>
            <a:br>
              <a:rPr sz="2000"/>
            </a:br>
            <a:r>
              <a:rPr b="0" lang="fr-FR" sz="2000" spc="-1" strike="noStrike">
                <a:solidFill>
                  <a:srgbClr val="474747"/>
                </a:solidFill>
                <a:latin typeface="Source Sans Pro"/>
              </a:rPr>
              <a:t>La soupape d'échappement s'ouvre et le piston en remontant va pousser devant lui les gaz brulés qui s'échappent par ce seul orifice.</a:t>
            </a:r>
            <a:endParaRPr b="0" lang="fr-FR" sz="2000" spc="-1" strike="noStrike">
              <a:latin typeface="Arial"/>
            </a:endParaRPr>
          </a:p>
          <a:p>
            <a:pPr>
              <a:lnSpc>
                <a:spcPct val="100000"/>
              </a:lnSpc>
              <a:buNone/>
              <a:tabLst>
                <a:tab algn="l" pos="0"/>
              </a:tabLst>
            </a:pPr>
            <a:endParaRPr b="0" lang="fr-FR" sz="2000" spc="-1" strike="noStrike">
              <a:latin typeface="Arial"/>
            </a:endParaRPr>
          </a:p>
        </p:txBody>
      </p:sp>
      <p:sp>
        <p:nvSpPr>
          <p:cNvPr id="324"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latin typeface="Times New Roman"/>
              </a:defRPr>
            </a:lvl1pPr>
          </a:lstStyle>
          <a:p>
            <a:pPr algn="r">
              <a:lnSpc>
                <a:spcPct val="100000"/>
              </a:lnSpc>
              <a:buNone/>
            </a:pPr>
            <a:fld id="{F69EDDFB-EF3B-4656-B692-BE3CD20A101E}"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6040" cy="308592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1" lang="fr-FR" sz="2000" spc="-1" strike="noStrike">
                <a:solidFill>
                  <a:srgbClr val="1f2328"/>
                </a:solidFill>
                <a:latin typeface="-apple-system"/>
              </a:rPr>
              <a:t>Capteurs</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Lambda (capteur oxygène positionné en sortie du moteur, permet de savoir si la combustion est riche ou pauvre)</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Position du papillon (permet de connaitre le debit d'air en entrée du moteur)</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Sonde de température d'air (Positionné en admission du moteur, permet de réglé l'allumage + injection)</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Roue phonique + capteur induction/aimant (Faire recherche sur le sujet, permet l'avance à l'allumage et faire d'autres choses, positionné sur volant moteur et/ou arbre à cam)</a:t>
            </a:r>
            <a:endParaRPr b="0" lang="fr-FR" sz="2000" spc="-1" strike="noStrike">
              <a:latin typeface="Arial"/>
            </a:endParaRPr>
          </a:p>
          <a:p>
            <a:pPr marL="216000" indent="-216000">
              <a:lnSpc>
                <a:spcPct val="100000"/>
              </a:lnSpc>
              <a:buNone/>
            </a:pPr>
            <a:r>
              <a:rPr b="1" lang="fr-FR" sz="2000" spc="-1" strike="noStrike">
                <a:solidFill>
                  <a:srgbClr val="1f2328"/>
                </a:solidFill>
                <a:latin typeface="-apple-system"/>
              </a:rPr>
              <a:t>Actionneurs</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Bobine d'allumage (Permet de réaliser la combustion, 2 type existant : - transistor interne et transistor externe)</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Injecteur (Permet d'injecter du carburant pour la combustion, le débit est gérer grace à un temps d'injection et une carto)</a:t>
            </a:r>
            <a:endParaRPr b="0" lang="fr-FR" sz="2000" spc="-1" strike="noStrike">
              <a:latin typeface="Arial"/>
            </a:endParaRPr>
          </a:p>
          <a:p>
            <a:pPr marL="216000" indent="-216000">
              <a:lnSpc>
                <a:spcPct val="100000"/>
              </a:lnSpc>
              <a:buClr>
                <a:srgbClr val="1f2328"/>
              </a:buClr>
              <a:buFont typeface="Arial"/>
              <a:buChar char="•"/>
            </a:pPr>
            <a:r>
              <a:rPr b="0" lang="fr-FR" sz="2000" spc="-1" strike="noStrike">
                <a:solidFill>
                  <a:srgbClr val="1f2328"/>
                </a:solidFill>
                <a:latin typeface="-apple-system"/>
              </a:rPr>
              <a:t>Papillon d'amission d'air (facultatif mais permet de gérer le débit d'air en entré du moteur selon l'enfoncement de la pédale d'accélaration + demande de puissance)</a:t>
            </a:r>
            <a:endParaRPr b="0" lang="fr-FR" sz="2000" spc="-1" strike="noStrike">
              <a:latin typeface="Arial"/>
            </a:endParaRPr>
          </a:p>
          <a:p>
            <a:pPr marL="216000" indent="-216000">
              <a:lnSpc>
                <a:spcPct val="100000"/>
              </a:lnSpc>
              <a:buNone/>
            </a:pPr>
            <a:endParaRPr b="0" lang="fr-FR" sz="2000" spc="-1" strike="noStrike">
              <a:latin typeface="Arial"/>
            </a:endParaRPr>
          </a:p>
        </p:txBody>
      </p:sp>
      <p:sp>
        <p:nvSpPr>
          <p:cNvPr id="327"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latin typeface="Times New Roman"/>
              </a:defRPr>
            </a:lvl1pPr>
          </a:lstStyle>
          <a:p>
            <a:pPr algn="r">
              <a:lnSpc>
                <a:spcPct val="100000"/>
              </a:lnSpc>
              <a:buNone/>
            </a:pPr>
            <a:fld id="{08E8CD97-F797-4F4D-AE51-0D7F1AE7CAF4}" type="slidenum">
              <a:rPr b="0" lang="fr-FR" sz="1200" spc="-1" strike="noStrike">
                <a:latin typeface="Times New Roman"/>
              </a:rPr>
              <a:t>&lt;numéro&gt;</a:t>
            </a:fld>
            <a:endParaRPr b="0" lang="fr-FR"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6040" cy="308592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fr-FR" sz="2000" spc="-1" strike="noStrike">
                <a:latin typeface="Arial"/>
              </a:rPr>
              <a:t>Description de l'interface utilisateur (GUI) programmée :</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1. **Langage de Programmation :** L'interface a été développée en utilisant Python, tirant parti de sa flexibilité et de sa simplicité de mise en œuvre.</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2. **Bibliothèque Graphique :** Pour la création de l'interface graphique, nous avons opté pour tkinter, une bibliothèque intégrée à Python, reconnue pour sa facilité d'utilisation et son efficacité dans la conception d'interfaces utilisateur.</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3. **Architecture Modèle-Contrôleur-Vue (MCV) :** La structure de l'interface suit le modèle MCV, séparant clairement la logique métier (Modèle), le traitement des données (Contrôleur) et la représentation graphique (Vue). Cette approche favorise la maintenabilité et l'évolutivité du code.</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4. **Utilisation de Design Patterns :** Dans le cadre du développement, nous avons intégré des motifs de conception (design patterns) afin d'optimiser la réutilisabilité du code, d'améliorer la lisibilité et de simplifier la maintenance.</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5. **Démonstration :** Pour illustrer les fonctionnalités de l'interface, une démonstration sera présentée, mettant en avant la convivialité de la conception, la fluidité des interactions et la clarté des informations affichées.</a:t>
            </a:r>
            <a:endParaRPr b="0" lang="fr-FR" sz="2000" spc="-1" strike="noStrike">
              <a:latin typeface="Arial"/>
            </a:endParaRPr>
          </a:p>
          <a:p>
            <a:pPr marL="216000" indent="-216000">
              <a:lnSpc>
                <a:spcPct val="100000"/>
              </a:lnSpc>
              <a:buNone/>
            </a:pPr>
            <a:endParaRPr b="0" lang="fr-FR" sz="2000" spc="-1" strike="noStrike">
              <a:latin typeface="Arial"/>
            </a:endParaRPr>
          </a:p>
          <a:p>
            <a:pPr marL="216000" indent="-216000">
              <a:lnSpc>
                <a:spcPct val="100000"/>
              </a:lnSpc>
              <a:buNone/>
            </a:pPr>
            <a:r>
              <a:rPr b="0" lang="fr-FR" sz="2000" spc="-1" strike="noStrike">
                <a:latin typeface="Arial"/>
              </a:rPr>
              <a:t>Ces choix techniques et conceptuels visent à garantir une expérience utilisateur optimale tout en assurant la robustesse et la flexibilité du système.</a:t>
            </a:r>
            <a:endParaRPr b="0" lang="fr-FR" sz="2000" spc="-1" strike="noStrike">
              <a:latin typeface="Arial"/>
            </a:endParaRPr>
          </a:p>
        </p:txBody>
      </p:sp>
      <p:sp>
        <p:nvSpPr>
          <p:cNvPr id="330"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b="0" lang="fr-FR" sz="1200" spc="-1" strike="noStrike">
                <a:latin typeface="Times New Roman"/>
              </a:defRPr>
            </a:lvl1pPr>
          </a:lstStyle>
          <a:p>
            <a:pPr algn="r">
              <a:lnSpc>
                <a:spcPct val="100000"/>
              </a:lnSpc>
              <a:buNone/>
            </a:pPr>
            <a:fld id="{A74A4397-9C92-461A-983F-E7530A202933}" type="slidenum">
              <a:rPr b="0" lang="fr-FR" sz="1200" spc="-1" strike="noStrike">
                <a:latin typeface="Times New Roman"/>
              </a:rPr>
              <a:t>&lt;numéro&gt;</a:t>
            </a:fld>
            <a:endParaRPr b="0" lang="fr-FR"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B3B0615-3E50-4347-97F3-E571652CD209}" type="slidenum">
              <a:t>&lt;#&gt;</a:t>
            </a:fld>
          </a:p>
        </p:txBody>
      </p:sp>
      <p:sp>
        <p:nvSpPr>
          <p:cNvPr id="4" name="PlaceHolder 3"/>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DCA05D7-1E52-46AD-8516-AF72E912AF54}"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9C46150-C02D-47D1-806C-50AE7A62B911}" type="slidenum">
              <a:t>&lt;#&gt;</a:t>
            </a:fld>
          </a:p>
        </p:txBody>
      </p:sp>
      <p:sp>
        <p:nvSpPr>
          <p:cNvPr id="9" name="PlaceHolder 8"/>
          <p:cNvSpPr>
            <a:spLocks noGrp="1"/>
          </p:cNvSpPr>
          <p:nvPr>
            <p:ph type="dt" idx="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1B5FC3A-7BFF-4A4E-891C-1D8778E6D2FE}" type="slidenum">
              <a:t>&lt;#&gt;</a:t>
            </a:fld>
          </a:p>
        </p:txBody>
      </p:sp>
      <p:sp>
        <p:nvSpPr>
          <p:cNvPr id="11" name="PlaceHolder 10"/>
          <p:cNvSpPr>
            <a:spLocks noGrp="1"/>
          </p:cNvSpPr>
          <p:nvPr>
            <p:ph type="dt" idx="1"/>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A2C1E7E-F81A-48DD-BAAB-1469885CE0DC}"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8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5D033F1-17BA-4D3F-9854-E0B6864C120B}"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8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CE8CC85-4967-44B6-B511-0ABE4A581410}" type="slidenum">
              <a:t>&lt;#&gt;</a:t>
            </a:fld>
          </a:p>
        </p:txBody>
      </p:sp>
      <p:sp>
        <p:nvSpPr>
          <p:cNvPr id="6" name="PlaceHolder 5"/>
          <p:cNvSpPr>
            <a:spLocks noGrp="1"/>
          </p:cNvSpPr>
          <p:nvPr>
            <p:ph type="dt" idx="4"/>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9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A408C9D-943B-4E56-A729-7110AC3278A7}"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D714C08-95CB-44D1-A982-E7D6B7B73D00}"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241200" y="225360"/>
            <a:ext cx="11707560" cy="614412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F5C0D81-56C0-4FB4-BAF7-686201B4E41C}" type="slidenum">
              <a:t>&lt;#&gt;</a:t>
            </a:fld>
          </a:p>
        </p:txBody>
      </p:sp>
      <p:sp>
        <p:nvSpPr>
          <p:cNvPr id="5" name="PlaceHolder 4"/>
          <p:cNvSpPr>
            <a:spLocks noGrp="1"/>
          </p:cNvSpPr>
          <p:nvPr>
            <p:ph type="dt" idx="4"/>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AB9046-B9F0-4072-9FF9-9BDE58F63898}"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DF15B58-FBB7-4922-8D0D-74BA675E81DA}"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0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E4CA132-1C08-4631-841A-A05A9863BAB1}"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0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EFA5AF7-449E-431D-BBB5-6D915A24AC28}" type="slidenum">
              <a:t>&lt;#&gt;</a:t>
            </a:fld>
          </a:p>
        </p:txBody>
      </p:sp>
      <p:sp>
        <p:nvSpPr>
          <p:cNvPr id="8" name="PlaceHolder 7"/>
          <p:cNvSpPr>
            <a:spLocks noGrp="1"/>
          </p:cNvSpPr>
          <p:nvPr>
            <p:ph type="dt" idx="4"/>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0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0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A20B192-ECF2-4E19-9CDB-6A3CE5472D05}" type="slidenum">
              <a:t>&lt;#&gt;</a:t>
            </a:fld>
          </a:p>
        </p:txBody>
      </p:sp>
      <p:sp>
        <p:nvSpPr>
          <p:cNvPr id="7" name="PlaceHolder 6"/>
          <p:cNvSpPr>
            <a:spLocks noGrp="1"/>
          </p:cNvSpPr>
          <p:nvPr>
            <p:ph type="dt" idx="4"/>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2A9F9088-E450-4870-A23F-D2AE0E1780A7}" type="slidenum">
              <a:t>&lt;#&gt;</a:t>
            </a:fld>
          </a:p>
        </p:txBody>
      </p:sp>
      <p:sp>
        <p:nvSpPr>
          <p:cNvPr id="9" name="PlaceHolder 8"/>
          <p:cNvSpPr>
            <a:spLocks noGrp="1"/>
          </p:cNvSpPr>
          <p:nvPr>
            <p:ph type="dt" idx="4"/>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1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1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2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2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1B0740A-D770-47DE-8ED0-0A6FC9659735}" type="slidenum">
              <a:t>&lt;#&gt;</a:t>
            </a:fld>
          </a:p>
        </p:txBody>
      </p:sp>
      <p:sp>
        <p:nvSpPr>
          <p:cNvPr id="11" name="PlaceHolder 10"/>
          <p:cNvSpPr>
            <a:spLocks noGrp="1"/>
          </p:cNvSpPr>
          <p:nvPr>
            <p:ph type="dt" idx="4"/>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A3946A3-35D4-452D-8E61-4E3974797008}" type="slidenum">
              <a:t>&lt;#&gt;</a:t>
            </a:fld>
          </a:p>
        </p:txBody>
      </p:sp>
      <p:sp>
        <p:nvSpPr>
          <p:cNvPr id="4" name="PlaceHolder 3"/>
          <p:cNvSpPr>
            <a:spLocks noGrp="1"/>
          </p:cNvSpPr>
          <p:nvPr>
            <p:ph type="dt" idx="7"/>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A8B78CA-C7E4-4F0C-A4BC-D18D0A3F82B8}" type="slidenum">
              <a:t>&lt;#&gt;</a:t>
            </a:fld>
          </a:p>
        </p:txBody>
      </p:sp>
      <p:sp>
        <p:nvSpPr>
          <p:cNvPr id="6" name="PlaceHolder 5"/>
          <p:cNvSpPr>
            <a:spLocks noGrp="1"/>
          </p:cNvSpPr>
          <p:nvPr>
            <p:ph type="dt" idx="7"/>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32B2262-036F-4901-963C-4DF1F35698A9}" type="slidenum">
              <a:t>&lt;#&gt;</a:t>
            </a:fld>
          </a:p>
        </p:txBody>
      </p:sp>
      <p:sp>
        <p:nvSpPr>
          <p:cNvPr id="6" name="PlaceHolder 5"/>
          <p:cNvSpPr>
            <a:spLocks noGrp="1"/>
          </p:cNvSpPr>
          <p:nvPr>
            <p:ph type="dt" idx="7"/>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0F8DD99-8C5C-40BD-96DB-6107A7A5E2AE}" type="slidenum">
              <a:t>&lt;#&gt;</a:t>
            </a:fld>
          </a:p>
        </p:txBody>
      </p:sp>
      <p:sp>
        <p:nvSpPr>
          <p:cNvPr id="7" name="PlaceHolder 6"/>
          <p:cNvSpPr>
            <a:spLocks noGrp="1"/>
          </p:cNvSpPr>
          <p:nvPr>
            <p:ph type="dt" idx="7"/>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256CFD1-937D-419A-816B-2001260C91BF}" type="slidenum">
              <a:t>&lt;#&gt;</a:t>
            </a:fld>
          </a:p>
        </p:txBody>
      </p:sp>
      <p:sp>
        <p:nvSpPr>
          <p:cNvPr id="5" name="PlaceHolder 4"/>
          <p:cNvSpPr>
            <a:spLocks noGrp="1"/>
          </p:cNvSpPr>
          <p:nvPr>
            <p:ph type="dt" idx="7"/>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F3C1F93-3FCE-42FD-B054-0AA86691EC56}"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241200" y="225360"/>
            <a:ext cx="11707560" cy="614412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C3801B4-D349-42A2-8539-1A64C305F4EE}" type="slidenum">
              <a:t>&lt;#&gt;</a:t>
            </a:fld>
          </a:p>
        </p:txBody>
      </p:sp>
      <p:sp>
        <p:nvSpPr>
          <p:cNvPr id="5" name="PlaceHolder 4"/>
          <p:cNvSpPr>
            <a:spLocks noGrp="1"/>
          </p:cNvSpPr>
          <p:nvPr>
            <p:ph type="dt" idx="7"/>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2C69B5F-19EC-4297-898F-948CF59E6138}" type="slidenum">
              <a:t>&lt;#&gt;</a:t>
            </a:fld>
          </a:p>
        </p:txBody>
      </p:sp>
      <p:sp>
        <p:nvSpPr>
          <p:cNvPr id="8" name="PlaceHolder 7"/>
          <p:cNvSpPr>
            <a:spLocks noGrp="1"/>
          </p:cNvSpPr>
          <p:nvPr>
            <p:ph type="dt" idx="7"/>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F4D02B0-F85D-4E6D-9878-872A16D61385}" type="slidenum">
              <a:t>&lt;#&gt;</a:t>
            </a:fld>
          </a:p>
        </p:txBody>
      </p:sp>
      <p:sp>
        <p:nvSpPr>
          <p:cNvPr id="8" name="PlaceHolder 7"/>
          <p:cNvSpPr>
            <a:spLocks noGrp="1"/>
          </p:cNvSpPr>
          <p:nvPr>
            <p:ph type="dt" idx="7"/>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661073A-2F77-4B1B-A3E6-ACAFFB2D056F}" type="slidenum">
              <a:t>&lt;#&gt;</a:t>
            </a:fld>
          </a:p>
        </p:txBody>
      </p:sp>
      <p:sp>
        <p:nvSpPr>
          <p:cNvPr id="8" name="PlaceHolder 7"/>
          <p:cNvSpPr>
            <a:spLocks noGrp="1"/>
          </p:cNvSpPr>
          <p:nvPr>
            <p:ph type="dt" idx="7"/>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EF42084-4CC8-4624-A45D-C0E956322905}" type="slidenum">
              <a:t>&lt;#&gt;</a:t>
            </a:fld>
          </a:p>
        </p:txBody>
      </p:sp>
      <p:sp>
        <p:nvSpPr>
          <p:cNvPr id="7" name="PlaceHolder 6"/>
          <p:cNvSpPr>
            <a:spLocks noGrp="1"/>
          </p:cNvSpPr>
          <p:nvPr>
            <p:ph type="dt" idx="7"/>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43C3895-A9DE-4DE9-A1BA-C4029B77D1A9}" type="slidenum">
              <a:t>&lt;#&gt;</a:t>
            </a:fld>
          </a:p>
        </p:txBody>
      </p:sp>
      <p:sp>
        <p:nvSpPr>
          <p:cNvPr id="9" name="PlaceHolder 8"/>
          <p:cNvSpPr>
            <a:spLocks noGrp="1"/>
          </p:cNvSpPr>
          <p:nvPr>
            <p:ph type="dt" idx="7"/>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1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1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68A4289-B378-4F7A-A904-A2DB7E220863}" type="slidenum">
              <a:t>&lt;#&gt;</a:t>
            </a:fld>
          </a:p>
        </p:txBody>
      </p:sp>
      <p:sp>
        <p:nvSpPr>
          <p:cNvPr id="11" name="PlaceHolder 10"/>
          <p:cNvSpPr>
            <a:spLocks noGrp="1"/>
          </p:cNvSpPr>
          <p:nvPr>
            <p:ph type="dt" idx="7"/>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FB0BFF7-048C-4FF8-915B-A2E075083C29}" type="slidenum">
              <a:t>&lt;#&gt;</a:t>
            </a:fld>
          </a:p>
        </p:txBody>
      </p:sp>
      <p:sp>
        <p:nvSpPr>
          <p:cNvPr id="7" name="PlaceHolder 6"/>
          <p:cNvSpPr>
            <a:spLocks noGrp="1"/>
          </p:cNvSpPr>
          <p:nvPr>
            <p:ph type="dt" idx="1"/>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86608F8-4B44-4F38-B5F1-B5EF9F36CB53}"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241200" y="225360"/>
            <a:ext cx="11707560" cy="614412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B799872-6E33-4A83-B216-F9CBC8967983}" type="slidenum">
              <a:t>&lt;#&gt;</a:t>
            </a:fld>
          </a:p>
        </p:txBody>
      </p:sp>
      <p:sp>
        <p:nvSpPr>
          <p:cNvPr id="5" name="PlaceHolder 4"/>
          <p:cNvSpPr>
            <a:spLocks noGrp="1"/>
          </p:cNvSpPr>
          <p:nvPr>
            <p:ph type="dt" idx="1"/>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3CAB4C7-9785-4A14-8B12-14695E5D0104}"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71F924-A98B-4969-BD00-AC91B540D020}" type="slidenum">
              <a:t>&lt;#&gt;</a:t>
            </a:fld>
          </a:p>
        </p:txBody>
      </p:sp>
      <p:sp>
        <p:nvSpPr>
          <p:cNvPr id="8" name="PlaceHolder 7"/>
          <p:cNvSpPr>
            <a:spLocks noGrp="1"/>
          </p:cNvSpPr>
          <p:nvPr>
            <p:ph type="dt" idx="1"/>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41200" y="225360"/>
            <a:ext cx="11707560" cy="1325160"/>
          </a:xfrm>
          <a:prstGeom prst="rect">
            <a:avLst/>
          </a:prstGeom>
          <a:noFill/>
          <a:ln w="0">
            <a:noFill/>
          </a:ln>
        </p:spPr>
        <p:txBody>
          <a:bodyPr lIns="0" rIns="0" tIns="0" bIns="0" anchor="ctr">
            <a:noAutofit/>
          </a:bodyPr>
          <a:p>
            <a:endParaRPr b="0" lang="fr-FR" sz="3200" spc="-1" strike="noStrike">
              <a:solidFill>
                <a:srgbClr val="2b3238"/>
              </a:solidFill>
              <a:latin typeface="Calibri"/>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fr-FR" sz="2800" spc="-1" strike="noStrike">
              <a:solidFill>
                <a:srgbClr val="005e6a"/>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41963DE-C2B0-4D02-BBCE-63B010EFE211}" type="slidenum">
              <a:t>&lt;#&gt;</a:t>
            </a:fld>
          </a:p>
        </p:txBody>
      </p:sp>
      <p:sp>
        <p:nvSpPr>
          <p:cNvPr id="8" name="PlaceHolder 7"/>
          <p:cNvSpPr>
            <a:spLocks noGrp="1"/>
          </p:cNvSpPr>
          <p:nvPr>
            <p:ph type="dt" idx="1"/>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0"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1" name="Graphique 138"/>
          <p:cNvSpPr/>
          <p:nvPr/>
        </p:nvSpPr>
        <p:spPr>
          <a:xfrm>
            <a:off x="8756640" y="5797440"/>
            <a:ext cx="3435120" cy="1060200"/>
          </a:xfrm>
          <a:custGeom>
            <a:avLst/>
            <a:gdLst/>
            <a:ah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fillRef idx="0"/>
          <a:effectRef idx="0"/>
          <a:fontRef idx="minor"/>
        </p:style>
      </p:sp>
      <p:grpSp>
        <p:nvGrpSpPr>
          <p:cNvPr id="2" name="Groupe 22"/>
          <p:cNvGrpSpPr/>
          <p:nvPr/>
        </p:nvGrpSpPr>
        <p:grpSpPr>
          <a:xfrm>
            <a:off x="0" y="0"/>
            <a:ext cx="517680" cy="415080"/>
            <a:chOff x="0" y="0"/>
            <a:chExt cx="517680" cy="415080"/>
          </a:xfrm>
        </p:grpSpPr>
        <p:sp>
          <p:nvSpPr>
            <p:cNvPr id="3"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Forme libre : forme 46"/>
            <p:cNvSpPr/>
            <p:nvPr/>
          </p:nvSpPr>
          <p:spPr>
            <a:xfrm flipH="1">
              <a:off x="0" y="0"/>
              <a:ext cx="450000" cy="400680"/>
            </a:xfrm>
            <a:custGeom>
              <a:avLst/>
              <a:gdLst/>
              <a:ah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5" name="Groupe 59"/>
          <p:cNvGrpSpPr/>
          <p:nvPr/>
        </p:nvGrpSpPr>
        <p:grpSpPr>
          <a:xfrm>
            <a:off x="10702080" y="6356520"/>
            <a:ext cx="1251360" cy="402120"/>
            <a:chOff x="10702080" y="6356520"/>
            <a:chExt cx="1251360" cy="402120"/>
          </a:xfrm>
        </p:grpSpPr>
        <p:sp>
          <p:nvSpPr>
            <p:cNvPr id="6" name="Forme libre : forme 60"/>
            <p:cNvSpPr/>
            <p:nvPr/>
          </p:nvSpPr>
          <p:spPr>
            <a:xfrm>
              <a:off x="11171880" y="6608160"/>
              <a:ext cx="79560" cy="104040"/>
            </a:xfrm>
            <a:custGeom>
              <a:avLst/>
              <a:gdLst/>
              <a:ah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fillRef idx="0"/>
            <a:effectRef idx="0"/>
            <a:fontRef idx="minor"/>
          </p:style>
        </p:sp>
        <p:sp>
          <p:nvSpPr>
            <p:cNvPr id="7" name="Forme libre : forme 61"/>
            <p:cNvSpPr/>
            <p:nvPr/>
          </p:nvSpPr>
          <p:spPr>
            <a:xfrm>
              <a:off x="11272320" y="6608160"/>
              <a:ext cx="87480" cy="104040"/>
            </a:xfrm>
            <a:custGeom>
              <a:avLst/>
              <a:gdLst/>
              <a:ah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fillRef idx="0"/>
            <a:effectRef idx="0"/>
            <a:fontRef idx="minor"/>
          </p:style>
        </p:sp>
        <p:sp>
          <p:nvSpPr>
            <p:cNvPr id="8" name="Forme libre : forme 62"/>
            <p:cNvSpPr/>
            <p:nvPr/>
          </p:nvSpPr>
          <p:spPr>
            <a:xfrm>
              <a:off x="11372760" y="6608160"/>
              <a:ext cx="72360" cy="104040"/>
            </a:xfrm>
            <a:custGeom>
              <a:avLst/>
              <a:gdLst/>
              <a:ah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fillRef idx="0"/>
            <a:effectRef idx="0"/>
            <a:fontRef idx="minor"/>
          </p:style>
        </p:sp>
        <p:sp>
          <p:nvSpPr>
            <p:cNvPr id="9" name="Forme libre : forme 63"/>
            <p:cNvSpPr/>
            <p:nvPr/>
          </p:nvSpPr>
          <p:spPr>
            <a:xfrm>
              <a:off x="11455920" y="6608160"/>
              <a:ext cx="78840" cy="104040"/>
            </a:xfrm>
            <a:custGeom>
              <a:avLst/>
              <a:gdLst/>
              <a:ah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fillRef idx="0"/>
            <a:effectRef idx="0"/>
            <a:fontRef idx="minor"/>
          </p:style>
        </p:sp>
        <p:sp>
          <p:nvSpPr>
            <p:cNvPr id="10" name="Forme libre : forme 64"/>
            <p:cNvSpPr/>
            <p:nvPr/>
          </p:nvSpPr>
          <p:spPr>
            <a:xfrm>
              <a:off x="11530080" y="6608160"/>
              <a:ext cx="110160" cy="104040"/>
            </a:xfrm>
            <a:custGeom>
              <a:avLst/>
              <a:gdLst/>
              <a:ah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fillRef idx="0"/>
            <a:effectRef idx="0"/>
            <a:fontRef idx="minor"/>
          </p:style>
        </p:sp>
        <p:sp>
          <p:nvSpPr>
            <p:cNvPr id="11" name="Forme libre : forme 65"/>
            <p:cNvSpPr/>
            <p:nvPr/>
          </p:nvSpPr>
          <p:spPr>
            <a:xfrm>
              <a:off x="11653200" y="6607800"/>
              <a:ext cx="86760" cy="105480"/>
            </a:xfrm>
            <a:custGeom>
              <a:avLst/>
              <a:gdLst/>
              <a:ah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fillRef idx="0"/>
            <a:effectRef idx="0"/>
            <a:fontRef idx="minor"/>
          </p:style>
        </p:sp>
        <p:sp>
          <p:nvSpPr>
            <p:cNvPr id="12" name="Forme libre : forme 66"/>
            <p:cNvSpPr/>
            <p:nvPr/>
          </p:nvSpPr>
          <p:spPr>
            <a:xfrm>
              <a:off x="11762280" y="6608160"/>
              <a:ext cx="92880" cy="104040"/>
            </a:xfrm>
            <a:custGeom>
              <a:avLst/>
              <a:gdLst/>
              <a:ah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fillRef idx="0"/>
            <a:effectRef idx="0"/>
            <a:fontRef idx="minor"/>
          </p:style>
        </p:sp>
        <p:sp>
          <p:nvSpPr>
            <p:cNvPr id="13" name="Forme libre : forme 67"/>
            <p:cNvSpPr/>
            <p:nvPr/>
          </p:nvSpPr>
          <p:spPr>
            <a:xfrm>
              <a:off x="11881080" y="6608160"/>
              <a:ext cx="72360" cy="104040"/>
            </a:xfrm>
            <a:custGeom>
              <a:avLst/>
              <a:gdLst/>
              <a:ah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fillRef idx="0"/>
            <a:effectRef idx="0"/>
            <a:fontRef idx="minor"/>
          </p:style>
        </p:sp>
        <p:sp>
          <p:nvSpPr>
            <p:cNvPr id="14" name="Forme libre : forme 68"/>
            <p:cNvSpPr/>
            <p:nvPr/>
          </p:nvSpPr>
          <p:spPr>
            <a:xfrm>
              <a:off x="11171880" y="6402600"/>
              <a:ext cx="120600" cy="171720"/>
            </a:xfrm>
            <a:custGeom>
              <a:avLst/>
              <a:gdLst/>
              <a:ah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fillRef idx="0"/>
            <a:effectRef idx="0"/>
            <a:fontRef idx="minor"/>
          </p:style>
        </p:sp>
        <p:sp>
          <p:nvSpPr>
            <p:cNvPr id="15" name="Forme libre : forme 69"/>
            <p:cNvSpPr/>
            <p:nvPr/>
          </p:nvSpPr>
          <p:spPr>
            <a:xfrm>
              <a:off x="11504880" y="6401520"/>
              <a:ext cx="136800" cy="174240"/>
            </a:xfrm>
            <a:custGeom>
              <a:avLst/>
              <a:gdLst/>
              <a:ah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fillRef idx="0"/>
            <a:effectRef idx="0"/>
            <a:fontRef idx="minor"/>
          </p:style>
        </p:sp>
        <p:sp>
          <p:nvSpPr>
            <p:cNvPr id="16" name="Forme libre : forme 70"/>
            <p:cNvSpPr/>
            <p:nvPr/>
          </p:nvSpPr>
          <p:spPr>
            <a:xfrm>
              <a:off x="11652120" y="6402600"/>
              <a:ext cx="131400" cy="171720"/>
            </a:xfrm>
            <a:custGeom>
              <a:avLst/>
              <a:gdLst/>
              <a:ah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fillRef idx="0"/>
            <a:effectRef idx="0"/>
            <a:fontRef idx="minor"/>
          </p:style>
        </p:sp>
        <p:sp>
          <p:nvSpPr>
            <p:cNvPr id="17" name="Forme libre : forme 71"/>
            <p:cNvSpPr/>
            <p:nvPr/>
          </p:nvSpPr>
          <p:spPr>
            <a:xfrm>
              <a:off x="11769480" y="6402600"/>
              <a:ext cx="183960" cy="171720"/>
            </a:xfrm>
            <a:custGeom>
              <a:avLst/>
              <a:gdLst/>
              <a:ah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fillRef idx="0"/>
            <a:effectRef idx="0"/>
            <a:fontRef idx="minor"/>
          </p:style>
        </p:sp>
        <p:sp>
          <p:nvSpPr>
            <p:cNvPr id="18" name="Forme libre : forme 72"/>
            <p:cNvSpPr/>
            <p:nvPr/>
          </p:nvSpPr>
          <p:spPr>
            <a:xfrm>
              <a:off x="11323080" y="6402600"/>
              <a:ext cx="153720" cy="171720"/>
            </a:xfrm>
            <a:custGeom>
              <a:avLst/>
              <a:gdLst/>
              <a:ah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fillRef idx="0"/>
            <a:effectRef idx="0"/>
            <a:fontRef idx="minor"/>
          </p:style>
        </p:sp>
        <p:sp>
          <p:nvSpPr>
            <p:cNvPr id="19" name="Forme libre : forme 73"/>
            <p:cNvSpPr/>
            <p:nvPr/>
          </p:nvSpPr>
          <p:spPr>
            <a:xfrm>
              <a:off x="10702080" y="6356520"/>
              <a:ext cx="402120" cy="402120"/>
            </a:xfrm>
            <a:custGeom>
              <a:avLst/>
              <a:gdLst/>
              <a:ah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fillRef idx="0"/>
            <a:effectRef idx="0"/>
            <a:fontRef idx="minor"/>
          </p:style>
        </p:sp>
      </p:grpSp>
      <p:sp>
        <p:nvSpPr>
          <p:cNvPr id="20" name="PlaceHolder 1"/>
          <p:cNvSpPr>
            <a:spLocks noGrp="1"/>
          </p:cNvSpPr>
          <p:nvPr>
            <p:ph type="title"/>
          </p:nvPr>
        </p:nvSpPr>
        <p:spPr>
          <a:xfrm>
            <a:off x="1523880" y="1122480"/>
            <a:ext cx="9143640" cy="2387160"/>
          </a:xfrm>
          <a:prstGeom prst="rect">
            <a:avLst/>
          </a:prstGeom>
          <a:noFill/>
          <a:ln w="9360">
            <a:noFill/>
          </a:ln>
        </p:spPr>
        <p:txBody>
          <a:bodyPr numCol="1" spcCol="0" anchor="b">
            <a:noAutofit/>
          </a:bodyPr>
          <a:p>
            <a:pPr algn="ctr">
              <a:lnSpc>
                <a:spcPct val="90000"/>
              </a:lnSpc>
              <a:buNone/>
            </a:pPr>
            <a:r>
              <a:rPr b="1" lang="fr-FR" sz="6000" spc="-1" strike="noStrike">
                <a:solidFill>
                  <a:srgbClr val="005e6a"/>
                </a:solidFill>
                <a:latin typeface="Segoe UI"/>
              </a:rPr>
              <a:t>Modifiez le style du titre</a:t>
            </a:r>
            <a:endParaRPr b="0" lang="fr-FR" sz="6000" spc="-1" strike="noStrike">
              <a:solidFill>
                <a:srgbClr val="2b3238"/>
              </a:solidFill>
              <a:latin typeface="Calibri"/>
            </a:endParaRPr>
          </a:p>
        </p:txBody>
      </p:sp>
      <p:sp>
        <p:nvSpPr>
          <p:cNvPr id="21" name="PlaceHolder 2"/>
          <p:cNvSpPr>
            <a:spLocks noGrp="1"/>
          </p:cNvSpPr>
          <p:nvPr>
            <p:ph type="dt" idx="1"/>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 </a:t>
            </a:r>
            <a:endParaRPr b="0" lang="fr-FR" sz="1200" spc="-1" strike="noStrike">
              <a:latin typeface="Times New Roman"/>
            </a:endParaRPr>
          </a:p>
        </p:txBody>
      </p:sp>
      <p:sp>
        <p:nvSpPr>
          <p:cNvPr id="22" name="PlaceHolder 3"/>
          <p:cNvSpPr>
            <a:spLocks noGrp="1"/>
          </p:cNvSpPr>
          <p:nvPr>
            <p:ph type="ftr" idx="2"/>
          </p:nvPr>
        </p:nvSpPr>
        <p:spPr>
          <a:xfrm>
            <a:off x="4730040" y="6356520"/>
            <a:ext cx="411444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 </a:t>
            </a:r>
            <a:endParaRPr b="0" lang="fr-FR" sz="1200" spc="-1" strike="noStrike">
              <a:latin typeface="Times New Roman"/>
            </a:endParaRPr>
          </a:p>
        </p:txBody>
      </p:sp>
      <p:sp>
        <p:nvSpPr>
          <p:cNvPr id="23" name="PlaceHolder 4"/>
          <p:cNvSpPr>
            <a:spLocks noGrp="1"/>
          </p:cNvSpPr>
          <p:nvPr>
            <p:ph type="sldNum" idx="3"/>
          </p:nvPr>
        </p:nvSpPr>
        <p:spPr>
          <a:xfrm>
            <a:off x="212760" y="6351480"/>
            <a:ext cx="374400" cy="374400"/>
          </a:xfrm>
          <a:prstGeom prst="rect">
            <a:avLst/>
          </a:prstGeom>
          <a:noFill/>
          <a:ln w="0">
            <a:solidFill>
              <a:srgbClr val="005e6a"/>
            </a:solidFill>
          </a:ln>
        </p:spPr>
        <p:txBody>
          <a:bodyPr numCol="1" spcCol="0" anchor="t">
            <a:noAutofit/>
          </a:bodyPr>
          <a:lstStyle>
            <a:lvl1pPr algn="ctr">
              <a:lnSpc>
                <a:spcPct val="100000"/>
              </a:lnSpc>
              <a:buNone/>
              <a:defRPr b="0" lang="fr-FR" sz="900" spc="-1" strike="noStrike">
                <a:solidFill>
                  <a:srgbClr val="005e6a"/>
                </a:solidFill>
                <a:latin typeface="Segoe UI"/>
              </a:defRPr>
            </a:lvl1pPr>
          </a:lstStyle>
          <a:p>
            <a:pPr algn="ctr">
              <a:lnSpc>
                <a:spcPct val="100000"/>
              </a:lnSpc>
              <a:buNone/>
            </a:pPr>
            <a:fld id="{0D2C41C5-FD2B-4FF4-8E12-286DAC3EBCBB}" type="slidenum">
              <a:rPr b="0" lang="fr-FR" sz="900" spc="-1" strike="noStrike">
                <a:solidFill>
                  <a:srgbClr val="005e6a"/>
                </a:solidFill>
                <a:latin typeface="Segoe UI"/>
              </a:rPr>
              <a:t>8</a:t>
            </a:fld>
            <a:endParaRPr b="0" lang="fr-FR" sz="900" spc="-1" strike="noStrike">
              <a:latin typeface="Times New Roman"/>
            </a:endParaRPr>
          </a:p>
        </p:txBody>
      </p:sp>
      <p:sp>
        <p:nvSpPr>
          <p:cNvPr id="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5e6a"/>
                </a:solidFill>
                <a:latin typeface="Calibri"/>
              </a:rPr>
              <a:t>Cliquez pour éditer le format du plan de texte</a:t>
            </a:r>
            <a:endParaRPr b="0" lang="fr-FR" sz="2800" spc="-1" strike="noStrike">
              <a:solidFill>
                <a:srgbClr val="005e6a"/>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5e6a"/>
                </a:solidFill>
                <a:latin typeface="Calibri"/>
              </a:rPr>
              <a:t>Second niveau de plan</a:t>
            </a:r>
            <a:endParaRPr b="0" lang="fr-FR" sz="2000" spc="-1" strike="noStrike">
              <a:solidFill>
                <a:srgbClr val="005e6a"/>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5e6a"/>
                </a:solidFill>
                <a:latin typeface="Calibri"/>
              </a:rPr>
              <a:t>Troisième niveau de plan</a:t>
            </a:r>
            <a:endParaRPr b="0" lang="fr-FR" sz="1800" spc="-1" strike="noStrike">
              <a:solidFill>
                <a:srgbClr val="005e6a"/>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5e6a"/>
                </a:solidFill>
                <a:latin typeface="Calibri"/>
              </a:rPr>
              <a:t>Quatrième niveau de plan</a:t>
            </a:r>
            <a:endParaRPr b="0" lang="fr-FR" sz="1800" spc="-1" strike="noStrike">
              <a:solidFill>
                <a:srgbClr val="005e6a"/>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Cinquième niveau de plan</a:t>
            </a:r>
            <a:endParaRPr b="0" lang="fr-FR" sz="2000" spc="-1" strike="noStrike">
              <a:solidFill>
                <a:srgbClr val="005e6a"/>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Sixième niveau de plan</a:t>
            </a:r>
            <a:endParaRPr b="0" lang="fr-FR" sz="2000" spc="-1" strike="noStrike">
              <a:solidFill>
                <a:srgbClr val="005e6a"/>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Septième niveau de plan</a:t>
            </a:r>
            <a:endParaRPr b="0" lang="fr-FR" sz="2000" spc="-1" strike="noStrike">
              <a:solidFill>
                <a:srgbClr val="005e6a"/>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61"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62" name="Graphique 138"/>
          <p:cNvSpPr/>
          <p:nvPr/>
        </p:nvSpPr>
        <p:spPr>
          <a:xfrm>
            <a:off x="8756640" y="5797440"/>
            <a:ext cx="3435120" cy="1060200"/>
          </a:xfrm>
          <a:custGeom>
            <a:avLst/>
            <a:gdLst/>
            <a:ah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fillRef idx="0"/>
          <a:effectRef idx="0"/>
          <a:fontRef idx="minor"/>
        </p:style>
      </p:sp>
      <p:grpSp>
        <p:nvGrpSpPr>
          <p:cNvPr id="63" name="Groupe 22"/>
          <p:cNvGrpSpPr/>
          <p:nvPr/>
        </p:nvGrpSpPr>
        <p:grpSpPr>
          <a:xfrm>
            <a:off x="0" y="0"/>
            <a:ext cx="517680" cy="415080"/>
            <a:chOff x="0" y="0"/>
            <a:chExt cx="517680" cy="415080"/>
          </a:xfrm>
        </p:grpSpPr>
        <p:sp>
          <p:nvSpPr>
            <p:cNvPr id="64"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5" name="Forme libre : forme 46"/>
            <p:cNvSpPr/>
            <p:nvPr/>
          </p:nvSpPr>
          <p:spPr>
            <a:xfrm flipH="1">
              <a:off x="0" y="0"/>
              <a:ext cx="450000" cy="400680"/>
            </a:xfrm>
            <a:custGeom>
              <a:avLst/>
              <a:gdLst/>
              <a:ah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66" name="Groupe 59"/>
          <p:cNvGrpSpPr/>
          <p:nvPr/>
        </p:nvGrpSpPr>
        <p:grpSpPr>
          <a:xfrm>
            <a:off x="10702080" y="6356520"/>
            <a:ext cx="1251360" cy="402120"/>
            <a:chOff x="10702080" y="6356520"/>
            <a:chExt cx="1251360" cy="402120"/>
          </a:xfrm>
        </p:grpSpPr>
        <p:sp>
          <p:nvSpPr>
            <p:cNvPr id="67" name="Forme libre : forme 60"/>
            <p:cNvSpPr/>
            <p:nvPr/>
          </p:nvSpPr>
          <p:spPr>
            <a:xfrm>
              <a:off x="11171880" y="6608160"/>
              <a:ext cx="79560" cy="104040"/>
            </a:xfrm>
            <a:custGeom>
              <a:avLst/>
              <a:gdLst/>
              <a:ah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fillRef idx="0"/>
            <a:effectRef idx="0"/>
            <a:fontRef idx="minor"/>
          </p:style>
        </p:sp>
        <p:sp>
          <p:nvSpPr>
            <p:cNvPr id="68" name="Forme libre : forme 61"/>
            <p:cNvSpPr/>
            <p:nvPr/>
          </p:nvSpPr>
          <p:spPr>
            <a:xfrm>
              <a:off x="11272320" y="6608160"/>
              <a:ext cx="87480" cy="104040"/>
            </a:xfrm>
            <a:custGeom>
              <a:avLst/>
              <a:gdLst/>
              <a:ah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fillRef idx="0"/>
            <a:effectRef idx="0"/>
            <a:fontRef idx="minor"/>
          </p:style>
        </p:sp>
        <p:sp>
          <p:nvSpPr>
            <p:cNvPr id="69" name="Forme libre : forme 62"/>
            <p:cNvSpPr/>
            <p:nvPr/>
          </p:nvSpPr>
          <p:spPr>
            <a:xfrm>
              <a:off x="11372760" y="6608160"/>
              <a:ext cx="72360" cy="104040"/>
            </a:xfrm>
            <a:custGeom>
              <a:avLst/>
              <a:gdLst/>
              <a:ah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fillRef idx="0"/>
            <a:effectRef idx="0"/>
            <a:fontRef idx="minor"/>
          </p:style>
        </p:sp>
        <p:sp>
          <p:nvSpPr>
            <p:cNvPr id="70" name="Forme libre : forme 63"/>
            <p:cNvSpPr/>
            <p:nvPr/>
          </p:nvSpPr>
          <p:spPr>
            <a:xfrm>
              <a:off x="11455920" y="6608160"/>
              <a:ext cx="78840" cy="104040"/>
            </a:xfrm>
            <a:custGeom>
              <a:avLst/>
              <a:gdLst/>
              <a:ah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fillRef idx="0"/>
            <a:effectRef idx="0"/>
            <a:fontRef idx="minor"/>
          </p:style>
        </p:sp>
        <p:sp>
          <p:nvSpPr>
            <p:cNvPr id="71" name="Forme libre : forme 64"/>
            <p:cNvSpPr/>
            <p:nvPr/>
          </p:nvSpPr>
          <p:spPr>
            <a:xfrm>
              <a:off x="11530080" y="6608160"/>
              <a:ext cx="110160" cy="104040"/>
            </a:xfrm>
            <a:custGeom>
              <a:avLst/>
              <a:gdLst/>
              <a:ah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fillRef idx="0"/>
            <a:effectRef idx="0"/>
            <a:fontRef idx="minor"/>
          </p:style>
        </p:sp>
        <p:sp>
          <p:nvSpPr>
            <p:cNvPr id="72" name="Forme libre : forme 65"/>
            <p:cNvSpPr/>
            <p:nvPr/>
          </p:nvSpPr>
          <p:spPr>
            <a:xfrm>
              <a:off x="11653200" y="6607800"/>
              <a:ext cx="86760" cy="105480"/>
            </a:xfrm>
            <a:custGeom>
              <a:avLst/>
              <a:gdLst/>
              <a:ah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fillRef idx="0"/>
            <a:effectRef idx="0"/>
            <a:fontRef idx="minor"/>
          </p:style>
        </p:sp>
        <p:sp>
          <p:nvSpPr>
            <p:cNvPr id="73" name="Forme libre : forme 66"/>
            <p:cNvSpPr/>
            <p:nvPr/>
          </p:nvSpPr>
          <p:spPr>
            <a:xfrm>
              <a:off x="11762280" y="6608160"/>
              <a:ext cx="92880" cy="104040"/>
            </a:xfrm>
            <a:custGeom>
              <a:avLst/>
              <a:gdLst/>
              <a:ah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fillRef idx="0"/>
            <a:effectRef idx="0"/>
            <a:fontRef idx="minor"/>
          </p:style>
        </p:sp>
        <p:sp>
          <p:nvSpPr>
            <p:cNvPr id="74" name="Forme libre : forme 67"/>
            <p:cNvSpPr/>
            <p:nvPr/>
          </p:nvSpPr>
          <p:spPr>
            <a:xfrm>
              <a:off x="11881080" y="6608160"/>
              <a:ext cx="72360" cy="104040"/>
            </a:xfrm>
            <a:custGeom>
              <a:avLst/>
              <a:gdLst/>
              <a:ah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fillRef idx="0"/>
            <a:effectRef idx="0"/>
            <a:fontRef idx="minor"/>
          </p:style>
        </p:sp>
        <p:sp>
          <p:nvSpPr>
            <p:cNvPr id="75" name="Forme libre : forme 68"/>
            <p:cNvSpPr/>
            <p:nvPr/>
          </p:nvSpPr>
          <p:spPr>
            <a:xfrm>
              <a:off x="11171880" y="6402600"/>
              <a:ext cx="120600" cy="171720"/>
            </a:xfrm>
            <a:custGeom>
              <a:avLst/>
              <a:gdLst/>
              <a:ah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fillRef idx="0"/>
            <a:effectRef idx="0"/>
            <a:fontRef idx="minor"/>
          </p:style>
        </p:sp>
        <p:sp>
          <p:nvSpPr>
            <p:cNvPr id="76" name="Forme libre : forme 69"/>
            <p:cNvSpPr/>
            <p:nvPr/>
          </p:nvSpPr>
          <p:spPr>
            <a:xfrm>
              <a:off x="11504880" y="6401520"/>
              <a:ext cx="136800" cy="174240"/>
            </a:xfrm>
            <a:custGeom>
              <a:avLst/>
              <a:gdLst/>
              <a:ah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fillRef idx="0"/>
            <a:effectRef idx="0"/>
            <a:fontRef idx="minor"/>
          </p:style>
        </p:sp>
        <p:sp>
          <p:nvSpPr>
            <p:cNvPr id="77" name="Forme libre : forme 70"/>
            <p:cNvSpPr/>
            <p:nvPr/>
          </p:nvSpPr>
          <p:spPr>
            <a:xfrm>
              <a:off x="11652120" y="6402600"/>
              <a:ext cx="131400" cy="171720"/>
            </a:xfrm>
            <a:custGeom>
              <a:avLst/>
              <a:gdLst/>
              <a:ah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fillRef idx="0"/>
            <a:effectRef idx="0"/>
            <a:fontRef idx="minor"/>
          </p:style>
        </p:sp>
        <p:sp>
          <p:nvSpPr>
            <p:cNvPr id="78" name="Forme libre : forme 71"/>
            <p:cNvSpPr/>
            <p:nvPr/>
          </p:nvSpPr>
          <p:spPr>
            <a:xfrm>
              <a:off x="11769480" y="6402600"/>
              <a:ext cx="183960" cy="171720"/>
            </a:xfrm>
            <a:custGeom>
              <a:avLst/>
              <a:gdLst/>
              <a:ah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fillRef idx="0"/>
            <a:effectRef idx="0"/>
            <a:fontRef idx="minor"/>
          </p:style>
        </p:sp>
        <p:sp>
          <p:nvSpPr>
            <p:cNvPr id="79" name="Forme libre : forme 72"/>
            <p:cNvSpPr/>
            <p:nvPr/>
          </p:nvSpPr>
          <p:spPr>
            <a:xfrm>
              <a:off x="11323080" y="6402600"/>
              <a:ext cx="153720" cy="171720"/>
            </a:xfrm>
            <a:custGeom>
              <a:avLst/>
              <a:gdLst/>
              <a:ah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fillRef idx="0"/>
            <a:effectRef idx="0"/>
            <a:fontRef idx="minor"/>
          </p:style>
        </p:sp>
        <p:sp>
          <p:nvSpPr>
            <p:cNvPr id="80" name="Forme libre : forme 73"/>
            <p:cNvSpPr/>
            <p:nvPr/>
          </p:nvSpPr>
          <p:spPr>
            <a:xfrm>
              <a:off x="10702080" y="6356520"/>
              <a:ext cx="402120" cy="402120"/>
            </a:xfrm>
            <a:custGeom>
              <a:avLst/>
              <a:gdLst/>
              <a:ah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fillRef idx="0"/>
            <a:effectRef idx="0"/>
            <a:fontRef idx="minor"/>
          </p:style>
        </p:sp>
      </p:grpSp>
      <p:sp>
        <p:nvSpPr>
          <p:cNvPr id="81"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Segoe UI"/>
              </a:rPr>
              <a:t>Modifiez le style du titre</a:t>
            </a:r>
            <a:endParaRPr b="0" lang="fr-FR" sz="3200" spc="-1" strike="noStrike">
              <a:solidFill>
                <a:srgbClr val="2b3238"/>
              </a:solidFill>
              <a:latin typeface="Calibri"/>
            </a:endParaRPr>
          </a:p>
        </p:txBody>
      </p:sp>
      <p:sp>
        <p:nvSpPr>
          <p:cNvPr id="82" name="PlaceHolder 2"/>
          <p:cNvSpPr>
            <a:spLocks noGrp="1"/>
          </p:cNvSpPr>
          <p:nvPr>
            <p:ph type="dt" idx="4"/>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&lt;date/heure&gt;</a:t>
            </a:r>
            <a:endParaRPr b="0" lang="fr-FR" sz="1200" spc="-1" strike="noStrike">
              <a:latin typeface="Times New Roman"/>
            </a:endParaRPr>
          </a:p>
        </p:txBody>
      </p:sp>
      <p:sp>
        <p:nvSpPr>
          <p:cNvPr id="83" name="PlaceHolder 3"/>
          <p:cNvSpPr>
            <a:spLocks noGrp="1"/>
          </p:cNvSpPr>
          <p:nvPr>
            <p:ph type="ftr" idx="5"/>
          </p:nvPr>
        </p:nvSpPr>
        <p:spPr>
          <a:xfrm>
            <a:off x="4730040" y="6356520"/>
            <a:ext cx="411444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&lt;pied de page&gt;</a:t>
            </a:r>
            <a:endParaRPr b="0" lang="fr-FR" sz="1200" spc="-1" strike="noStrike">
              <a:latin typeface="Times New Roman"/>
            </a:endParaRPr>
          </a:p>
        </p:txBody>
      </p:sp>
      <p:sp>
        <p:nvSpPr>
          <p:cNvPr id="84" name="PlaceHolder 4"/>
          <p:cNvSpPr>
            <a:spLocks noGrp="1"/>
          </p:cNvSpPr>
          <p:nvPr>
            <p:ph type="sldNum" idx="6"/>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b="0" lang="fr-FR" sz="900" spc="-1" strike="noStrike">
                <a:solidFill>
                  <a:srgbClr val="005e6a"/>
                </a:solidFill>
                <a:latin typeface="Segoe UI"/>
              </a:defRPr>
            </a:lvl1pPr>
          </a:lstStyle>
          <a:p>
            <a:pPr algn="ctr">
              <a:lnSpc>
                <a:spcPct val="100000"/>
              </a:lnSpc>
              <a:buNone/>
            </a:pPr>
            <a:fld id="{CB31B2C5-B43F-426C-990A-3039311DEB02}" type="slidenum">
              <a:rPr b="0" lang="fr-FR" sz="900" spc="-1" strike="noStrike">
                <a:solidFill>
                  <a:srgbClr val="005e6a"/>
                </a:solidFill>
                <a:latin typeface="Segoe UI"/>
              </a:rPr>
              <a:t>&lt;numéro&gt;</a:t>
            </a:fld>
            <a:endParaRPr b="0" lang="fr-FR" sz="900" spc="-1" strike="noStrike">
              <a:latin typeface="Times New Roman"/>
            </a:endParaRPr>
          </a:p>
        </p:txBody>
      </p:sp>
      <p:sp>
        <p:nvSpPr>
          <p:cNvPr id="8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5e6a"/>
                </a:solidFill>
                <a:latin typeface="Calibri"/>
              </a:rPr>
              <a:t>Cliquez pour éditer le format du plan de texte</a:t>
            </a:r>
            <a:endParaRPr b="0" lang="fr-FR" sz="2800" spc="-1" strike="noStrike">
              <a:solidFill>
                <a:srgbClr val="005e6a"/>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5e6a"/>
                </a:solidFill>
                <a:latin typeface="Calibri"/>
              </a:rPr>
              <a:t>Second niveau de plan</a:t>
            </a:r>
            <a:endParaRPr b="0" lang="fr-FR" sz="2000" spc="-1" strike="noStrike">
              <a:solidFill>
                <a:srgbClr val="005e6a"/>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5e6a"/>
                </a:solidFill>
                <a:latin typeface="Calibri"/>
              </a:rPr>
              <a:t>Troisième niveau de plan</a:t>
            </a:r>
            <a:endParaRPr b="0" lang="fr-FR" sz="1800" spc="-1" strike="noStrike">
              <a:solidFill>
                <a:srgbClr val="005e6a"/>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5e6a"/>
                </a:solidFill>
                <a:latin typeface="Calibri"/>
              </a:rPr>
              <a:t>Quatrième niveau de plan</a:t>
            </a:r>
            <a:endParaRPr b="0" lang="fr-FR" sz="1800" spc="-1" strike="noStrike">
              <a:solidFill>
                <a:srgbClr val="005e6a"/>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Cinquième niveau de plan</a:t>
            </a:r>
            <a:endParaRPr b="0" lang="fr-FR" sz="2000" spc="-1" strike="noStrike">
              <a:solidFill>
                <a:srgbClr val="005e6a"/>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Sixième niveau de plan</a:t>
            </a:r>
            <a:endParaRPr b="0" lang="fr-FR" sz="2000" spc="-1" strike="noStrike">
              <a:solidFill>
                <a:srgbClr val="005e6a"/>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Septième niveau de plan</a:t>
            </a:r>
            <a:endParaRPr b="0" lang="fr-FR" sz="2000" spc="-1" strike="noStrike">
              <a:solidFill>
                <a:srgbClr val="005e6a"/>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122" name="Rectangle 6"/>
          <p:cNvSpPr/>
          <p:nvPr/>
        </p:nvSpPr>
        <p:spPr>
          <a:xfrm>
            <a:off x="0" y="6218280"/>
            <a:ext cx="12191760" cy="639360"/>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p:style>
      </p:sp>
      <p:sp>
        <p:nvSpPr>
          <p:cNvPr id="123" name="Graphique 138"/>
          <p:cNvSpPr/>
          <p:nvPr/>
        </p:nvSpPr>
        <p:spPr>
          <a:xfrm>
            <a:off x="8756640" y="5797440"/>
            <a:ext cx="3435120" cy="1060200"/>
          </a:xfrm>
          <a:custGeom>
            <a:avLst/>
            <a:gdLst/>
            <a:ahLst/>
            <a:rect l="l" t="t"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a:noFill/>
          </a:ln>
        </p:spPr>
        <p:style>
          <a:lnRef idx="0"/>
          <a:fillRef idx="0"/>
          <a:effectRef idx="0"/>
          <a:fontRef idx="minor"/>
        </p:style>
      </p:sp>
      <p:grpSp>
        <p:nvGrpSpPr>
          <p:cNvPr id="124" name="Groupe 22"/>
          <p:cNvGrpSpPr/>
          <p:nvPr/>
        </p:nvGrpSpPr>
        <p:grpSpPr>
          <a:xfrm>
            <a:off x="0" y="0"/>
            <a:ext cx="517680" cy="415080"/>
            <a:chOff x="0" y="0"/>
            <a:chExt cx="517680" cy="415080"/>
          </a:xfrm>
        </p:grpSpPr>
        <p:sp>
          <p:nvSpPr>
            <p:cNvPr id="125" name="Rectangle 45"/>
            <p:cNvSpPr/>
            <p:nvPr/>
          </p:nvSpPr>
          <p:spPr>
            <a:xfrm rot="19098000">
              <a:off x="38520" y="205920"/>
              <a:ext cx="534600" cy="35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6" name="Forme libre : forme 46"/>
            <p:cNvSpPr/>
            <p:nvPr/>
          </p:nvSpPr>
          <p:spPr>
            <a:xfrm flipH="1">
              <a:off x="0" y="0"/>
              <a:ext cx="450000" cy="400680"/>
            </a:xfrm>
            <a:custGeom>
              <a:avLst/>
              <a:gdLst/>
              <a:ahLst/>
              <a:rect l="l" t="t" r="r" b="b"/>
              <a:pathLst>
                <a:path w="450327" h="401161">
                  <a:moveTo>
                    <a:pt x="16236" y="0"/>
                  </a:moveTo>
                  <a:lnTo>
                    <a:pt x="0" y="0"/>
                  </a:lnTo>
                  <a:lnTo>
                    <a:pt x="450327" y="401161"/>
                  </a:lnTo>
                  <a:lnTo>
                    <a:pt x="450327" y="386697"/>
                  </a:lnTo>
                  <a:lnTo>
                    <a:pt x="162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grpSp>
      <p:grpSp>
        <p:nvGrpSpPr>
          <p:cNvPr id="127" name="Groupe 59"/>
          <p:cNvGrpSpPr/>
          <p:nvPr/>
        </p:nvGrpSpPr>
        <p:grpSpPr>
          <a:xfrm>
            <a:off x="10702080" y="6356520"/>
            <a:ext cx="1251360" cy="402120"/>
            <a:chOff x="10702080" y="6356520"/>
            <a:chExt cx="1251360" cy="402120"/>
          </a:xfrm>
        </p:grpSpPr>
        <p:sp>
          <p:nvSpPr>
            <p:cNvPr id="128" name="Forme libre : forme 60"/>
            <p:cNvSpPr/>
            <p:nvPr/>
          </p:nvSpPr>
          <p:spPr>
            <a:xfrm>
              <a:off x="11171880" y="6608160"/>
              <a:ext cx="79560" cy="104040"/>
            </a:xfrm>
            <a:custGeom>
              <a:avLst/>
              <a:gdLst/>
              <a:ah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a:noFill/>
            </a:ln>
          </p:spPr>
          <p:style>
            <a:lnRef idx="0"/>
            <a:fillRef idx="0"/>
            <a:effectRef idx="0"/>
            <a:fontRef idx="minor"/>
          </p:style>
        </p:sp>
        <p:sp>
          <p:nvSpPr>
            <p:cNvPr id="129" name="Forme libre : forme 61"/>
            <p:cNvSpPr/>
            <p:nvPr/>
          </p:nvSpPr>
          <p:spPr>
            <a:xfrm>
              <a:off x="11272320" y="6608160"/>
              <a:ext cx="87480" cy="104040"/>
            </a:xfrm>
            <a:custGeom>
              <a:avLst/>
              <a:gdLst/>
              <a:ah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a:noFill/>
            </a:ln>
          </p:spPr>
          <p:style>
            <a:lnRef idx="0"/>
            <a:fillRef idx="0"/>
            <a:effectRef idx="0"/>
            <a:fontRef idx="minor"/>
          </p:style>
        </p:sp>
        <p:sp>
          <p:nvSpPr>
            <p:cNvPr id="130" name="Forme libre : forme 62"/>
            <p:cNvSpPr/>
            <p:nvPr/>
          </p:nvSpPr>
          <p:spPr>
            <a:xfrm>
              <a:off x="11372760" y="6608160"/>
              <a:ext cx="72360" cy="104040"/>
            </a:xfrm>
            <a:custGeom>
              <a:avLst/>
              <a:gdLst/>
              <a:ah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a:noFill/>
            </a:ln>
          </p:spPr>
          <p:style>
            <a:lnRef idx="0"/>
            <a:fillRef idx="0"/>
            <a:effectRef idx="0"/>
            <a:fontRef idx="minor"/>
          </p:style>
        </p:sp>
        <p:sp>
          <p:nvSpPr>
            <p:cNvPr id="131" name="Forme libre : forme 63"/>
            <p:cNvSpPr/>
            <p:nvPr/>
          </p:nvSpPr>
          <p:spPr>
            <a:xfrm>
              <a:off x="11455920" y="6608160"/>
              <a:ext cx="78840" cy="104040"/>
            </a:xfrm>
            <a:custGeom>
              <a:avLst/>
              <a:gdLst/>
              <a:ah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a:noFill/>
            </a:ln>
          </p:spPr>
          <p:style>
            <a:lnRef idx="0"/>
            <a:fillRef idx="0"/>
            <a:effectRef idx="0"/>
            <a:fontRef idx="minor"/>
          </p:style>
        </p:sp>
        <p:sp>
          <p:nvSpPr>
            <p:cNvPr id="132" name="Forme libre : forme 64"/>
            <p:cNvSpPr/>
            <p:nvPr/>
          </p:nvSpPr>
          <p:spPr>
            <a:xfrm>
              <a:off x="11530080" y="6608160"/>
              <a:ext cx="110160" cy="104040"/>
            </a:xfrm>
            <a:custGeom>
              <a:avLst/>
              <a:gdLst/>
              <a:ah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a:noFill/>
            </a:ln>
          </p:spPr>
          <p:style>
            <a:lnRef idx="0"/>
            <a:fillRef idx="0"/>
            <a:effectRef idx="0"/>
            <a:fontRef idx="minor"/>
          </p:style>
        </p:sp>
        <p:sp>
          <p:nvSpPr>
            <p:cNvPr id="133" name="Forme libre : forme 65"/>
            <p:cNvSpPr/>
            <p:nvPr/>
          </p:nvSpPr>
          <p:spPr>
            <a:xfrm>
              <a:off x="11653200" y="6607800"/>
              <a:ext cx="86760" cy="105480"/>
            </a:xfrm>
            <a:custGeom>
              <a:avLst/>
              <a:gdLst/>
              <a:ah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a:noFill/>
            </a:ln>
          </p:spPr>
          <p:style>
            <a:lnRef idx="0"/>
            <a:fillRef idx="0"/>
            <a:effectRef idx="0"/>
            <a:fontRef idx="minor"/>
          </p:style>
        </p:sp>
        <p:sp>
          <p:nvSpPr>
            <p:cNvPr id="134" name="Forme libre : forme 66"/>
            <p:cNvSpPr/>
            <p:nvPr/>
          </p:nvSpPr>
          <p:spPr>
            <a:xfrm>
              <a:off x="11762280" y="6608160"/>
              <a:ext cx="92880" cy="104040"/>
            </a:xfrm>
            <a:custGeom>
              <a:avLst/>
              <a:gdLst/>
              <a:ah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a:noFill/>
            </a:ln>
          </p:spPr>
          <p:style>
            <a:lnRef idx="0"/>
            <a:fillRef idx="0"/>
            <a:effectRef idx="0"/>
            <a:fontRef idx="minor"/>
          </p:style>
        </p:sp>
        <p:sp>
          <p:nvSpPr>
            <p:cNvPr id="135" name="Forme libre : forme 67"/>
            <p:cNvSpPr/>
            <p:nvPr/>
          </p:nvSpPr>
          <p:spPr>
            <a:xfrm>
              <a:off x="11881080" y="6608160"/>
              <a:ext cx="72360" cy="104040"/>
            </a:xfrm>
            <a:custGeom>
              <a:avLst/>
              <a:gdLst/>
              <a:ah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a:noFill/>
            </a:ln>
          </p:spPr>
          <p:style>
            <a:lnRef idx="0"/>
            <a:fillRef idx="0"/>
            <a:effectRef idx="0"/>
            <a:fontRef idx="minor"/>
          </p:style>
        </p:sp>
        <p:sp>
          <p:nvSpPr>
            <p:cNvPr id="136" name="Forme libre : forme 68"/>
            <p:cNvSpPr/>
            <p:nvPr/>
          </p:nvSpPr>
          <p:spPr>
            <a:xfrm>
              <a:off x="11171880" y="6402600"/>
              <a:ext cx="120600" cy="171720"/>
            </a:xfrm>
            <a:custGeom>
              <a:avLst/>
              <a:gdLst/>
              <a:ah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a:noFill/>
            </a:ln>
          </p:spPr>
          <p:style>
            <a:lnRef idx="0"/>
            <a:fillRef idx="0"/>
            <a:effectRef idx="0"/>
            <a:fontRef idx="minor"/>
          </p:style>
        </p:sp>
        <p:sp>
          <p:nvSpPr>
            <p:cNvPr id="137" name="Forme libre : forme 69"/>
            <p:cNvSpPr/>
            <p:nvPr/>
          </p:nvSpPr>
          <p:spPr>
            <a:xfrm>
              <a:off x="11504880" y="6401520"/>
              <a:ext cx="136800" cy="174240"/>
            </a:xfrm>
            <a:custGeom>
              <a:avLst/>
              <a:gdLst/>
              <a:ah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a:noFill/>
            </a:ln>
          </p:spPr>
          <p:style>
            <a:lnRef idx="0"/>
            <a:fillRef idx="0"/>
            <a:effectRef idx="0"/>
            <a:fontRef idx="minor"/>
          </p:style>
        </p:sp>
        <p:sp>
          <p:nvSpPr>
            <p:cNvPr id="138" name="Forme libre : forme 70"/>
            <p:cNvSpPr/>
            <p:nvPr/>
          </p:nvSpPr>
          <p:spPr>
            <a:xfrm>
              <a:off x="11652120" y="6402600"/>
              <a:ext cx="131400" cy="171720"/>
            </a:xfrm>
            <a:custGeom>
              <a:avLst/>
              <a:gdLst/>
              <a:ah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a:noFill/>
            </a:ln>
          </p:spPr>
          <p:style>
            <a:lnRef idx="0"/>
            <a:fillRef idx="0"/>
            <a:effectRef idx="0"/>
            <a:fontRef idx="minor"/>
          </p:style>
        </p:sp>
        <p:sp>
          <p:nvSpPr>
            <p:cNvPr id="139" name="Forme libre : forme 71"/>
            <p:cNvSpPr/>
            <p:nvPr/>
          </p:nvSpPr>
          <p:spPr>
            <a:xfrm>
              <a:off x="11769480" y="6402600"/>
              <a:ext cx="183960" cy="171720"/>
            </a:xfrm>
            <a:custGeom>
              <a:avLst/>
              <a:gdLst/>
              <a:ah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a:noFill/>
            </a:ln>
          </p:spPr>
          <p:style>
            <a:lnRef idx="0"/>
            <a:fillRef idx="0"/>
            <a:effectRef idx="0"/>
            <a:fontRef idx="minor"/>
          </p:style>
        </p:sp>
        <p:sp>
          <p:nvSpPr>
            <p:cNvPr id="140" name="Forme libre : forme 72"/>
            <p:cNvSpPr/>
            <p:nvPr/>
          </p:nvSpPr>
          <p:spPr>
            <a:xfrm>
              <a:off x="11323080" y="6402600"/>
              <a:ext cx="153720" cy="171720"/>
            </a:xfrm>
            <a:custGeom>
              <a:avLst/>
              <a:gdLst/>
              <a:ah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a:noFill/>
            </a:ln>
          </p:spPr>
          <p:style>
            <a:lnRef idx="0"/>
            <a:fillRef idx="0"/>
            <a:effectRef idx="0"/>
            <a:fontRef idx="minor"/>
          </p:style>
        </p:sp>
        <p:sp>
          <p:nvSpPr>
            <p:cNvPr id="141" name="Forme libre : forme 73"/>
            <p:cNvSpPr/>
            <p:nvPr/>
          </p:nvSpPr>
          <p:spPr>
            <a:xfrm>
              <a:off x="10702080" y="6356520"/>
              <a:ext cx="402120" cy="402120"/>
            </a:xfrm>
            <a:custGeom>
              <a:avLst/>
              <a:gdLst/>
              <a:ah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a:noFill/>
            </a:ln>
          </p:spPr>
          <p:style>
            <a:lnRef idx="0"/>
            <a:fillRef idx="0"/>
            <a:effectRef idx="0"/>
            <a:fontRef idx="minor"/>
          </p:style>
        </p:sp>
      </p:grpSp>
      <p:sp>
        <p:nvSpPr>
          <p:cNvPr id="142" name="PlaceHolder 1"/>
          <p:cNvSpPr>
            <a:spLocks noGrp="1"/>
          </p:cNvSpPr>
          <p:nvPr>
            <p:ph type="title"/>
          </p:nvPr>
        </p:nvSpPr>
        <p:spPr>
          <a:xfrm>
            <a:off x="241200" y="225360"/>
            <a:ext cx="11707560" cy="132516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Segoe UI"/>
              </a:rPr>
              <a:t>Modifiez le style du titre</a:t>
            </a:r>
            <a:endParaRPr b="0" lang="fr-FR" sz="3200" spc="-1" strike="noStrike">
              <a:solidFill>
                <a:srgbClr val="2b3238"/>
              </a:solidFill>
              <a:latin typeface="Calibri"/>
            </a:endParaRPr>
          </a:p>
        </p:txBody>
      </p:sp>
      <p:sp>
        <p:nvSpPr>
          <p:cNvPr id="143" name="PlaceHolder 2"/>
          <p:cNvSpPr>
            <a:spLocks noGrp="1"/>
          </p:cNvSpPr>
          <p:nvPr>
            <p:ph type="dt" idx="7"/>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&lt;date/heure&gt;</a:t>
            </a:r>
            <a:endParaRPr b="0" lang="fr-FR" sz="1200" spc="-1" strike="noStrike">
              <a:latin typeface="Times New Roman"/>
            </a:endParaRPr>
          </a:p>
        </p:txBody>
      </p:sp>
      <p:sp>
        <p:nvSpPr>
          <p:cNvPr id="144" name="PlaceHolder 3"/>
          <p:cNvSpPr>
            <a:spLocks noGrp="1"/>
          </p:cNvSpPr>
          <p:nvPr>
            <p:ph type="ftr" idx="8"/>
          </p:nvPr>
        </p:nvSpPr>
        <p:spPr>
          <a:xfrm>
            <a:off x="4730040" y="6356520"/>
            <a:ext cx="411444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&lt;pied de page&gt;</a:t>
            </a:r>
            <a:endParaRPr b="0" lang="fr-FR" sz="1200" spc="-1" strike="noStrike">
              <a:latin typeface="Times New Roman"/>
            </a:endParaRPr>
          </a:p>
        </p:txBody>
      </p:sp>
      <p:sp>
        <p:nvSpPr>
          <p:cNvPr id="145" name="PlaceHolder 4"/>
          <p:cNvSpPr>
            <a:spLocks noGrp="1"/>
          </p:cNvSpPr>
          <p:nvPr>
            <p:ph type="sldNum" idx="9"/>
          </p:nvPr>
        </p:nvSpPr>
        <p:spPr>
          <a:xfrm>
            <a:off x="220680" y="6334200"/>
            <a:ext cx="374400" cy="374400"/>
          </a:xfrm>
          <a:prstGeom prst="rect">
            <a:avLst/>
          </a:prstGeom>
          <a:noFill/>
          <a:ln w="0">
            <a:solidFill>
              <a:srgbClr val="005e6a"/>
            </a:solidFill>
          </a:ln>
        </p:spPr>
        <p:txBody>
          <a:bodyPr numCol="1" spcCol="0" anchor="t">
            <a:noAutofit/>
          </a:bodyPr>
          <a:lstStyle>
            <a:lvl1pPr algn="ctr">
              <a:lnSpc>
                <a:spcPct val="100000"/>
              </a:lnSpc>
              <a:buNone/>
              <a:defRPr b="0" lang="fr-FR" sz="900" spc="-1" strike="noStrike">
                <a:solidFill>
                  <a:srgbClr val="005e6a"/>
                </a:solidFill>
                <a:latin typeface="Segoe UI"/>
              </a:defRPr>
            </a:lvl1pPr>
          </a:lstStyle>
          <a:p>
            <a:pPr algn="ctr">
              <a:lnSpc>
                <a:spcPct val="100000"/>
              </a:lnSpc>
              <a:buNone/>
            </a:pPr>
            <a:fld id="{4BB174FB-735D-4D1D-B200-5C9F16F40F03}" type="slidenum">
              <a:rPr b="0" lang="fr-FR" sz="900" spc="-1" strike="noStrike">
                <a:solidFill>
                  <a:srgbClr val="005e6a"/>
                </a:solidFill>
                <a:latin typeface="Segoe UI"/>
              </a:rPr>
              <a:t>&lt;numéro&gt;</a:t>
            </a:fld>
            <a:endParaRPr b="0" lang="fr-FR" sz="900" spc="-1" strike="noStrike">
              <a:latin typeface="Times New Roman"/>
            </a:endParaRPr>
          </a:p>
        </p:txBody>
      </p:sp>
      <p:sp>
        <p:nvSpPr>
          <p:cNvPr id="14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pc="-1" strike="noStrike">
                <a:solidFill>
                  <a:srgbClr val="005e6a"/>
                </a:solidFill>
                <a:latin typeface="Calibri"/>
              </a:rPr>
              <a:t>Cliquez pour éditer le format du plan de texte</a:t>
            </a:r>
            <a:endParaRPr b="0" lang="fr-FR" sz="2800" spc="-1" strike="noStrike">
              <a:solidFill>
                <a:srgbClr val="005e6a"/>
              </a:solidFill>
              <a:latin typeface="Calibri"/>
            </a:endParaRPr>
          </a:p>
          <a:p>
            <a:pPr lvl="1" marL="864000" indent="-324000">
              <a:lnSpc>
                <a:spcPct val="90000"/>
              </a:lnSpc>
              <a:spcBef>
                <a:spcPts val="1134"/>
              </a:spcBef>
              <a:buClr>
                <a:srgbClr val="000000"/>
              </a:buClr>
              <a:buSzPct val="75000"/>
              <a:buFont typeface="Symbol" charset="2"/>
              <a:buChar char=""/>
            </a:pPr>
            <a:r>
              <a:rPr b="0" lang="fr-FR" sz="2000" spc="-1" strike="noStrike">
                <a:solidFill>
                  <a:srgbClr val="005e6a"/>
                </a:solidFill>
                <a:latin typeface="Calibri"/>
              </a:rPr>
              <a:t>Second niveau de plan</a:t>
            </a:r>
            <a:endParaRPr b="0" lang="fr-FR" sz="2000" spc="-1" strike="noStrike">
              <a:solidFill>
                <a:srgbClr val="005e6a"/>
              </a:solidFill>
              <a:latin typeface="Calibri"/>
            </a:endParaRPr>
          </a:p>
          <a:p>
            <a:pPr lvl="2" marL="1296000" indent="-288000">
              <a:lnSpc>
                <a:spcPct val="90000"/>
              </a:lnSpc>
              <a:spcBef>
                <a:spcPts val="850"/>
              </a:spcBef>
              <a:buClr>
                <a:srgbClr val="000000"/>
              </a:buClr>
              <a:buSzPct val="45000"/>
              <a:buFont typeface="Wingdings" charset="2"/>
              <a:buChar char=""/>
            </a:pPr>
            <a:r>
              <a:rPr b="0" lang="fr-FR" sz="1800" spc="-1" strike="noStrike">
                <a:solidFill>
                  <a:srgbClr val="005e6a"/>
                </a:solidFill>
                <a:latin typeface="Calibri"/>
              </a:rPr>
              <a:t>Troisième niveau de plan</a:t>
            </a:r>
            <a:endParaRPr b="0" lang="fr-FR" sz="1800" spc="-1" strike="noStrike">
              <a:solidFill>
                <a:srgbClr val="005e6a"/>
              </a:solidFill>
              <a:latin typeface="Calibri"/>
            </a:endParaRPr>
          </a:p>
          <a:p>
            <a:pPr lvl="3" marL="1728000" indent="-216000">
              <a:lnSpc>
                <a:spcPct val="90000"/>
              </a:lnSpc>
              <a:spcBef>
                <a:spcPts val="567"/>
              </a:spcBef>
              <a:buClr>
                <a:srgbClr val="000000"/>
              </a:buClr>
              <a:buSzPct val="75000"/>
              <a:buFont typeface="Symbol" charset="2"/>
              <a:buChar char=""/>
            </a:pPr>
            <a:r>
              <a:rPr b="0" lang="fr-FR" sz="1800" spc="-1" strike="noStrike">
                <a:solidFill>
                  <a:srgbClr val="005e6a"/>
                </a:solidFill>
                <a:latin typeface="Calibri"/>
              </a:rPr>
              <a:t>Quatrième niveau de plan</a:t>
            </a:r>
            <a:endParaRPr b="0" lang="fr-FR" sz="1800" spc="-1" strike="noStrike">
              <a:solidFill>
                <a:srgbClr val="005e6a"/>
              </a:solidFill>
              <a:latin typeface="Calibri"/>
            </a:endParaRPr>
          </a:p>
          <a:p>
            <a:pPr lvl="4" marL="2160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Cinquième niveau de plan</a:t>
            </a:r>
            <a:endParaRPr b="0" lang="fr-FR" sz="2000" spc="-1" strike="noStrike">
              <a:solidFill>
                <a:srgbClr val="005e6a"/>
              </a:solidFill>
              <a:latin typeface="Calibri"/>
            </a:endParaRPr>
          </a:p>
          <a:p>
            <a:pPr lvl="5" marL="2592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Sixième niveau de plan</a:t>
            </a:r>
            <a:endParaRPr b="0" lang="fr-FR" sz="2000" spc="-1" strike="noStrike">
              <a:solidFill>
                <a:srgbClr val="005e6a"/>
              </a:solidFill>
              <a:latin typeface="Calibri"/>
            </a:endParaRPr>
          </a:p>
          <a:p>
            <a:pPr lvl="6" marL="3024000" indent="-216000">
              <a:lnSpc>
                <a:spcPct val="90000"/>
              </a:lnSpc>
              <a:spcBef>
                <a:spcPts val="283"/>
              </a:spcBef>
              <a:buClr>
                <a:srgbClr val="000000"/>
              </a:buClr>
              <a:buSzPct val="45000"/>
              <a:buFont typeface="Wingdings" charset="2"/>
              <a:buChar char=""/>
            </a:pPr>
            <a:r>
              <a:rPr b="0" lang="fr-FR" sz="2000" spc="-1" strike="noStrike">
                <a:solidFill>
                  <a:srgbClr val="005e6a"/>
                </a:solidFill>
                <a:latin typeface="Calibri"/>
              </a:rPr>
              <a:t>Septième niveau de plan</a:t>
            </a:r>
            <a:endParaRPr b="0" lang="fr-FR" sz="2000" spc="-1" strike="noStrike">
              <a:solidFill>
                <a:srgbClr val="005e6a"/>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jpeg"/><Relationship Id="rId8" Type="http://schemas.openxmlformats.org/officeDocument/2006/relationships/image" Target="../media/image11.jpeg"/><Relationship Id="rId9" Type="http://schemas.openxmlformats.org/officeDocument/2006/relationships/image" Target="../media/image12.jpeg"/><Relationship Id="rId10" Type="http://schemas.openxmlformats.org/officeDocument/2006/relationships/image" Target="../media/image13.jpeg"/><Relationship Id="rId11" Type="http://schemas.openxmlformats.org/officeDocument/2006/relationships/slideLayout" Target="../slideLayouts/slideLayout17.xml"/><Relationship Id="rId1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523880" y="703080"/>
            <a:ext cx="9143640" cy="2387160"/>
          </a:xfrm>
          <a:prstGeom prst="rect">
            <a:avLst/>
          </a:prstGeom>
          <a:noFill/>
          <a:ln w="9360">
            <a:noFill/>
          </a:ln>
        </p:spPr>
        <p:txBody>
          <a:bodyPr numCol="1" spcCol="0" anchor="b">
            <a:noAutofit/>
          </a:bodyPr>
          <a:p>
            <a:pPr algn="ctr">
              <a:lnSpc>
                <a:spcPct val="90000"/>
              </a:lnSpc>
              <a:buNone/>
            </a:pPr>
            <a:r>
              <a:rPr b="1" lang="fr-FR" sz="6000" spc="-1" strike="noStrike">
                <a:solidFill>
                  <a:srgbClr val="005e6a"/>
                </a:solidFill>
                <a:latin typeface="Segoe UI"/>
              </a:rPr>
              <a:t>Projet développement d’un « Engine Control Unit (ECU) »</a:t>
            </a:r>
            <a:endParaRPr b="0" lang="fr-FR" sz="6000" spc="-1" strike="noStrike">
              <a:solidFill>
                <a:srgbClr val="2b3238"/>
              </a:solidFill>
              <a:latin typeface="Calibri"/>
            </a:endParaRPr>
          </a:p>
        </p:txBody>
      </p:sp>
      <p:sp>
        <p:nvSpPr>
          <p:cNvPr id="190" name="PlaceHolder 2"/>
          <p:cNvSpPr>
            <a:spLocks noGrp="1"/>
          </p:cNvSpPr>
          <p:nvPr>
            <p:ph type="dt" idx="13"/>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191" name="Espace réservé du numéro de diapositive 5"/>
          <p:cNvSpPr/>
          <p:nvPr/>
        </p:nvSpPr>
        <p:spPr>
          <a:xfrm>
            <a:off x="212760" y="635148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881E46BA-3391-4B0C-837B-8CEB02F58EBF}" type="slidenum">
              <a:rPr b="0" lang="fr-FR" sz="900" spc="-1" strike="noStrike">
                <a:solidFill>
                  <a:srgbClr val="005e6a"/>
                </a:solidFill>
                <a:latin typeface="Segoe UI"/>
              </a:rPr>
              <a:t>&lt;numéro&gt;</a:t>
            </a:fld>
            <a:endParaRPr b="0" lang="fr-FR" sz="900" spc="-1" strike="noStrike">
              <a:latin typeface="Arial"/>
            </a:endParaRPr>
          </a:p>
        </p:txBody>
      </p:sp>
      <p:pic>
        <p:nvPicPr>
          <p:cNvPr id="192" name="Picture 2" descr="Electronic Control Unit – A Simple Introduction (2023) -"/>
          <p:cNvPicPr/>
          <p:nvPr/>
        </p:nvPicPr>
        <p:blipFill>
          <a:blip r:embed="rId1"/>
          <a:stretch/>
        </p:blipFill>
        <p:spPr>
          <a:xfrm>
            <a:off x="6767280" y="2668320"/>
            <a:ext cx="4988520" cy="3269880"/>
          </a:xfrm>
          <a:prstGeom prst="rect">
            <a:avLst/>
          </a:prstGeom>
          <a:ln w="0">
            <a:noFill/>
          </a:ln>
        </p:spPr>
      </p:pic>
      <p:pic>
        <p:nvPicPr>
          <p:cNvPr id="193" name="Image 16" descr=""/>
          <p:cNvPicPr/>
          <p:nvPr/>
        </p:nvPicPr>
        <p:blipFill>
          <a:blip r:embed="rId2"/>
          <a:stretch/>
        </p:blipFill>
        <p:spPr>
          <a:xfrm rot="21144000">
            <a:off x="383400" y="2085120"/>
            <a:ext cx="2846880" cy="3190680"/>
          </a:xfrm>
          <a:prstGeom prst="rect">
            <a:avLst/>
          </a:prstGeom>
          <a:ln w="0">
            <a:noFill/>
          </a:ln>
        </p:spPr>
      </p:pic>
      <p:sp>
        <p:nvSpPr>
          <p:cNvPr id="194" name="PlaceHolder 3"/>
          <p:cNvSpPr>
            <a:spLocks noGrp="1"/>
          </p:cNvSpPr>
          <p:nvPr>
            <p:ph type="subTitle"/>
          </p:nvPr>
        </p:nvSpPr>
        <p:spPr>
          <a:xfrm>
            <a:off x="-67680" y="5536080"/>
            <a:ext cx="6273360" cy="364680"/>
          </a:xfrm>
          <a:prstGeom prst="rect">
            <a:avLst/>
          </a:prstGeom>
          <a:noFill/>
          <a:ln w="9360">
            <a:noFill/>
          </a:ln>
        </p:spPr>
        <p:txBody>
          <a:bodyPr numCol="1" spcCol="0" anchor="t">
            <a:normAutofit/>
          </a:bodyPr>
          <a:p>
            <a:pPr algn="ctr">
              <a:lnSpc>
                <a:spcPct val="90000"/>
              </a:lnSpc>
              <a:spcBef>
                <a:spcPts val="1001"/>
              </a:spcBef>
              <a:buNone/>
              <a:tabLst>
                <a:tab algn="l" pos="0"/>
              </a:tabLst>
            </a:pPr>
            <a:r>
              <a:rPr b="0" lang="fr-FR" sz="1600" spc="-1" strike="noStrike">
                <a:solidFill>
                  <a:srgbClr val="005e6a"/>
                </a:solidFill>
                <a:latin typeface="Calibri"/>
              </a:rPr>
              <a:t>Présenté et soutenu par Bastien DELAUNAY et Alexandre MINGANT</a:t>
            </a:r>
            <a:endParaRPr b="0" lang="fr-FR" sz="1600" spc="-1" strike="noStrike">
              <a:latin typeface="Arial"/>
            </a:endParaRPr>
          </a:p>
          <a:p>
            <a:pPr algn="ctr">
              <a:lnSpc>
                <a:spcPct val="90000"/>
              </a:lnSpc>
              <a:spcBef>
                <a:spcPts val="1001"/>
              </a:spcBef>
              <a:buNone/>
              <a:tabLst>
                <a:tab algn="l" pos="0"/>
              </a:tabLst>
            </a:pPr>
            <a:endParaRPr b="0" lang="fr-FR" sz="1600" spc="-1" strike="noStrike">
              <a:latin typeface="Arial"/>
            </a:endParaRPr>
          </a:p>
        </p:txBody>
      </p:sp>
      <p:sp>
        <p:nvSpPr>
          <p:cNvPr id="195" name="Sous-titre 2"/>
          <p:cNvSpPr/>
          <p:nvPr/>
        </p:nvSpPr>
        <p:spPr>
          <a:xfrm>
            <a:off x="212760" y="5798160"/>
            <a:ext cx="6273360" cy="364680"/>
          </a:xfrm>
          <a:prstGeom prst="rect">
            <a:avLst/>
          </a:prstGeom>
          <a:noFill/>
          <a:ln w="9525">
            <a:noFill/>
          </a:ln>
        </p:spPr>
        <p:style>
          <a:lnRef idx="0"/>
          <a:fillRef idx="0"/>
          <a:effectRef idx="0"/>
          <a:fontRef idx="minor"/>
        </p:style>
        <p:txBody>
          <a:bodyPr numCol="1" spcCol="0" anchor="t">
            <a:normAutofit/>
          </a:bodyPr>
          <a:p>
            <a:pPr>
              <a:lnSpc>
                <a:spcPct val="90000"/>
              </a:lnSpc>
              <a:spcBef>
                <a:spcPts val="1001"/>
              </a:spcBef>
              <a:buNone/>
              <a:tabLst>
                <a:tab algn="l" pos="0"/>
              </a:tabLst>
            </a:pPr>
            <a:r>
              <a:rPr b="0" lang="fr-FR" sz="1600" spc="-1" strike="noStrike">
                <a:solidFill>
                  <a:srgbClr val="005e6a"/>
                </a:solidFill>
                <a:latin typeface="Calibri"/>
              </a:rPr>
              <a:t>ENSTA Bretagne – Promotion FIPA SE 2024</a:t>
            </a:r>
            <a:endParaRPr b="0" lang="fr-FR" sz="1600" spc="-1" strike="noStrike">
              <a:latin typeface="Arial"/>
            </a:endParaRPr>
          </a:p>
          <a:p>
            <a:pPr algn="ctr">
              <a:lnSpc>
                <a:spcPct val="90000"/>
              </a:lnSpc>
              <a:spcBef>
                <a:spcPts val="1001"/>
              </a:spcBef>
              <a:buNone/>
              <a:tabLst>
                <a:tab algn="l" pos="0"/>
              </a:tabLst>
            </a:pP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48AF8DE7-FAEE-485A-AF69-373890A659D1}" type="slidenum">
              <a:rPr b="0" lang="fr-FR" sz="900" spc="-1" strike="noStrike">
                <a:solidFill>
                  <a:srgbClr val="005e6a"/>
                </a:solidFill>
                <a:latin typeface="Segoe UI"/>
              </a:rPr>
              <a:t>&lt;numéro&gt;</a:t>
            </a:fld>
            <a:endParaRPr b="0" lang="fr-FR" sz="900" spc="-1" strike="noStrike">
              <a:latin typeface="Arial"/>
            </a:endParaRPr>
          </a:p>
        </p:txBody>
      </p:sp>
      <p:sp>
        <p:nvSpPr>
          <p:cNvPr id="299"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2 – Etat d’avancement</a:t>
            </a:r>
            <a:br>
              <a:rPr sz="2400"/>
            </a:br>
            <a:endParaRPr b="0" lang="fr-FR" sz="3200" spc="-1" strike="noStrike">
              <a:solidFill>
                <a:srgbClr val="2b3238"/>
              </a:solidFill>
              <a:latin typeface="Calibri"/>
            </a:endParaRPr>
          </a:p>
        </p:txBody>
      </p:sp>
      <p:sp>
        <p:nvSpPr>
          <p:cNvPr id="300" name="Titre 1"/>
          <p:cNvSpPr/>
          <p:nvPr/>
        </p:nvSpPr>
        <p:spPr>
          <a:xfrm>
            <a:off x="484200" y="64332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107000"/>
              </a:lnSpc>
              <a:spcAft>
                <a:spcPts val="799"/>
              </a:spcAft>
              <a:buClr>
                <a:srgbClr val="005e6a"/>
              </a:buClr>
              <a:buFont typeface="Wingdings" charset="2"/>
              <a:buChar char=""/>
            </a:pPr>
            <a:r>
              <a:rPr b="1" lang="fr-FR" sz="2000" spc="-1" strike="noStrike">
                <a:solidFill>
                  <a:srgbClr val="005e6a"/>
                </a:solidFill>
                <a:latin typeface="Calibri"/>
                <a:ea typeface="Calibri"/>
              </a:rPr>
              <a:t>Schématique et routage de la carte</a:t>
            </a:r>
            <a:endParaRPr b="0" lang="fr-FR" sz="2000" spc="-1" strike="noStrike">
              <a:latin typeface="Arial"/>
            </a:endParaRPr>
          </a:p>
        </p:txBody>
      </p:sp>
      <p:sp>
        <p:nvSpPr>
          <p:cNvPr id="301" name="PlaceHolder 2"/>
          <p:cNvSpPr>
            <a:spLocks noGrp="1"/>
          </p:cNvSpPr>
          <p:nvPr>
            <p:ph type="dt" idx="22"/>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pic>
        <p:nvPicPr>
          <p:cNvPr id="302" name="Picture 2" descr="Aucune description disponible."/>
          <p:cNvPicPr/>
          <p:nvPr/>
        </p:nvPicPr>
        <p:blipFill>
          <a:blip r:embed="rId1"/>
          <a:stretch/>
        </p:blipFill>
        <p:spPr>
          <a:xfrm>
            <a:off x="875520" y="1063080"/>
            <a:ext cx="5713200" cy="2631240"/>
          </a:xfrm>
          <a:prstGeom prst="rect">
            <a:avLst/>
          </a:prstGeom>
          <a:ln w="0">
            <a:noFill/>
          </a:ln>
        </p:spPr>
      </p:pic>
      <p:pic>
        <p:nvPicPr>
          <p:cNvPr id="303" name="Picture 4" descr="Aucune description disponible."/>
          <p:cNvPicPr/>
          <p:nvPr/>
        </p:nvPicPr>
        <p:blipFill>
          <a:blip r:embed="rId2"/>
          <a:stretch/>
        </p:blipFill>
        <p:spPr>
          <a:xfrm>
            <a:off x="7198920" y="766440"/>
            <a:ext cx="4289760" cy="5095800"/>
          </a:xfrm>
          <a:prstGeom prst="rect">
            <a:avLst/>
          </a:prstGeom>
          <a:ln w="0">
            <a:noFill/>
          </a:ln>
        </p:spPr>
      </p:pic>
      <p:pic>
        <p:nvPicPr>
          <p:cNvPr id="304" name="Image 2" descr=""/>
          <p:cNvPicPr/>
          <p:nvPr/>
        </p:nvPicPr>
        <p:blipFill>
          <a:blip r:embed="rId3"/>
          <a:stretch/>
        </p:blipFill>
        <p:spPr>
          <a:xfrm>
            <a:off x="1416240" y="3724920"/>
            <a:ext cx="4461840" cy="25786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3 – Orientations à mener pour la finalisation du projet</a:t>
            </a:r>
            <a:endParaRPr b="0" lang="fr-FR" sz="3200" spc="-1" strike="noStrike">
              <a:solidFill>
                <a:srgbClr val="2b3238"/>
              </a:solidFill>
              <a:latin typeface="Calibri"/>
            </a:endParaRPr>
          </a:p>
        </p:txBody>
      </p:sp>
      <p:sp>
        <p:nvSpPr>
          <p:cNvPr id="306"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84C4C227-C5A9-42A2-A5AD-AD432B0D3890}" type="slidenum">
              <a:rPr b="0" lang="fr-FR" sz="900" spc="-1" strike="noStrike">
                <a:solidFill>
                  <a:srgbClr val="005e6a"/>
                </a:solidFill>
                <a:latin typeface="Segoe UI"/>
              </a:rPr>
              <a:t>&lt;numéro&gt;</a:t>
            </a:fld>
            <a:endParaRPr b="0" lang="fr-FR" sz="900" spc="-1" strike="noStrike">
              <a:latin typeface="Arial"/>
            </a:endParaRPr>
          </a:p>
        </p:txBody>
      </p:sp>
      <p:sp>
        <p:nvSpPr>
          <p:cNvPr id="307" name="PlaceHolder 2"/>
          <p:cNvSpPr>
            <a:spLocks noGrp="1"/>
          </p:cNvSpPr>
          <p:nvPr>
            <p:ph type="dt" idx="23"/>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308" name="Titre 1"/>
          <p:cNvSpPr/>
          <p:nvPr/>
        </p:nvSpPr>
        <p:spPr>
          <a:xfrm>
            <a:off x="484200" y="67356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107000"/>
              </a:lnSpc>
              <a:buClr>
                <a:srgbClr val="005e6a"/>
              </a:buClr>
              <a:buFont typeface="Wingdings" charset="2"/>
              <a:buChar char=""/>
            </a:pPr>
            <a:r>
              <a:rPr b="1" lang="fr-FR" sz="2000" spc="-1" strike="noStrike">
                <a:solidFill>
                  <a:srgbClr val="005e6a"/>
                </a:solidFill>
                <a:latin typeface="Calibri"/>
                <a:ea typeface="Calibri"/>
              </a:rPr>
              <a:t>Etude de l’architecture ARM du STM32</a:t>
            </a:r>
            <a:endParaRPr b="0" lang="fr-FR" sz="2000" spc="-1" strike="noStrike">
              <a:latin typeface="Arial"/>
            </a:endParaRPr>
          </a:p>
        </p:txBody>
      </p:sp>
      <p:pic>
        <p:nvPicPr>
          <p:cNvPr id="309" name="Image 8" descr=""/>
          <p:cNvPicPr/>
          <p:nvPr/>
        </p:nvPicPr>
        <p:blipFill>
          <a:blip r:embed="rId1"/>
          <a:stretch/>
        </p:blipFill>
        <p:spPr>
          <a:xfrm>
            <a:off x="1270080" y="1037880"/>
            <a:ext cx="4141440" cy="5100480"/>
          </a:xfrm>
          <a:prstGeom prst="rect">
            <a:avLst/>
          </a:prstGeom>
          <a:ln w="0">
            <a:noFill/>
          </a:ln>
        </p:spPr>
      </p:pic>
      <p:sp>
        <p:nvSpPr>
          <p:cNvPr id="310" name="ZoneTexte 10"/>
          <p:cNvSpPr/>
          <p:nvPr/>
        </p:nvSpPr>
        <p:spPr>
          <a:xfrm>
            <a:off x="6383880" y="1037880"/>
            <a:ext cx="5727240" cy="61246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5e6a"/>
              </a:buClr>
              <a:buFont typeface="Segoe UI"/>
              <a:buAutoNum type="arabicPeriod"/>
            </a:pPr>
            <a:r>
              <a:rPr b="1" lang="fr-FR" sz="1800" spc="-1" strike="noStrike">
                <a:solidFill>
                  <a:srgbClr val="005e6a"/>
                </a:solidFill>
                <a:latin typeface="Söhne"/>
              </a:rPr>
              <a:t>Microcontrôleur STM32F407VET6:</a:t>
            </a:r>
            <a:endParaRPr b="0" lang="fr-FR" sz="1800" spc="-1" strike="noStrike">
              <a:latin typeface="Arial"/>
            </a:endParaRPr>
          </a:p>
          <a:p>
            <a:pPr lvl="1" marL="743040" indent="-285840">
              <a:lnSpc>
                <a:spcPct val="100000"/>
              </a:lnSpc>
              <a:buClr>
                <a:srgbClr val="005e6a"/>
              </a:buClr>
              <a:buFont typeface="Arial"/>
              <a:buChar char="•"/>
            </a:pPr>
            <a:r>
              <a:rPr b="0" lang="fr-FR" sz="1800" spc="-1" strike="noStrike">
                <a:solidFill>
                  <a:srgbClr val="005e6a"/>
                </a:solidFill>
                <a:latin typeface="Söhne"/>
              </a:rPr>
              <a:t>Basé sur le noyau Arm Cortex-M4 avec une fréquence de travail de 168 MHz.</a:t>
            </a:r>
            <a:endParaRPr b="0" lang="fr-FR" sz="1800" spc="-1" strike="noStrike">
              <a:latin typeface="Arial"/>
            </a:endParaRPr>
          </a:p>
          <a:p>
            <a:pPr lvl="1" marL="743040" indent="-285840">
              <a:lnSpc>
                <a:spcPct val="100000"/>
              </a:lnSpc>
              <a:buClr>
                <a:srgbClr val="005e6a"/>
              </a:buClr>
              <a:buFont typeface="Arial"/>
              <a:buChar char="•"/>
            </a:pPr>
            <a:r>
              <a:rPr b="0" lang="fr-FR" sz="1800" spc="-1" strike="noStrike">
                <a:solidFill>
                  <a:srgbClr val="005e6a"/>
                </a:solidFill>
                <a:latin typeface="Söhne"/>
              </a:rPr>
              <a:t>Unité de calcul en virgule flottante (FPU) et instructions de traitement du signal numérique (DSP).</a:t>
            </a:r>
            <a:endParaRPr b="0" lang="fr-FR" sz="1800" spc="-1" strike="noStrike">
              <a:latin typeface="Arial"/>
            </a:endParaRPr>
          </a:p>
          <a:p>
            <a:pPr marL="216000" indent="-216000">
              <a:lnSpc>
                <a:spcPct val="100000"/>
              </a:lnSpc>
              <a:buClr>
                <a:srgbClr val="005e6a"/>
              </a:buClr>
              <a:buFont typeface="Segoe UI"/>
              <a:buAutoNum type="arabicPeriod"/>
            </a:pPr>
            <a:r>
              <a:rPr b="1" lang="fr-FR" sz="1800" spc="-1" strike="noStrike">
                <a:solidFill>
                  <a:srgbClr val="005e6a"/>
                </a:solidFill>
                <a:latin typeface="Söhne"/>
              </a:rPr>
              <a:t>Mémoire:</a:t>
            </a:r>
            <a:endParaRPr b="0" lang="fr-FR" sz="1800" spc="-1" strike="noStrike">
              <a:latin typeface="Arial"/>
            </a:endParaRPr>
          </a:p>
          <a:p>
            <a:pPr lvl="1" marL="743040" indent="-285840">
              <a:lnSpc>
                <a:spcPct val="100000"/>
              </a:lnSpc>
              <a:buClr>
                <a:srgbClr val="005e6a"/>
              </a:buClr>
              <a:buFont typeface="Arial"/>
              <a:buChar char="•"/>
            </a:pPr>
            <a:r>
              <a:rPr b="0" lang="fr-FR" sz="1800" spc="-1" strike="noStrike">
                <a:solidFill>
                  <a:srgbClr val="005e6a"/>
                </a:solidFill>
                <a:latin typeface="Söhne"/>
              </a:rPr>
              <a:t>512 Ko de mémoire Flash pour le stockage du programme.</a:t>
            </a:r>
            <a:endParaRPr b="0" lang="fr-FR" sz="1800" spc="-1" strike="noStrike">
              <a:latin typeface="Arial"/>
            </a:endParaRPr>
          </a:p>
          <a:p>
            <a:pPr lvl="1" marL="743040" indent="-285840">
              <a:lnSpc>
                <a:spcPct val="100000"/>
              </a:lnSpc>
              <a:buClr>
                <a:srgbClr val="005e6a"/>
              </a:buClr>
              <a:buFont typeface="Arial"/>
              <a:buChar char="•"/>
            </a:pPr>
            <a:r>
              <a:rPr b="0" lang="fr-FR" sz="1800" spc="-1" strike="noStrike">
                <a:solidFill>
                  <a:srgbClr val="005e6a"/>
                </a:solidFill>
                <a:latin typeface="Söhne"/>
              </a:rPr>
              <a:t>192 + 4 Ko de SRAM pour le stockage temporaire des données.</a:t>
            </a:r>
            <a:endParaRPr b="0" lang="fr-FR" sz="1800" spc="-1" strike="noStrike">
              <a:latin typeface="Arial"/>
            </a:endParaRPr>
          </a:p>
          <a:p>
            <a:pPr>
              <a:lnSpc>
                <a:spcPct val="100000"/>
              </a:lnSpc>
              <a:buNone/>
            </a:pPr>
            <a:endParaRPr b="0" lang="fr-FR" sz="1800" spc="-1" strike="noStrike">
              <a:latin typeface="Arial"/>
            </a:endParaRPr>
          </a:p>
          <a:p>
            <a:pPr marL="216000" indent="-216000">
              <a:lnSpc>
                <a:spcPct val="100000"/>
              </a:lnSpc>
              <a:buClr>
                <a:srgbClr val="005e6a"/>
              </a:buClr>
              <a:buFont typeface="Segoe UI"/>
              <a:buAutoNum type="arabicPeriod"/>
            </a:pPr>
            <a:r>
              <a:rPr b="1" lang="fr-FR" sz="1800" spc="-1" strike="noStrike">
                <a:solidFill>
                  <a:srgbClr val="005e6a"/>
                </a:solidFill>
                <a:latin typeface="Söhne"/>
              </a:rPr>
              <a:t>Interfaces et Connectivité:</a:t>
            </a:r>
            <a:endParaRPr b="0" lang="fr-FR" sz="1800" spc="-1" strike="noStrike">
              <a:latin typeface="Arial"/>
            </a:endParaRPr>
          </a:p>
          <a:p>
            <a:pPr lvl="1" marL="743040" indent="-285840">
              <a:lnSpc>
                <a:spcPct val="100000"/>
              </a:lnSpc>
              <a:buClr>
                <a:srgbClr val="005e6a"/>
              </a:buClr>
              <a:buFont typeface="Arial"/>
              <a:buChar char="•"/>
            </a:pPr>
            <a:r>
              <a:rPr b="0" lang="fr-FR" sz="1800" spc="-1" strike="noStrike">
                <a:solidFill>
                  <a:srgbClr val="005e6a"/>
                </a:solidFill>
                <a:latin typeface="Söhne"/>
              </a:rPr>
              <a:t>USB, UART, I2C, SPI, CAN, Ethernet, Sorties PWM, Entrées analogiques (ADC), Comparateurs analogiques, GPIO, Connecteurs LCD, Broches capteurs</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endParaRPr b="0" lang="fr-FR" sz="1800" spc="-1" strike="noStrike">
              <a:latin typeface="Arial"/>
            </a:endParaRPr>
          </a:p>
        </p:txBody>
      </p:sp>
      <p:pic>
        <p:nvPicPr>
          <p:cNvPr id="311" name="Picture 3" descr="STM32F407VET6 Stmicroelectronics, MCU ARM, Ethernet MAC, Interface Caméra |  Farnell FR"/>
          <p:cNvPicPr/>
          <p:nvPr/>
        </p:nvPicPr>
        <p:blipFill>
          <a:blip r:embed="rId2"/>
          <a:stretch/>
        </p:blipFill>
        <p:spPr>
          <a:xfrm>
            <a:off x="10527120" y="145800"/>
            <a:ext cx="1329840" cy="1055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241200" y="225360"/>
            <a:ext cx="11707560" cy="6379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3 – Orientations à mener pour la finalisation du projet</a:t>
            </a:r>
            <a:endParaRPr b="0" lang="fr-FR" sz="3200" spc="-1" strike="noStrike">
              <a:solidFill>
                <a:srgbClr val="2b3238"/>
              </a:solidFill>
              <a:latin typeface="Calibri"/>
            </a:endParaRPr>
          </a:p>
        </p:txBody>
      </p:sp>
      <p:sp>
        <p:nvSpPr>
          <p:cNvPr id="313"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FDF822FC-5BBC-4E36-91C3-978DE1E1702D}" type="slidenum">
              <a:rPr b="0" lang="fr-FR" sz="900" spc="-1" strike="noStrike">
                <a:solidFill>
                  <a:srgbClr val="005e6a"/>
                </a:solidFill>
                <a:latin typeface="Segoe UI"/>
              </a:rPr>
              <a:t>&lt;numéro&gt;</a:t>
            </a:fld>
            <a:endParaRPr b="0" lang="fr-FR" sz="900" spc="-1" strike="noStrike">
              <a:latin typeface="Arial"/>
            </a:endParaRPr>
          </a:p>
        </p:txBody>
      </p:sp>
      <p:sp>
        <p:nvSpPr>
          <p:cNvPr id="314" name="PlaceHolder 2"/>
          <p:cNvSpPr>
            <a:spLocks noGrp="1"/>
          </p:cNvSpPr>
          <p:nvPr>
            <p:ph type="dt" idx="24"/>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pic>
        <p:nvPicPr>
          <p:cNvPr id="315" name="Image 3" descr=""/>
          <p:cNvPicPr/>
          <p:nvPr/>
        </p:nvPicPr>
        <p:blipFill>
          <a:blip r:embed="rId1"/>
          <a:stretch/>
        </p:blipFill>
        <p:spPr>
          <a:xfrm>
            <a:off x="2575800" y="863640"/>
            <a:ext cx="7038720" cy="52873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2869200" y="2565720"/>
            <a:ext cx="6453000" cy="1325160"/>
          </a:xfrm>
          <a:prstGeom prst="rect">
            <a:avLst/>
          </a:prstGeom>
          <a:noFill/>
          <a:ln w="9360">
            <a:noFill/>
          </a:ln>
        </p:spPr>
        <p:txBody>
          <a:bodyPr numCol="1" spcCol="0" anchor="t">
            <a:noAutofit/>
          </a:bodyPr>
          <a:p>
            <a:pPr>
              <a:lnSpc>
                <a:spcPct val="90000"/>
              </a:lnSpc>
              <a:buNone/>
            </a:pPr>
            <a:r>
              <a:rPr b="1" lang="fr-FR" sz="7200" spc="-1" strike="noStrike">
                <a:solidFill>
                  <a:srgbClr val="005e6a"/>
                </a:solidFill>
                <a:latin typeface="Segoe UI"/>
              </a:rPr>
              <a:t>CONCLUSION</a:t>
            </a:r>
            <a:endParaRPr b="0" lang="fr-FR" sz="7200" spc="-1" strike="noStrike">
              <a:solidFill>
                <a:srgbClr val="2b3238"/>
              </a:solidFill>
              <a:latin typeface="Calibri"/>
            </a:endParaRPr>
          </a:p>
        </p:txBody>
      </p:sp>
      <p:sp>
        <p:nvSpPr>
          <p:cNvPr id="317"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B66149A5-CB0F-41E2-A653-49C39AA65886}" type="slidenum">
              <a:rPr b="0" lang="fr-FR" sz="900" spc="-1" strike="noStrike">
                <a:solidFill>
                  <a:srgbClr val="005e6a"/>
                </a:solidFill>
                <a:latin typeface="Segoe UI"/>
              </a:rPr>
              <a:t>&lt;numéro&gt;</a:t>
            </a:fld>
            <a:endParaRPr b="0" lang="fr-FR" sz="900" spc="-1" strike="noStrike">
              <a:latin typeface="Arial"/>
            </a:endParaRPr>
          </a:p>
        </p:txBody>
      </p:sp>
      <p:sp>
        <p:nvSpPr>
          <p:cNvPr id="318" name="PlaceHolder 2"/>
          <p:cNvSpPr>
            <a:spLocks noGrp="1"/>
          </p:cNvSpPr>
          <p:nvPr>
            <p:ph type="dt" idx="25"/>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95440" y="136440"/>
            <a:ext cx="11707560" cy="6397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Segoe UI"/>
              </a:rPr>
              <a:t>Sommaire</a:t>
            </a:r>
            <a:endParaRPr b="0" lang="fr-FR" sz="3200" spc="-1" strike="noStrike">
              <a:solidFill>
                <a:srgbClr val="2b3238"/>
              </a:solidFill>
              <a:latin typeface="Calibri"/>
            </a:endParaRPr>
          </a:p>
        </p:txBody>
      </p:sp>
      <p:sp>
        <p:nvSpPr>
          <p:cNvPr id="197"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075CD2D6-165C-4260-A87C-0183B1E23E40}" type="slidenum">
              <a:rPr b="0" lang="fr-FR" sz="900" spc="-1" strike="noStrike">
                <a:solidFill>
                  <a:srgbClr val="005e6a"/>
                </a:solidFill>
                <a:latin typeface="Segoe UI"/>
              </a:rPr>
              <a:t>&lt;numéro&gt;</a:t>
            </a:fld>
            <a:endParaRPr b="0" lang="fr-FR" sz="900" spc="-1" strike="noStrike">
              <a:latin typeface="Arial"/>
            </a:endParaRPr>
          </a:p>
        </p:txBody>
      </p:sp>
      <p:sp>
        <p:nvSpPr>
          <p:cNvPr id="198" name="ZoneTexte 6"/>
          <p:cNvSpPr/>
          <p:nvPr/>
        </p:nvSpPr>
        <p:spPr>
          <a:xfrm>
            <a:off x="1892520" y="758160"/>
            <a:ext cx="9029520" cy="490212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1" lang="fr-FR" sz="2000" spc="-1" strike="noStrike">
                <a:solidFill>
                  <a:srgbClr val="005e6a"/>
                </a:solidFill>
                <a:latin typeface="Calibri"/>
                <a:ea typeface="Calibri"/>
              </a:rPr>
              <a:t>1 – Présentation du projet</a:t>
            </a:r>
            <a:endParaRPr b="0" lang="fr-FR" sz="20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Contexte et objectifs </a:t>
            </a:r>
            <a:endParaRPr b="0" lang="fr-FR" sz="16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Fonctionnement d’un moteur essence 4 temps</a:t>
            </a:r>
            <a:endParaRPr b="0" lang="fr-FR" sz="1600" spc="-1" strike="noStrike">
              <a:latin typeface="Arial"/>
            </a:endParaRPr>
          </a:p>
          <a:p>
            <a:pPr marL="343080" indent="-343080">
              <a:lnSpc>
                <a:spcPct val="107000"/>
              </a:lnSpc>
              <a:spcAft>
                <a:spcPts val="799"/>
              </a:spcAft>
              <a:buClr>
                <a:srgbClr val="005e6a"/>
              </a:buClr>
              <a:buFont typeface="Symbol"/>
              <a:buChar char=""/>
            </a:pPr>
            <a:r>
              <a:rPr b="0" lang="fr-FR" sz="1600" spc="-1" strike="noStrike">
                <a:solidFill>
                  <a:srgbClr val="005e6a"/>
                </a:solidFill>
                <a:latin typeface="Calibri"/>
                <a:ea typeface="Calibri"/>
              </a:rPr>
              <a:t>Les capteurs et les actionneurs</a:t>
            </a:r>
            <a:endParaRPr b="0" lang="fr-FR" sz="1600" spc="-1" strike="noStrike">
              <a:latin typeface="Arial"/>
            </a:endParaRPr>
          </a:p>
          <a:p>
            <a:pPr>
              <a:lnSpc>
                <a:spcPct val="107000"/>
              </a:lnSpc>
              <a:spcAft>
                <a:spcPts val="799"/>
              </a:spcAft>
              <a:buNone/>
            </a:pPr>
            <a:r>
              <a:rPr b="0" lang="fr-FR" sz="1600" spc="-1" strike="noStrike">
                <a:solidFill>
                  <a:srgbClr val="005e6a"/>
                </a:solidFill>
                <a:latin typeface="Calibri"/>
                <a:ea typeface="Calibri"/>
              </a:rPr>
              <a:t> </a:t>
            </a:r>
            <a:endParaRPr b="0" lang="fr-FR" sz="1600" spc="-1" strike="noStrike">
              <a:latin typeface="Arial"/>
            </a:endParaRPr>
          </a:p>
          <a:p>
            <a:pPr>
              <a:lnSpc>
                <a:spcPct val="107000"/>
              </a:lnSpc>
              <a:spcAft>
                <a:spcPts val="799"/>
              </a:spcAft>
              <a:buNone/>
            </a:pPr>
            <a:r>
              <a:rPr b="1" lang="fr-FR" sz="2000" spc="-1" strike="noStrike">
                <a:solidFill>
                  <a:srgbClr val="005e6a"/>
                </a:solidFill>
                <a:latin typeface="Calibri"/>
                <a:ea typeface="Calibri"/>
              </a:rPr>
              <a:t>2 – Etat d’avancement</a:t>
            </a:r>
            <a:endParaRPr b="0" lang="fr-FR" sz="20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Monitoring du calculateur depuis un PC</a:t>
            </a:r>
            <a:endParaRPr b="0" lang="fr-FR" sz="16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Mise en œuvre d’un banc de test de simulation</a:t>
            </a:r>
            <a:endParaRPr b="0" lang="fr-FR" sz="1600" spc="-1" strike="noStrike">
              <a:latin typeface="Arial"/>
            </a:endParaRPr>
          </a:p>
          <a:p>
            <a:pPr marL="343080" indent="-343080">
              <a:lnSpc>
                <a:spcPct val="107000"/>
              </a:lnSpc>
              <a:spcAft>
                <a:spcPts val="799"/>
              </a:spcAft>
              <a:buClr>
                <a:srgbClr val="005e6a"/>
              </a:buClr>
              <a:buFont typeface="Symbol"/>
              <a:buChar char=""/>
            </a:pPr>
            <a:r>
              <a:rPr b="0" lang="fr-FR" sz="1600" spc="-1" strike="noStrike">
                <a:solidFill>
                  <a:srgbClr val="005e6a"/>
                </a:solidFill>
                <a:latin typeface="Calibri"/>
                <a:ea typeface="Calibri"/>
              </a:rPr>
              <a:t>Schématique et routage de la carte</a:t>
            </a:r>
            <a:endParaRPr b="0" lang="fr-FR" sz="1600" spc="-1" strike="noStrike">
              <a:latin typeface="Arial"/>
            </a:endParaRPr>
          </a:p>
          <a:p>
            <a:pPr>
              <a:lnSpc>
                <a:spcPct val="107000"/>
              </a:lnSpc>
              <a:spcAft>
                <a:spcPts val="799"/>
              </a:spcAft>
              <a:buNone/>
            </a:pPr>
            <a:r>
              <a:rPr b="0" lang="fr-FR" sz="1600" spc="-1" strike="noStrike">
                <a:solidFill>
                  <a:srgbClr val="005e6a"/>
                </a:solidFill>
                <a:latin typeface="Calibri"/>
                <a:ea typeface="Calibri"/>
              </a:rPr>
              <a:t> </a:t>
            </a:r>
            <a:endParaRPr b="0" lang="fr-FR" sz="1600" spc="-1" strike="noStrike">
              <a:latin typeface="Arial"/>
            </a:endParaRPr>
          </a:p>
          <a:p>
            <a:pPr>
              <a:lnSpc>
                <a:spcPct val="107000"/>
              </a:lnSpc>
              <a:spcAft>
                <a:spcPts val="799"/>
              </a:spcAft>
              <a:buNone/>
            </a:pPr>
            <a:r>
              <a:rPr b="1" lang="fr-FR" sz="2000" spc="-1" strike="noStrike">
                <a:solidFill>
                  <a:srgbClr val="005e6a"/>
                </a:solidFill>
                <a:latin typeface="Calibri"/>
                <a:ea typeface="Calibri"/>
              </a:rPr>
              <a:t>3 – Orientations à mener pour la finalisation du projet</a:t>
            </a:r>
            <a:endParaRPr b="0" lang="fr-FR" sz="20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Etude de l’architecture ARM du STM32</a:t>
            </a:r>
            <a:endParaRPr b="0" lang="fr-FR" sz="16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Programmation du microcontrôleur STM32</a:t>
            </a:r>
            <a:endParaRPr b="0" lang="fr-FR" sz="1600" spc="-1" strike="noStrike">
              <a:latin typeface="Arial"/>
            </a:endParaRPr>
          </a:p>
          <a:p>
            <a:pPr marL="343080" indent="-343080">
              <a:lnSpc>
                <a:spcPct val="107000"/>
              </a:lnSpc>
              <a:buClr>
                <a:srgbClr val="005e6a"/>
              </a:buClr>
              <a:buFont typeface="Symbol"/>
              <a:buChar char=""/>
            </a:pPr>
            <a:r>
              <a:rPr b="0" lang="fr-FR" sz="1600" spc="-1" strike="noStrike">
                <a:solidFill>
                  <a:srgbClr val="005e6a"/>
                </a:solidFill>
                <a:latin typeface="Calibri"/>
                <a:ea typeface="Calibri"/>
              </a:rPr>
              <a:t>Interface entre la carte et les servitudes</a:t>
            </a:r>
            <a:endParaRPr b="0" lang="fr-FR" sz="1600" spc="-1" strike="noStrike">
              <a:latin typeface="Arial"/>
            </a:endParaRPr>
          </a:p>
          <a:p>
            <a:pPr marL="343080" indent="-343080">
              <a:lnSpc>
                <a:spcPct val="107000"/>
              </a:lnSpc>
              <a:spcAft>
                <a:spcPts val="799"/>
              </a:spcAft>
              <a:buClr>
                <a:srgbClr val="005e6a"/>
              </a:buClr>
              <a:buFont typeface="Symbol"/>
              <a:buChar char=""/>
            </a:pPr>
            <a:r>
              <a:rPr b="0" lang="fr-FR" sz="1600" spc="-1" strike="noStrike">
                <a:solidFill>
                  <a:srgbClr val="005e6a"/>
                </a:solidFill>
                <a:latin typeface="Calibri"/>
                <a:ea typeface="Calibri"/>
              </a:rPr>
              <a:t>Gestion moteur</a:t>
            </a:r>
            <a:endParaRPr b="0" lang="fr-FR" sz="1600" spc="-1" strike="noStrike">
              <a:latin typeface="Arial"/>
            </a:endParaRPr>
          </a:p>
        </p:txBody>
      </p:sp>
      <p:sp>
        <p:nvSpPr>
          <p:cNvPr id="199" name="PlaceHolder 2"/>
          <p:cNvSpPr>
            <a:spLocks noGrp="1"/>
          </p:cNvSpPr>
          <p:nvPr>
            <p:ph type="dt" idx="14"/>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1 – Présentation du projet</a:t>
            </a:r>
            <a:br>
              <a:rPr sz="2400"/>
            </a:br>
            <a:endParaRPr b="0" lang="fr-FR" sz="3200" spc="-1" strike="noStrike">
              <a:solidFill>
                <a:srgbClr val="2b3238"/>
              </a:solidFill>
              <a:latin typeface="Calibri"/>
            </a:endParaRPr>
          </a:p>
        </p:txBody>
      </p:sp>
      <p:sp>
        <p:nvSpPr>
          <p:cNvPr id="201"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4AC3A59B-8132-43DE-8BE6-52C8C46DD464}" type="slidenum">
              <a:rPr b="0" lang="fr-FR" sz="900" spc="-1" strike="noStrike">
                <a:solidFill>
                  <a:srgbClr val="005e6a"/>
                </a:solidFill>
                <a:latin typeface="Segoe UI"/>
              </a:rPr>
              <a:t>&lt;numéro&gt;</a:t>
            </a:fld>
            <a:endParaRPr b="0" lang="fr-FR" sz="900" spc="-1" strike="noStrike">
              <a:latin typeface="Arial"/>
            </a:endParaRPr>
          </a:p>
        </p:txBody>
      </p:sp>
      <p:sp>
        <p:nvSpPr>
          <p:cNvPr id="202"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Contexte et objectifs</a:t>
            </a:r>
            <a:endParaRPr b="0" lang="fr-FR" sz="2000" spc="-1" strike="noStrike">
              <a:latin typeface="Arial"/>
            </a:endParaRPr>
          </a:p>
        </p:txBody>
      </p:sp>
      <p:sp>
        <p:nvSpPr>
          <p:cNvPr id="203" name="PlaceHolder 2"/>
          <p:cNvSpPr>
            <a:spLocks noGrp="1"/>
          </p:cNvSpPr>
          <p:nvPr>
            <p:ph type="dt" idx="15"/>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204" name="ZoneTexte 2"/>
          <p:cNvSpPr/>
          <p:nvPr/>
        </p:nvSpPr>
        <p:spPr>
          <a:xfrm>
            <a:off x="1197360" y="1138320"/>
            <a:ext cx="8980200" cy="5273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5e6a"/>
              </a:buClr>
              <a:buFont typeface="Wingdings" charset="2"/>
              <a:buChar char=""/>
            </a:pPr>
            <a:r>
              <a:rPr b="1" lang="fr-FR" sz="2000" spc="-1" strike="noStrike">
                <a:solidFill>
                  <a:srgbClr val="005e6a"/>
                </a:solidFill>
                <a:latin typeface="Söhne"/>
              </a:rPr>
              <a:t>Concevoir et Assembler un Calculateur Moteur :</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Söhne"/>
              </a:rPr>
              <a:t>Acquérir une compréhension approfondie du moteur thermique essence.</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Söhne"/>
              </a:rPr>
              <a:t>Concevoir et assembler un calculateur moteur utilisant un microcontrôleur STM32.</a:t>
            </a:r>
            <a:endParaRPr b="0" lang="fr-FR" sz="2000" spc="-1" strike="noStrike">
              <a:latin typeface="Arial"/>
            </a:endParaRPr>
          </a:p>
          <a:p>
            <a:pPr marL="457200">
              <a:lnSpc>
                <a:spcPct val="100000"/>
              </a:lnSpc>
              <a:buNone/>
            </a:pPr>
            <a:endParaRPr b="0" lang="fr-FR" sz="2000" spc="-1" strike="noStrike">
              <a:latin typeface="Arial"/>
            </a:endParaRPr>
          </a:p>
          <a:p>
            <a:pPr marL="285840" indent="-285840">
              <a:lnSpc>
                <a:spcPct val="100000"/>
              </a:lnSpc>
              <a:buClr>
                <a:srgbClr val="005e6a"/>
              </a:buClr>
              <a:buFont typeface="Wingdings" charset="2"/>
              <a:buChar char=""/>
            </a:pPr>
            <a:r>
              <a:rPr b="1" lang="fr-FR" sz="2000" spc="-1" strike="noStrike">
                <a:solidFill>
                  <a:srgbClr val="005e6a"/>
                </a:solidFill>
                <a:latin typeface="Söhne"/>
              </a:rPr>
              <a:t>Développer et Tester le Programme de Gestion Moteur :</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Söhne"/>
              </a:rPr>
              <a:t>Élaborer le programme de gestion moteur pour le calculateur.</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Söhne"/>
              </a:rPr>
              <a:t>Effectuer des tests approfondis pour garantir le bon fonctionnement et l'adaptation aux besoins du projet.</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Calibri"/>
              </a:rPr>
              <a:t>Développer un logiciel PC permettant le suivi en temps réel et la modification des données du calculateur.</a:t>
            </a:r>
            <a:endParaRPr b="0" lang="fr-FR" sz="2000" spc="-1" strike="noStrike">
              <a:latin typeface="Arial"/>
            </a:endParaRPr>
          </a:p>
          <a:p>
            <a:pPr marL="457200">
              <a:lnSpc>
                <a:spcPct val="100000"/>
              </a:lnSpc>
              <a:buNone/>
            </a:pPr>
            <a:endParaRPr b="0" lang="fr-FR" sz="2000" spc="-1" strike="noStrike">
              <a:latin typeface="Arial"/>
            </a:endParaRPr>
          </a:p>
          <a:p>
            <a:pPr marL="285840" indent="-285840">
              <a:lnSpc>
                <a:spcPct val="100000"/>
              </a:lnSpc>
              <a:buClr>
                <a:srgbClr val="005e6a"/>
              </a:buClr>
              <a:buFont typeface="Wingdings" charset="2"/>
              <a:buChar char=""/>
            </a:pPr>
            <a:r>
              <a:rPr b="1" lang="fr-FR" sz="2000" spc="-1" strike="noStrike">
                <a:solidFill>
                  <a:srgbClr val="005e6a"/>
                </a:solidFill>
                <a:latin typeface="Söhne"/>
              </a:rPr>
              <a:t>Intégration et Suivi avec GitHub :</a:t>
            </a:r>
            <a:endParaRPr b="0" lang="fr-FR" sz="2000" spc="-1" strike="noStrike">
              <a:latin typeface="Arial"/>
            </a:endParaRPr>
          </a:p>
          <a:p>
            <a:pPr lvl="1" marL="743040" indent="-285840">
              <a:lnSpc>
                <a:spcPct val="100000"/>
              </a:lnSpc>
              <a:buClr>
                <a:srgbClr val="005e6a"/>
              </a:buClr>
              <a:buFont typeface="Arial"/>
              <a:buChar char="•"/>
            </a:pPr>
            <a:r>
              <a:rPr b="0" lang="fr-FR" sz="2000" spc="-1" strike="noStrike">
                <a:solidFill>
                  <a:srgbClr val="005e6a"/>
                </a:solidFill>
                <a:latin typeface="Söhne"/>
              </a:rPr>
              <a:t>Utiliser GitHub comme plateforme de gestion de projet pour favoriser la collaboration, la traçabilité et la gestion des versions.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1 – Présentation du projet</a:t>
            </a:r>
            <a:br>
              <a:rPr sz="2400"/>
            </a:br>
            <a:endParaRPr b="0" lang="fr-FR" sz="3200" spc="-1" strike="noStrike">
              <a:solidFill>
                <a:srgbClr val="2b3238"/>
              </a:solidFill>
              <a:latin typeface="Calibri"/>
            </a:endParaRPr>
          </a:p>
        </p:txBody>
      </p:sp>
      <p:sp>
        <p:nvSpPr>
          <p:cNvPr id="206"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07194C6A-8450-4FAC-8A75-A59F402BE006}" type="slidenum">
              <a:rPr b="0" lang="fr-FR" sz="900" spc="-1" strike="noStrike">
                <a:solidFill>
                  <a:srgbClr val="005e6a"/>
                </a:solidFill>
                <a:latin typeface="Segoe UI"/>
              </a:rPr>
              <a:t>&lt;numéro&gt;</a:t>
            </a:fld>
            <a:endParaRPr b="0" lang="fr-FR" sz="900" spc="-1" strike="noStrike">
              <a:latin typeface="Arial"/>
            </a:endParaRPr>
          </a:p>
        </p:txBody>
      </p:sp>
      <p:sp>
        <p:nvSpPr>
          <p:cNvPr id="207"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Fonctionnement d’un moteur essence 4 temps</a:t>
            </a:r>
            <a:endParaRPr b="0" lang="fr-FR" sz="2000" spc="-1" strike="noStrike">
              <a:latin typeface="Arial"/>
            </a:endParaRPr>
          </a:p>
        </p:txBody>
      </p:sp>
      <p:sp>
        <p:nvSpPr>
          <p:cNvPr id="208" name="PlaceHolder 2"/>
          <p:cNvSpPr>
            <a:spLocks noGrp="1"/>
          </p:cNvSpPr>
          <p:nvPr>
            <p:ph type="dt" idx="16"/>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pic>
        <p:nvPicPr>
          <p:cNvPr id="209" name="Espace réservé du contenu 4" descr="Une image contenant bouteille, guitare"/>
          <p:cNvPicPr/>
          <p:nvPr/>
        </p:nvPicPr>
        <p:blipFill>
          <a:blip r:embed="rId1"/>
          <a:stretch/>
        </p:blipFill>
        <p:spPr>
          <a:xfrm>
            <a:off x="1458360" y="1310760"/>
            <a:ext cx="9275040" cy="3705840"/>
          </a:xfrm>
          <a:prstGeom prst="rect">
            <a:avLst/>
          </a:prstGeom>
          <a:ln w="0">
            <a:noFill/>
          </a:ln>
        </p:spPr>
      </p:pic>
      <p:sp>
        <p:nvSpPr>
          <p:cNvPr id="210" name="ZoneTexte 7"/>
          <p:cNvSpPr/>
          <p:nvPr/>
        </p:nvSpPr>
        <p:spPr>
          <a:xfrm>
            <a:off x="1770480" y="5045760"/>
            <a:ext cx="126756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Etape 1 :</a:t>
            </a:r>
            <a:endParaRPr b="0" lang="fr-FR" sz="1800" spc="-1" strike="noStrike">
              <a:latin typeface="Arial"/>
            </a:endParaRPr>
          </a:p>
          <a:p>
            <a:pPr algn="ctr">
              <a:lnSpc>
                <a:spcPct val="100000"/>
              </a:lnSpc>
              <a:buNone/>
            </a:pPr>
            <a:r>
              <a:rPr b="1" lang="fr-FR" sz="1800" spc="-1" strike="noStrike">
                <a:solidFill>
                  <a:srgbClr val="005e6a"/>
                </a:solidFill>
                <a:latin typeface="Calibri"/>
              </a:rPr>
              <a:t>L’admission</a:t>
            </a:r>
            <a:endParaRPr b="0" lang="fr-FR" sz="1800" spc="-1" strike="noStrike">
              <a:latin typeface="Arial"/>
            </a:endParaRPr>
          </a:p>
        </p:txBody>
      </p:sp>
      <p:sp>
        <p:nvSpPr>
          <p:cNvPr id="211" name="ZoneTexte 8"/>
          <p:cNvSpPr/>
          <p:nvPr/>
        </p:nvSpPr>
        <p:spPr>
          <a:xfrm>
            <a:off x="4021560" y="5049720"/>
            <a:ext cx="164700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Etape 2 :</a:t>
            </a:r>
            <a:endParaRPr b="0" lang="fr-FR" sz="1800" spc="-1" strike="noStrike">
              <a:latin typeface="Arial"/>
            </a:endParaRPr>
          </a:p>
          <a:p>
            <a:pPr algn="ctr">
              <a:lnSpc>
                <a:spcPct val="100000"/>
              </a:lnSpc>
              <a:buNone/>
            </a:pPr>
            <a:r>
              <a:rPr b="1" lang="fr-FR" sz="1800" spc="-1" strike="noStrike">
                <a:solidFill>
                  <a:srgbClr val="005e6a"/>
                </a:solidFill>
                <a:latin typeface="Calibri"/>
              </a:rPr>
              <a:t>La compression</a:t>
            </a:r>
            <a:endParaRPr b="0" lang="fr-FR" sz="1800" spc="-1" strike="noStrike">
              <a:latin typeface="Arial"/>
            </a:endParaRPr>
          </a:p>
        </p:txBody>
      </p:sp>
      <p:sp>
        <p:nvSpPr>
          <p:cNvPr id="212" name="ZoneTexte 9"/>
          <p:cNvSpPr/>
          <p:nvPr/>
        </p:nvSpPr>
        <p:spPr>
          <a:xfrm>
            <a:off x="8948160" y="5045760"/>
            <a:ext cx="161352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Etape 4 :</a:t>
            </a:r>
            <a:endParaRPr b="0" lang="fr-FR" sz="1800" spc="-1" strike="noStrike">
              <a:latin typeface="Arial"/>
            </a:endParaRPr>
          </a:p>
          <a:p>
            <a:pPr algn="ctr">
              <a:lnSpc>
                <a:spcPct val="100000"/>
              </a:lnSpc>
              <a:buNone/>
            </a:pPr>
            <a:r>
              <a:rPr b="1" lang="fr-FR" sz="1800" spc="-1" strike="noStrike">
                <a:solidFill>
                  <a:srgbClr val="005e6a"/>
                </a:solidFill>
                <a:latin typeface="Calibri"/>
              </a:rPr>
              <a:t>L’échappement</a:t>
            </a:r>
            <a:endParaRPr b="0" lang="fr-FR" sz="1800" spc="-1" strike="noStrike">
              <a:latin typeface="Arial"/>
            </a:endParaRPr>
          </a:p>
        </p:txBody>
      </p:sp>
      <p:sp>
        <p:nvSpPr>
          <p:cNvPr id="213" name="ZoneTexte 10"/>
          <p:cNvSpPr/>
          <p:nvPr/>
        </p:nvSpPr>
        <p:spPr>
          <a:xfrm>
            <a:off x="6497280" y="5045760"/>
            <a:ext cx="152820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Etape 3 :</a:t>
            </a:r>
            <a:endParaRPr b="0" lang="fr-FR" sz="1800" spc="-1" strike="noStrike">
              <a:latin typeface="Arial"/>
            </a:endParaRPr>
          </a:p>
          <a:p>
            <a:pPr algn="ctr">
              <a:lnSpc>
                <a:spcPct val="100000"/>
              </a:lnSpc>
              <a:buNone/>
            </a:pPr>
            <a:r>
              <a:rPr b="1" lang="fr-FR" sz="1800" spc="-1" strike="noStrike">
                <a:solidFill>
                  <a:srgbClr val="005e6a"/>
                </a:solidFill>
                <a:latin typeface="Calibri"/>
              </a:rPr>
              <a:t>La détente</a:t>
            </a:r>
            <a:endParaRPr b="0" lang="fr-FR" sz="1800" spc="-1" strike="noStrike">
              <a:latin typeface="Arial"/>
            </a:endParaRPr>
          </a:p>
          <a:p>
            <a:pPr algn="ctr">
              <a:lnSpc>
                <a:spcPct val="100000"/>
              </a:lnSpc>
              <a:buNone/>
            </a:pPr>
            <a:r>
              <a:rPr b="1" lang="fr-FR" sz="1800" spc="-1" strike="noStrike">
                <a:solidFill>
                  <a:srgbClr val="005e6a"/>
                </a:solidFill>
                <a:latin typeface="Calibri"/>
              </a:rPr>
              <a:t>(ou explosion)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Picture 12" descr="Bougie d'allumage pour moteur essence BCP6ES"/>
          <p:cNvPicPr/>
          <p:nvPr/>
        </p:nvPicPr>
        <p:blipFill>
          <a:blip r:embed="rId1"/>
          <a:stretch/>
        </p:blipFill>
        <p:spPr>
          <a:xfrm>
            <a:off x="9088920" y="1578960"/>
            <a:ext cx="947160" cy="947160"/>
          </a:xfrm>
          <a:prstGeom prst="rect">
            <a:avLst/>
          </a:prstGeom>
          <a:ln w="0">
            <a:noFill/>
          </a:ln>
        </p:spPr>
      </p:pic>
      <p:sp>
        <p:nvSpPr>
          <p:cNvPr id="21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1 – Présentation du projet</a:t>
            </a:r>
            <a:br>
              <a:rPr sz="2400"/>
            </a:br>
            <a:endParaRPr b="0" lang="fr-FR" sz="3200" spc="-1" strike="noStrike">
              <a:solidFill>
                <a:srgbClr val="2b3238"/>
              </a:solidFill>
              <a:latin typeface="Calibri"/>
            </a:endParaRPr>
          </a:p>
        </p:txBody>
      </p:sp>
      <p:sp>
        <p:nvSpPr>
          <p:cNvPr id="216"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AE5412DE-E0C5-4C95-A202-A85F3CE34B32}" type="slidenum">
              <a:rPr b="0" lang="fr-FR" sz="900" spc="-1" strike="noStrike">
                <a:solidFill>
                  <a:srgbClr val="005e6a"/>
                </a:solidFill>
                <a:latin typeface="Segoe UI"/>
              </a:rPr>
              <a:t>&lt;numéro&gt;</a:t>
            </a:fld>
            <a:endParaRPr b="0" lang="fr-FR" sz="900" spc="-1" strike="noStrike">
              <a:latin typeface="Arial"/>
            </a:endParaRPr>
          </a:p>
        </p:txBody>
      </p:sp>
      <p:sp>
        <p:nvSpPr>
          <p:cNvPr id="217"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Les capteurs et actionneurs</a:t>
            </a:r>
            <a:endParaRPr b="0" lang="fr-FR" sz="2000" spc="-1" strike="noStrike">
              <a:latin typeface="Arial"/>
            </a:endParaRPr>
          </a:p>
        </p:txBody>
      </p:sp>
      <p:sp>
        <p:nvSpPr>
          <p:cNvPr id="218" name="PlaceHolder 2"/>
          <p:cNvSpPr>
            <a:spLocks noGrp="1"/>
          </p:cNvSpPr>
          <p:nvPr>
            <p:ph type="dt" idx="17"/>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pic>
        <p:nvPicPr>
          <p:cNvPr id="219" name="Image 2" descr=""/>
          <p:cNvPicPr/>
          <p:nvPr/>
        </p:nvPicPr>
        <p:blipFill>
          <a:blip r:embed="rId2"/>
          <a:stretch/>
        </p:blipFill>
        <p:spPr>
          <a:xfrm>
            <a:off x="4600800" y="3269520"/>
            <a:ext cx="2217960" cy="2485800"/>
          </a:xfrm>
          <a:prstGeom prst="rect">
            <a:avLst/>
          </a:prstGeom>
          <a:ln w="0">
            <a:noFill/>
          </a:ln>
        </p:spPr>
      </p:pic>
      <p:sp>
        <p:nvSpPr>
          <p:cNvPr id="220" name="ZoneTexte 11"/>
          <p:cNvSpPr/>
          <p:nvPr/>
        </p:nvSpPr>
        <p:spPr>
          <a:xfrm>
            <a:off x="5083920" y="5684400"/>
            <a:ext cx="125100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Calculateur</a:t>
            </a:r>
            <a:endParaRPr b="0" lang="fr-FR" sz="1800" spc="-1" strike="noStrike">
              <a:latin typeface="Arial"/>
            </a:endParaRPr>
          </a:p>
        </p:txBody>
      </p:sp>
      <p:sp>
        <p:nvSpPr>
          <p:cNvPr id="221" name="ZoneTexte 12"/>
          <p:cNvSpPr/>
          <p:nvPr/>
        </p:nvSpPr>
        <p:spPr>
          <a:xfrm>
            <a:off x="449640" y="4772520"/>
            <a:ext cx="1575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Sonde Lambda</a:t>
            </a:r>
            <a:endParaRPr b="0" lang="fr-FR" sz="1800" spc="-1" strike="noStrike">
              <a:latin typeface="Arial"/>
            </a:endParaRPr>
          </a:p>
        </p:txBody>
      </p:sp>
      <p:sp>
        <p:nvSpPr>
          <p:cNvPr id="222" name="ZoneTexte 13"/>
          <p:cNvSpPr/>
          <p:nvPr/>
        </p:nvSpPr>
        <p:spPr>
          <a:xfrm>
            <a:off x="352440" y="3555360"/>
            <a:ext cx="177660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Vanne papillon </a:t>
            </a:r>
            <a:endParaRPr b="0" lang="fr-FR" sz="1800" spc="-1" strike="noStrike">
              <a:latin typeface="Arial"/>
            </a:endParaRPr>
          </a:p>
          <a:p>
            <a:pPr algn="ctr">
              <a:lnSpc>
                <a:spcPct val="100000"/>
              </a:lnSpc>
              <a:buNone/>
            </a:pPr>
            <a:r>
              <a:rPr b="1" lang="fr-FR" sz="1800" spc="-1" strike="noStrike">
                <a:solidFill>
                  <a:srgbClr val="005e6a"/>
                </a:solidFill>
                <a:latin typeface="Calibri"/>
              </a:rPr>
              <a:t>d’admission d’air</a:t>
            </a:r>
            <a:endParaRPr b="0" lang="fr-FR" sz="1800" spc="-1" strike="noStrike">
              <a:latin typeface="Arial"/>
            </a:endParaRPr>
          </a:p>
        </p:txBody>
      </p:sp>
      <p:sp>
        <p:nvSpPr>
          <p:cNvPr id="223" name="ZoneTexte 14"/>
          <p:cNvSpPr/>
          <p:nvPr/>
        </p:nvSpPr>
        <p:spPr>
          <a:xfrm>
            <a:off x="229320" y="2343600"/>
            <a:ext cx="19000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Capteur de </a:t>
            </a:r>
            <a:endParaRPr b="0" lang="fr-FR" sz="1800" spc="-1" strike="noStrike">
              <a:latin typeface="Arial"/>
            </a:endParaRPr>
          </a:p>
          <a:p>
            <a:pPr algn="ctr">
              <a:lnSpc>
                <a:spcPct val="100000"/>
              </a:lnSpc>
              <a:buNone/>
            </a:pPr>
            <a:r>
              <a:rPr b="1" lang="fr-FR" sz="1800" spc="-1" strike="noStrike">
                <a:solidFill>
                  <a:srgbClr val="005e6a"/>
                </a:solidFill>
                <a:latin typeface="Calibri"/>
              </a:rPr>
              <a:t>température d’air </a:t>
            </a:r>
            <a:endParaRPr b="0" lang="fr-FR" sz="1800" spc="-1" strike="noStrike">
              <a:latin typeface="Arial"/>
            </a:endParaRPr>
          </a:p>
          <a:p>
            <a:pPr algn="ctr">
              <a:lnSpc>
                <a:spcPct val="100000"/>
              </a:lnSpc>
              <a:buNone/>
            </a:pPr>
            <a:r>
              <a:rPr b="1" lang="fr-FR" sz="1800" spc="-1" strike="noStrike">
                <a:solidFill>
                  <a:srgbClr val="005e6a"/>
                </a:solidFill>
                <a:latin typeface="Calibri"/>
              </a:rPr>
              <a:t>à l’admission</a:t>
            </a:r>
            <a:endParaRPr b="0" lang="fr-FR" sz="1800" spc="-1" strike="noStrike">
              <a:latin typeface="Arial"/>
            </a:endParaRPr>
          </a:p>
        </p:txBody>
      </p:sp>
      <p:sp>
        <p:nvSpPr>
          <p:cNvPr id="224" name="ZoneTexte 15"/>
          <p:cNvSpPr/>
          <p:nvPr/>
        </p:nvSpPr>
        <p:spPr>
          <a:xfrm>
            <a:off x="380160" y="1511640"/>
            <a:ext cx="144900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Capteur PMH</a:t>
            </a:r>
            <a:endParaRPr b="0" lang="fr-FR" sz="1800" spc="-1" strike="noStrike">
              <a:latin typeface="Arial"/>
            </a:endParaRPr>
          </a:p>
        </p:txBody>
      </p:sp>
      <p:sp>
        <p:nvSpPr>
          <p:cNvPr id="225" name="ZoneTexte 16"/>
          <p:cNvSpPr/>
          <p:nvPr/>
        </p:nvSpPr>
        <p:spPr>
          <a:xfrm>
            <a:off x="9994320" y="1537200"/>
            <a:ext cx="143388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Bobine </a:t>
            </a:r>
            <a:endParaRPr b="0" lang="fr-FR" sz="1800" spc="-1" strike="noStrike">
              <a:latin typeface="Arial"/>
            </a:endParaRPr>
          </a:p>
          <a:p>
            <a:pPr algn="ctr">
              <a:lnSpc>
                <a:spcPct val="100000"/>
              </a:lnSpc>
              <a:buNone/>
            </a:pPr>
            <a:r>
              <a:rPr b="1" lang="fr-FR" sz="1800" spc="-1" strike="noStrike">
                <a:solidFill>
                  <a:srgbClr val="005e6a"/>
                </a:solidFill>
                <a:latin typeface="Calibri"/>
              </a:rPr>
              <a:t>d’allumage + </a:t>
            </a:r>
            <a:endParaRPr b="0" lang="fr-FR" sz="1800" spc="-1" strike="noStrike">
              <a:latin typeface="Arial"/>
            </a:endParaRPr>
          </a:p>
          <a:p>
            <a:pPr algn="ctr">
              <a:lnSpc>
                <a:spcPct val="100000"/>
              </a:lnSpc>
              <a:buNone/>
            </a:pPr>
            <a:r>
              <a:rPr b="1" lang="fr-FR" sz="1800" spc="-1" strike="noStrike">
                <a:solidFill>
                  <a:srgbClr val="005e6a"/>
                </a:solidFill>
                <a:latin typeface="Calibri"/>
              </a:rPr>
              <a:t>bougie</a:t>
            </a:r>
            <a:endParaRPr b="0" lang="fr-FR" sz="1800" spc="-1" strike="noStrike">
              <a:latin typeface="Arial"/>
            </a:endParaRPr>
          </a:p>
        </p:txBody>
      </p:sp>
      <p:sp>
        <p:nvSpPr>
          <p:cNvPr id="226" name="ZoneTexte 17"/>
          <p:cNvSpPr/>
          <p:nvPr/>
        </p:nvSpPr>
        <p:spPr>
          <a:xfrm>
            <a:off x="10197000" y="2897640"/>
            <a:ext cx="10285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Injecteur</a:t>
            </a:r>
            <a:endParaRPr b="0" lang="fr-FR" sz="1800" spc="-1" strike="noStrike">
              <a:latin typeface="Arial"/>
            </a:endParaRPr>
          </a:p>
        </p:txBody>
      </p:sp>
      <p:pic>
        <p:nvPicPr>
          <p:cNvPr id="227" name="Picture 2" descr="Sonde Lambda de voiture : comment savoir si elle fonctionne"/>
          <p:cNvPicPr/>
          <p:nvPr/>
        </p:nvPicPr>
        <p:blipFill>
          <a:blip r:embed="rId3"/>
          <a:stretch/>
        </p:blipFill>
        <p:spPr>
          <a:xfrm>
            <a:off x="2175480" y="4440960"/>
            <a:ext cx="1476000" cy="885240"/>
          </a:xfrm>
          <a:prstGeom prst="rect">
            <a:avLst/>
          </a:prstGeom>
          <a:ln w="0">
            <a:noFill/>
          </a:ln>
        </p:spPr>
      </p:pic>
      <p:pic>
        <p:nvPicPr>
          <p:cNvPr id="228" name="Picture 4" descr="L'admission d'air d'un moteur : comment ça marche ?"/>
          <p:cNvPicPr/>
          <p:nvPr/>
        </p:nvPicPr>
        <p:blipFill>
          <a:blip r:embed="rId4"/>
          <a:stretch/>
        </p:blipFill>
        <p:spPr>
          <a:xfrm>
            <a:off x="2163600" y="3460320"/>
            <a:ext cx="1326600" cy="885240"/>
          </a:xfrm>
          <a:prstGeom prst="rect">
            <a:avLst/>
          </a:prstGeom>
          <a:ln w="0">
            <a:noFill/>
          </a:ln>
        </p:spPr>
      </p:pic>
      <p:pic>
        <p:nvPicPr>
          <p:cNvPr id="229" name="Picture 6" descr="Capteur de température de l'air d'admission - Fury Road"/>
          <p:cNvPicPr/>
          <p:nvPr/>
        </p:nvPicPr>
        <p:blipFill>
          <a:blip r:embed="rId5"/>
          <a:stretch/>
        </p:blipFill>
        <p:spPr>
          <a:xfrm>
            <a:off x="2375280" y="2378160"/>
            <a:ext cx="982800" cy="721080"/>
          </a:xfrm>
          <a:prstGeom prst="rect">
            <a:avLst/>
          </a:prstGeom>
          <a:ln w="0">
            <a:noFill/>
          </a:ln>
        </p:spPr>
      </p:pic>
      <p:pic>
        <p:nvPicPr>
          <p:cNvPr id="230" name="Picture 8" descr="Capteur PMH Inductif pour calculateur Megasquirt"/>
          <p:cNvPicPr/>
          <p:nvPr/>
        </p:nvPicPr>
        <p:blipFill>
          <a:blip r:embed="rId6"/>
          <a:stretch/>
        </p:blipFill>
        <p:spPr>
          <a:xfrm>
            <a:off x="1889640" y="812880"/>
            <a:ext cx="1700640" cy="1700640"/>
          </a:xfrm>
          <a:prstGeom prst="rect">
            <a:avLst/>
          </a:prstGeom>
          <a:ln w="0">
            <a:noFill/>
          </a:ln>
        </p:spPr>
      </p:pic>
      <p:pic>
        <p:nvPicPr>
          <p:cNvPr id="231" name="Picture 10" descr="Bobine d'allumage avec cosse de bougie avantageux | Louis 🏍️"/>
          <p:cNvPicPr/>
          <p:nvPr/>
        </p:nvPicPr>
        <p:blipFill>
          <a:blip r:embed="rId7"/>
          <a:stretch/>
        </p:blipFill>
        <p:spPr>
          <a:xfrm>
            <a:off x="8087400" y="1511640"/>
            <a:ext cx="1001160" cy="979920"/>
          </a:xfrm>
          <a:prstGeom prst="rect">
            <a:avLst/>
          </a:prstGeom>
          <a:ln w="0">
            <a:noFill/>
          </a:ln>
        </p:spPr>
      </p:pic>
      <p:pic>
        <p:nvPicPr>
          <p:cNvPr id="232" name="Picture 14" descr="0 280 156 045 BOSCH EV-6-C Injecteur Injection d'essence, avec joint  d'étanchéite ▷ AUTODOC prix et avis"/>
          <p:cNvPicPr/>
          <p:nvPr/>
        </p:nvPicPr>
        <p:blipFill>
          <a:blip r:embed="rId8"/>
          <a:stretch/>
        </p:blipFill>
        <p:spPr>
          <a:xfrm>
            <a:off x="8017560" y="2534040"/>
            <a:ext cx="1546560" cy="1258560"/>
          </a:xfrm>
          <a:prstGeom prst="rect">
            <a:avLst/>
          </a:prstGeom>
          <a:ln w="0">
            <a:noFill/>
          </a:ln>
        </p:spPr>
      </p:pic>
      <p:pic>
        <p:nvPicPr>
          <p:cNvPr id="233" name="Picture 16" descr="Moteur VOLVO V70 I (875, 876) 2.4 1940306 | B-Parts"/>
          <p:cNvPicPr/>
          <p:nvPr/>
        </p:nvPicPr>
        <p:blipFill>
          <a:blip r:embed="rId9"/>
          <a:stretch/>
        </p:blipFill>
        <p:spPr>
          <a:xfrm>
            <a:off x="4566240" y="1300680"/>
            <a:ext cx="2432160" cy="1824120"/>
          </a:xfrm>
          <a:prstGeom prst="rect">
            <a:avLst/>
          </a:prstGeom>
          <a:ln w="0">
            <a:noFill/>
          </a:ln>
        </p:spPr>
      </p:pic>
      <p:sp>
        <p:nvSpPr>
          <p:cNvPr id="234" name="Rectangle : coins arrondis 18"/>
          <p:cNvSpPr/>
          <p:nvPr/>
        </p:nvSpPr>
        <p:spPr>
          <a:xfrm>
            <a:off x="220680" y="1162440"/>
            <a:ext cx="3506040" cy="44380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sp>
      <p:sp>
        <p:nvSpPr>
          <p:cNvPr id="235" name="Rectangle : coins arrondis 19"/>
          <p:cNvSpPr/>
          <p:nvPr/>
        </p:nvSpPr>
        <p:spPr>
          <a:xfrm>
            <a:off x="7837920" y="1310760"/>
            <a:ext cx="3754440" cy="35668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sp>
      <p:pic>
        <p:nvPicPr>
          <p:cNvPr id="236" name="Picture 4" descr="L'admission d'air d'un moteur : comment ça marche ?"/>
          <p:cNvPicPr/>
          <p:nvPr/>
        </p:nvPicPr>
        <p:blipFill>
          <a:blip r:embed="rId10">
            <a:alphaModFix amt="50000"/>
          </a:blip>
          <a:stretch/>
        </p:blipFill>
        <p:spPr>
          <a:xfrm>
            <a:off x="8163000" y="3741840"/>
            <a:ext cx="1367280" cy="912600"/>
          </a:xfrm>
          <a:prstGeom prst="rect">
            <a:avLst/>
          </a:prstGeom>
          <a:ln w="0">
            <a:noFill/>
          </a:ln>
        </p:spPr>
      </p:pic>
      <p:sp>
        <p:nvSpPr>
          <p:cNvPr id="237" name="ZoneTexte 21"/>
          <p:cNvSpPr/>
          <p:nvPr/>
        </p:nvSpPr>
        <p:spPr>
          <a:xfrm>
            <a:off x="9684000" y="3811320"/>
            <a:ext cx="1776600" cy="6382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Vanne papillon </a:t>
            </a:r>
            <a:endParaRPr b="0" lang="fr-FR" sz="1800" spc="-1" strike="noStrike">
              <a:latin typeface="Arial"/>
            </a:endParaRPr>
          </a:p>
          <a:p>
            <a:pPr algn="ctr">
              <a:lnSpc>
                <a:spcPct val="100000"/>
              </a:lnSpc>
              <a:buNone/>
            </a:pPr>
            <a:r>
              <a:rPr b="1" lang="fr-FR" sz="1800" spc="-1" strike="noStrike">
                <a:solidFill>
                  <a:srgbClr val="005e6a"/>
                </a:solidFill>
                <a:latin typeface="Calibri"/>
              </a:rPr>
              <a:t>d’admission d’air</a:t>
            </a:r>
            <a:endParaRPr b="0" lang="fr-FR" sz="1800" spc="-1" strike="noStrike">
              <a:latin typeface="Arial"/>
            </a:endParaRPr>
          </a:p>
        </p:txBody>
      </p:sp>
      <p:sp>
        <p:nvSpPr>
          <p:cNvPr id="238" name="ZoneTexte 22"/>
          <p:cNvSpPr/>
          <p:nvPr/>
        </p:nvSpPr>
        <p:spPr>
          <a:xfrm>
            <a:off x="5409720" y="3125160"/>
            <a:ext cx="8989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Moteur</a:t>
            </a:r>
            <a:endParaRPr b="0" lang="fr-FR" sz="1800" spc="-1" strike="noStrike">
              <a:latin typeface="Arial"/>
            </a:endParaRPr>
          </a:p>
        </p:txBody>
      </p:sp>
      <p:sp>
        <p:nvSpPr>
          <p:cNvPr id="239" name="Connecteur droit avec flèche 40"/>
          <p:cNvSpPr/>
          <p:nvPr/>
        </p:nvSpPr>
        <p:spPr>
          <a:xfrm>
            <a:off x="3954960" y="4294440"/>
            <a:ext cx="610560" cy="360"/>
          </a:xfrm>
          <a:custGeom>
            <a:avLst/>
            <a:gdLst/>
            <a:ahLst/>
            <a:rect l="l" t="t" r="r" b="b"/>
            <a:pathLst>
              <a:path w="21600" h="21600">
                <a:moveTo>
                  <a:pt x="0" y="0"/>
                </a:moveTo>
                <a:lnTo>
                  <a:pt x="21600" y="21600"/>
                </a:lnTo>
              </a:path>
            </a:pathLst>
          </a:custGeom>
          <a:noFill/>
          <a:ln w="3810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40" name="ZoneTexte 42"/>
          <p:cNvSpPr/>
          <p:nvPr/>
        </p:nvSpPr>
        <p:spPr>
          <a:xfrm>
            <a:off x="1483920" y="5684400"/>
            <a:ext cx="101916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Capteurs</a:t>
            </a:r>
            <a:endParaRPr b="0" lang="fr-FR" sz="1800" spc="-1" strike="noStrike">
              <a:latin typeface="Arial"/>
            </a:endParaRPr>
          </a:p>
        </p:txBody>
      </p:sp>
      <p:sp>
        <p:nvSpPr>
          <p:cNvPr id="241" name="ZoneTexte 43"/>
          <p:cNvSpPr/>
          <p:nvPr/>
        </p:nvSpPr>
        <p:spPr>
          <a:xfrm>
            <a:off x="9097560" y="4957200"/>
            <a:ext cx="132408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Actionneurs</a:t>
            </a:r>
            <a:endParaRPr b="0" lang="fr-FR" sz="1800" spc="-1" strike="noStrike">
              <a:latin typeface="Arial"/>
            </a:endParaRPr>
          </a:p>
        </p:txBody>
      </p:sp>
      <p:sp>
        <p:nvSpPr>
          <p:cNvPr id="242" name="Connecteur droit avec flèche 46"/>
          <p:cNvSpPr/>
          <p:nvPr/>
        </p:nvSpPr>
        <p:spPr>
          <a:xfrm>
            <a:off x="6943680" y="4294440"/>
            <a:ext cx="610560" cy="360"/>
          </a:xfrm>
          <a:custGeom>
            <a:avLst/>
            <a:gdLst/>
            <a:ahLst/>
            <a:rect l="l" t="t" r="r" b="b"/>
            <a:pathLst>
              <a:path w="21600" h="21600">
                <a:moveTo>
                  <a:pt x="0" y="0"/>
                </a:moveTo>
                <a:lnTo>
                  <a:pt x="21600" y="21600"/>
                </a:lnTo>
              </a:path>
            </a:pathLst>
          </a:custGeom>
          <a:noFill/>
          <a:ln w="3810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43" name="Connecteur droit avec flèche 47"/>
          <p:cNvSpPr/>
          <p:nvPr/>
        </p:nvSpPr>
        <p:spPr>
          <a:xfrm flipH="1">
            <a:off x="3858480" y="2048040"/>
            <a:ext cx="610560" cy="360"/>
          </a:xfrm>
          <a:custGeom>
            <a:avLst/>
            <a:gdLst/>
            <a:ahLst/>
            <a:rect l="l" t="t" r="r" b="b"/>
            <a:pathLst>
              <a:path w="21600" h="21600">
                <a:moveTo>
                  <a:pt x="0" y="0"/>
                </a:moveTo>
                <a:lnTo>
                  <a:pt x="21600" y="21600"/>
                </a:lnTo>
              </a:path>
            </a:pathLst>
          </a:custGeom>
          <a:noFill/>
          <a:ln w="3810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44" name="Connecteur droit avec flèche 48"/>
          <p:cNvSpPr/>
          <p:nvPr/>
        </p:nvSpPr>
        <p:spPr>
          <a:xfrm flipH="1">
            <a:off x="7103880" y="2029320"/>
            <a:ext cx="610560" cy="360"/>
          </a:xfrm>
          <a:custGeom>
            <a:avLst/>
            <a:gdLst/>
            <a:ahLst/>
            <a:rect l="l" t="t" r="r" b="b"/>
            <a:pathLst>
              <a:path w="21600" h="21600">
                <a:moveTo>
                  <a:pt x="0" y="0"/>
                </a:moveTo>
                <a:lnTo>
                  <a:pt x="21600" y="21600"/>
                </a:lnTo>
              </a:path>
            </a:pathLst>
          </a:custGeom>
          <a:noFill/>
          <a:ln w="38100">
            <a:solidFill>
              <a:srgbClr val="005e6a"/>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2 – Etat d’avancement</a:t>
            </a:r>
            <a:br>
              <a:rPr sz="2400"/>
            </a:br>
            <a:endParaRPr b="0" lang="fr-FR" sz="3200" spc="-1" strike="noStrike">
              <a:solidFill>
                <a:srgbClr val="2b3238"/>
              </a:solidFill>
              <a:latin typeface="Calibri"/>
            </a:endParaRPr>
          </a:p>
        </p:txBody>
      </p:sp>
      <p:sp>
        <p:nvSpPr>
          <p:cNvPr id="246"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BD700C6E-F3C2-4CB4-9ACB-9C8B77DF065C}" type="slidenum">
              <a:rPr b="0" lang="fr-FR" sz="900" spc="-1" strike="noStrike">
                <a:solidFill>
                  <a:srgbClr val="005e6a"/>
                </a:solidFill>
                <a:latin typeface="Segoe UI"/>
              </a:rPr>
              <a:t>&lt;numéro&gt;</a:t>
            </a:fld>
            <a:endParaRPr b="0" lang="fr-FR" sz="900" spc="-1" strike="noStrike">
              <a:latin typeface="Arial"/>
            </a:endParaRPr>
          </a:p>
        </p:txBody>
      </p:sp>
      <p:sp>
        <p:nvSpPr>
          <p:cNvPr id="247"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Monitoring du calculateur depuis un PC</a:t>
            </a:r>
            <a:endParaRPr b="0" lang="fr-FR" sz="2000" spc="-1" strike="noStrike">
              <a:latin typeface="Arial"/>
            </a:endParaRPr>
          </a:p>
          <a:p>
            <a:pPr lvl="1" marL="800280" indent="-343080">
              <a:lnSpc>
                <a:spcPct val="90000"/>
              </a:lnSpc>
              <a:buClr>
                <a:srgbClr val="005e6a"/>
              </a:buClr>
              <a:buFont typeface="Wingdings" charset="2"/>
              <a:buChar char=""/>
            </a:pPr>
            <a:r>
              <a:rPr b="1" lang="fr-FR" sz="1600" spc="-1" strike="noStrike">
                <a:solidFill>
                  <a:srgbClr val="005e6a"/>
                </a:solidFill>
                <a:latin typeface="Calibri"/>
                <a:ea typeface="Calibri"/>
              </a:rPr>
              <a:t>Interface utilisateur</a:t>
            </a:r>
            <a:endParaRPr b="0" lang="fr-FR" sz="1600" spc="-1" strike="noStrike">
              <a:latin typeface="Arial"/>
            </a:endParaRPr>
          </a:p>
        </p:txBody>
      </p:sp>
      <p:sp>
        <p:nvSpPr>
          <p:cNvPr id="248" name="PlaceHolder 2"/>
          <p:cNvSpPr>
            <a:spLocks noGrp="1"/>
          </p:cNvSpPr>
          <p:nvPr>
            <p:ph type="dt" idx="18"/>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249" name="Rectangle 2"/>
          <p:cNvSpPr/>
          <p:nvPr/>
        </p:nvSpPr>
        <p:spPr>
          <a:xfrm>
            <a:off x="5548320" y="2710080"/>
            <a:ext cx="1241280" cy="60732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Utilisateur</a:t>
            </a:r>
            <a:endParaRPr b="0" lang="fr-FR" sz="1800" spc="-1" strike="noStrike">
              <a:latin typeface="Arial"/>
            </a:endParaRPr>
          </a:p>
        </p:txBody>
      </p:sp>
      <p:sp>
        <p:nvSpPr>
          <p:cNvPr id="250" name="Connecteur droit avec flèche 3"/>
          <p:cNvSpPr/>
          <p:nvPr/>
        </p:nvSpPr>
        <p:spPr>
          <a:xfrm flipH="1">
            <a:off x="6862320" y="2969280"/>
            <a:ext cx="710640" cy="360"/>
          </a:xfrm>
          <a:custGeom>
            <a:avLst/>
            <a:gdLst/>
            <a:ahLst/>
            <a:rect l="l" t="t" r="r" b="b"/>
            <a:pathLst>
              <a:path w="21600" h="21600">
                <a:moveTo>
                  <a:pt x="0" y="0"/>
                </a:moveTo>
                <a:lnTo>
                  <a:pt x="21600" y="21600"/>
                </a:lnTo>
              </a:path>
            </a:pathLst>
          </a:custGeom>
          <a:noFill/>
          <a:ln w="28575">
            <a:solidFill>
              <a:srgbClr val="005e6a"/>
            </a:solidFill>
            <a:tailEnd len="med" type="triangle" w="med"/>
          </a:ln>
        </p:spPr>
        <p:style>
          <a:lnRef idx="1">
            <a:schemeClr val="accent1"/>
          </a:lnRef>
          <a:fillRef idx="0">
            <a:schemeClr val="accent1"/>
          </a:fillRef>
          <a:effectRef idx="0">
            <a:schemeClr val="accent1"/>
          </a:effectRef>
          <a:fontRef idx="minor"/>
        </p:style>
      </p:sp>
      <p:sp>
        <p:nvSpPr>
          <p:cNvPr id="251" name="Rectangle 7"/>
          <p:cNvSpPr/>
          <p:nvPr/>
        </p:nvSpPr>
        <p:spPr>
          <a:xfrm>
            <a:off x="7651800" y="25815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Views</a:t>
            </a:r>
            <a:endParaRPr b="0" lang="fr-FR" sz="1800" spc="-1" strike="noStrike">
              <a:latin typeface="Arial"/>
            </a:endParaRPr>
          </a:p>
        </p:txBody>
      </p:sp>
      <p:sp>
        <p:nvSpPr>
          <p:cNvPr id="252" name="Rectangle 8"/>
          <p:cNvSpPr/>
          <p:nvPr/>
        </p:nvSpPr>
        <p:spPr>
          <a:xfrm>
            <a:off x="10075680" y="1533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Controler</a:t>
            </a:r>
            <a:endParaRPr b="0" lang="fr-FR" sz="1800" spc="-1" strike="noStrike">
              <a:latin typeface="Arial"/>
            </a:endParaRPr>
          </a:p>
        </p:txBody>
      </p:sp>
      <p:sp>
        <p:nvSpPr>
          <p:cNvPr id="253" name="Rectangle 9"/>
          <p:cNvSpPr/>
          <p:nvPr/>
        </p:nvSpPr>
        <p:spPr>
          <a:xfrm>
            <a:off x="10075680" y="365364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Model</a:t>
            </a:r>
            <a:endParaRPr b="0" lang="fr-FR" sz="1800" spc="-1" strike="noStrike">
              <a:latin typeface="Arial"/>
            </a:endParaRPr>
          </a:p>
        </p:txBody>
      </p:sp>
      <p:sp>
        <p:nvSpPr>
          <p:cNvPr id="254" name="Rectangle : coins arrondis 10"/>
          <p:cNvSpPr/>
          <p:nvPr/>
        </p:nvSpPr>
        <p:spPr>
          <a:xfrm>
            <a:off x="7328160" y="1059840"/>
            <a:ext cx="4470120" cy="4038480"/>
          </a:xfrm>
          <a:prstGeom prst="roundRect">
            <a:avLst>
              <a:gd name="adj" fmla="val 16667"/>
            </a:avLst>
          </a:prstGeom>
          <a:noFill/>
          <a:ln w="28575">
            <a:solidFill>
              <a:srgbClr val="005e6a"/>
            </a:solidFill>
          </a:ln>
        </p:spPr>
        <p:style>
          <a:lnRef idx="2">
            <a:schemeClr val="accent1">
              <a:shade val="15000"/>
            </a:schemeClr>
          </a:lnRef>
          <a:fillRef idx="1">
            <a:schemeClr val="accent1"/>
          </a:fillRef>
          <a:effectRef idx="0">
            <a:schemeClr val="accent1"/>
          </a:effectRef>
          <a:fontRef idx="minor"/>
        </p:style>
      </p:sp>
      <p:sp>
        <p:nvSpPr>
          <p:cNvPr id="255" name="ZoneTexte 11"/>
          <p:cNvSpPr/>
          <p:nvPr/>
        </p:nvSpPr>
        <p:spPr>
          <a:xfrm>
            <a:off x="8053200" y="5241960"/>
            <a:ext cx="302040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buNone/>
            </a:pPr>
            <a:r>
              <a:rPr b="1" lang="fr-FR" sz="1800" spc="-1" strike="noStrike">
                <a:solidFill>
                  <a:srgbClr val="005e6a"/>
                </a:solidFill>
                <a:latin typeface="Calibri"/>
              </a:rPr>
              <a:t>GUI (Graphical User Interface)</a:t>
            </a:r>
            <a:endParaRPr b="0" lang="fr-FR" sz="1800" spc="-1" strike="noStrike">
              <a:latin typeface="Arial"/>
            </a:endParaRPr>
          </a:p>
        </p:txBody>
      </p:sp>
      <p:sp>
        <p:nvSpPr>
          <p:cNvPr id="256" name="ZoneTexte 22"/>
          <p:cNvSpPr/>
          <p:nvPr/>
        </p:nvSpPr>
        <p:spPr>
          <a:xfrm>
            <a:off x="380880" y="1353600"/>
            <a:ext cx="5167080" cy="47530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5e6a"/>
              </a:buClr>
              <a:buFont typeface="Arial"/>
              <a:buChar char="•"/>
            </a:pPr>
            <a:r>
              <a:rPr b="1" lang="fr-FR" sz="1800" spc="-1" strike="noStrike">
                <a:solidFill>
                  <a:srgbClr val="005e6a"/>
                </a:solidFill>
                <a:latin typeface="Calibri"/>
              </a:rPr>
              <a:t>Langage : Python</a:t>
            </a:r>
            <a:endParaRPr b="0" lang="fr-FR" sz="1800" spc="-1" strike="noStrike">
              <a:latin typeface="Arial"/>
            </a:endParaRPr>
          </a:p>
          <a:p>
            <a:pPr>
              <a:lnSpc>
                <a:spcPct val="100000"/>
              </a:lnSpc>
              <a:buNone/>
            </a:pPr>
            <a:r>
              <a:rPr b="0" lang="fr-FR" sz="1800" spc="-1" strike="noStrike">
                <a:solidFill>
                  <a:srgbClr val="005e6a"/>
                </a:solidFill>
                <a:latin typeface="Calibri"/>
              </a:rPr>
              <a:t>Utilisé pour sa flexibilité et sa facilité de mise en œuvre.</a:t>
            </a:r>
            <a:endParaRPr b="0" lang="fr-FR" sz="1800" spc="-1" strike="noStrike">
              <a:latin typeface="Arial"/>
            </a:endParaRPr>
          </a:p>
          <a:p>
            <a:pPr>
              <a:lnSpc>
                <a:spcPct val="100000"/>
              </a:lnSpc>
              <a:buNone/>
            </a:pPr>
            <a:endParaRPr b="0" lang="fr-FR" sz="1800" spc="-1" strike="noStrike">
              <a:latin typeface="Arial"/>
            </a:endParaRPr>
          </a:p>
          <a:p>
            <a:pPr marL="285840" indent="-285840">
              <a:lnSpc>
                <a:spcPct val="100000"/>
              </a:lnSpc>
              <a:buClr>
                <a:srgbClr val="005e6a"/>
              </a:buClr>
              <a:buFont typeface="Arial"/>
              <a:buChar char="•"/>
            </a:pPr>
            <a:r>
              <a:rPr b="1" lang="fr-FR" sz="1800" spc="-1" strike="noStrike">
                <a:solidFill>
                  <a:srgbClr val="005e6a"/>
                </a:solidFill>
                <a:latin typeface="Calibri"/>
              </a:rPr>
              <a:t>Bibliothèque Graphique : Tkinter</a:t>
            </a:r>
            <a:endParaRPr b="0" lang="fr-FR" sz="1800" spc="-1" strike="noStrike">
              <a:latin typeface="Arial"/>
            </a:endParaRPr>
          </a:p>
          <a:p>
            <a:pPr>
              <a:lnSpc>
                <a:spcPct val="100000"/>
              </a:lnSpc>
              <a:buNone/>
            </a:pPr>
            <a:r>
              <a:rPr b="0" lang="fr-FR" sz="1800" spc="-1" strike="noStrike">
                <a:solidFill>
                  <a:srgbClr val="005e6a"/>
                </a:solidFill>
                <a:latin typeface="Calibri"/>
              </a:rPr>
              <a:t>Reconnue pour sa simplicité et son efficacité dans la création d'interfaces utilisateur.</a:t>
            </a:r>
            <a:endParaRPr b="0" lang="fr-FR" sz="1800" spc="-1" strike="noStrike">
              <a:latin typeface="Arial"/>
            </a:endParaRPr>
          </a:p>
          <a:p>
            <a:pPr>
              <a:lnSpc>
                <a:spcPct val="100000"/>
              </a:lnSpc>
              <a:buNone/>
            </a:pPr>
            <a:endParaRPr b="0" lang="fr-FR" sz="1800" spc="-1" strike="noStrike">
              <a:latin typeface="Arial"/>
            </a:endParaRPr>
          </a:p>
          <a:p>
            <a:pPr marL="285840" indent="-285840">
              <a:lnSpc>
                <a:spcPct val="100000"/>
              </a:lnSpc>
              <a:buClr>
                <a:srgbClr val="005e6a"/>
              </a:buClr>
              <a:buFont typeface="Arial"/>
              <a:buChar char="•"/>
            </a:pPr>
            <a:r>
              <a:rPr b="1" lang="fr-FR" sz="1800" spc="-1" strike="noStrike">
                <a:solidFill>
                  <a:srgbClr val="005e6a"/>
                </a:solidFill>
                <a:latin typeface="Calibri"/>
              </a:rPr>
              <a:t>Architecture : Modèle MCV</a:t>
            </a:r>
            <a:endParaRPr b="0" lang="fr-FR" sz="1800" spc="-1" strike="noStrike">
              <a:latin typeface="Arial"/>
            </a:endParaRPr>
          </a:p>
          <a:p>
            <a:pPr>
              <a:lnSpc>
                <a:spcPct val="100000"/>
              </a:lnSpc>
              <a:buNone/>
            </a:pPr>
            <a:r>
              <a:rPr b="0" lang="fr-FR" sz="1800" spc="-1" strike="noStrike">
                <a:solidFill>
                  <a:srgbClr val="005e6a"/>
                </a:solidFill>
                <a:latin typeface="Calibri"/>
              </a:rPr>
              <a:t>Séparation de la logique métier, le traitement des données et la représentation graphique, favorise la maintenabilité et l'évolutivité du code</a:t>
            </a:r>
            <a:r>
              <a:rPr b="1" lang="fr-FR" sz="1800" spc="-1" strike="noStrike">
                <a:solidFill>
                  <a:srgbClr val="005e6a"/>
                </a:solidFill>
                <a:latin typeface="Calibri"/>
              </a:rPr>
              <a:t>.</a:t>
            </a:r>
            <a:endParaRPr b="0" lang="fr-FR" sz="1800" spc="-1" strike="noStrike">
              <a:latin typeface="Arial"/>
            </a:endParaRPr>
          </a:p>
          <a:p>
            <a:pPr>
              <a:lnSpc>
                <a:spcPct val="100000"/>
              </a:lnSpc>
              <a:buNone/>
            </a:pPr>
            <a:endParaRPr b="0" lang="fr-FR" sz="1800" spc="-1" strike="noStrike">
              <a:latin typeface="Arial"/>
            </a:endParaRPr>
          </a:p>
          <a:p>
            <a:pPr marL="285840" indent="-285840">
              <a:lnSpc>
                <a:spcPct val="100000"/>
              </a:lnSpc>
              <a:buClr>
                <a:srgbClr val="005e6a"/>
              </a:buClr>
              <a:buFont typeface="Arial"/>
              <a:buChar char="•"/>
            </a:pPr>
            <a:r>
              <a:rPr b="1" lang="fr-FR" sz="1800" spc="-1" strike="noStrike">
                <a:solidFill>
                  <a:srgbClr val="005e6a"/>
                </a:solidFill>
                <a:latin typeface="Calibri"/>
              </a:rPr>
              <a:t>Design Patterns :</a:t>
            </a:r>
            <a:endParaRPr b="0" lang="fr-FR" sz="1800" spc="-1" strike="noStrike">
              <a:latin typeface="Arial"/>
            </a:endParaRPr>
          </a:p>
          <a:p>
            <a:pPr>
              <a:lnSpc>
                <a:spcPct val="100000"/>
              </a:lnSpc>
              <a:buNone/>
            </a:pPr>
            <a:r>
              <a:rPr b="0" lang="fr-FR" sz="1800" spc="-1" strike="noStrike">
                <a:solidFill>
                  <a:srgbClr val="005e6a"/>
                </a:solidFill>
                <a:latin typeface="Calibri"/>
              </a:rPr>
              <a:t>Intégration de motifs de conception pour optimiser la réutilisabilité, améliorer la lisibilité et simplifier la maintenance du code.</a:t>
            </a:r>
            <a:endParaRPr b="0" lang="fr-FR" sz="1800" spc="-1" strike="noStrike">
              <a:latin typeface="Arial"/>
            </a:endParaRPr>
          </a:p>
        </p:txBody>
      </p:sp>
      <p:sp>
        <p:nvSpPr>
          <p:cNvPr id="257" name="Connecteur droit avec flèche 23"/>
          <p:cNvSpPr/>
          <p:nvPr/>
        </p:nvSpPr>
        <p:spPr>
          <a:xfrm flipV="1">
            <a:off x="9019440" y="2072520"/>
            <a:ext cx="849600" cy="403200"/>
          </a:xfrm>
          <a:custGeom>
            <a:avLst/>
            <a:gdLst/>
            <a:ahLst/>
            <a:rect l="l" t="t" r="r" b="b"/>
            <a:pathLst>
              <a:path w="21600" h="21600">
                <a:moveTo>
                  <a:pt x="0" y="0"/>
                </a:moveTo>
                <a:lnTo>
                  <a:pt x="21600" y="21600"/>
                </a:lnTo>
              </a:path>
            </a:pathLst>
          </a:custGeom>
          <a:noFill/>
          <a:ln w="28575">
            <a:solidFill>
              <a:srgbClr val="005e6a"/>
            </a:solidFill>
            <a:tailEnd len="med" type="triangle" w="med"/>
          </a:ln>
        </p:spPr>
        <p:style>
          <a:lnRef idx="1">
            <a:schemeClr val="accent1"/>
          </a:lnRef>
          <a:fillRef idx="0">
            <a:schemeClr val="accent1"/>
          </a:fillRef>
          <a:effectRef idx="0">
            <a:schemeClr val="accent1"/>
          </a:effectRef>
          <a:fontRef idx="minor"/>
        </p:style>
      </p:sp>
      <p:sp>
        <p:nvSpPr>
          <p:cNvPr id="258" name="Connecteur droit avec flèche 27"/>
          <p:cNvSpPr/>
          <p:nvPr/>
        </p:nvSpPr>
        <p:spPr>
          <a:xfrm>
            <a:off x="10719720" y="2694960"/>
            <a:ext cx="360" cy="737280"/>
          </a:xfrm>
          <a:custGeom>
            <a:avLst/>
            <a:gdLst/>
            <a:ahLst/>
            <a:rect l="l" t="t" r="r" b="b"/>
            <a:pathLst>
              <a:path w="21600" h="21600">
                <a:moveTo>
                  <a:pt x="0" y="0"/>
                </a:moveTo>
                <a:lnTo>
                  <a:pt x="21600" y="21600"/>
                </a:lnTo>
              </a:path>
            </a:pathLst>
          </a:custGeom>
          <a:noFill/>
          <a:ln w="28575">
            <a:solidFill>
              <a:srgbClr val="005e6a"/>
            </a:solidFill>
            <a:tailEnd len="med" type="triangle" w="med"/>
          </a:ln>
        </p:spPr>
        <p:style>
          <a:lnRef idx="1">
            <a:schemeClr val="accent1"/>
          </a:lnRef>
          <a:fillRef idx="0">
            <a:schemeClr val="accent1"/>
          </a:fillRef>
          <a:effectRef idx="0">
            <a:schemeClr val="accent1"/>
          </a:effectRef>
          <a:fontRef idx="minor"/>
        </p:style>
      </p:sp>
      <p:sp>
        <p:nvSpPr>
          <p:cNvPr id="259" name="Connecteur droit avec flèche 34"/>
          <p:cNvSpPr/>
          <p:nvPr/>
        </p:nvSpPr>
        <p:spPr>
          <a:xfrm flipH="1" flipV="1">
            <a:off x="9088200" y="3642480"/>
            <a:ext cx="786960" cy="470520"/>
          </a:xfrm>
          <a:custGeom>
            <a:avLst/>
            <a:gdLst/>
            <a:ahLst/>
            <a:rect l="l" t="t" r="r" b="b"/>
            <a:pathLst>
              <a:path w="21600" h="21600">
                <a:moveTo>
                  <a:pt x="0" y="0"/>
                </a:moveTo>
                <a:lnTo>
                  <a:pt x="21600" y="21600"/>
                </a:lnTo>
              </a:path>
            </a:pathLst>
          </a:custGeom>
          <a:noFill/>
          <a:ln w="28575">
            <a:solidFill>
              <a:srgbClr val="005e6a"/>
            </a:solidFill>
            <a:tailEnd len="med" type="triangle" w="med"/>
          </a:ln>
        </p:spPr>
        <p:style>
          <a:lnRef idx="1">
            <a:schemeClr val="accent1"/>
          </a:lnRef>
          <a:fillRef idx="0">
            <a:schemeClr val="accent1"/>
          </a:fillRef>
          <a:effectRef idx="0">
            <a:schemeClr val="accent1"/>
          </a:effectRef>
          <a:fontRef idx="minor"/>
        </p:style>
      </p:sp>
      <p:sp>
        <p:nvSpPr>
          <p:cNvPr id="260" name="Connecteur droit avec flèche 41"/>
          <p:cNvSpPr/>
          <p:nvPr/>
        </p:nvSpPr>
        <p:spPr>
          <a:xfrm>
            <a:off x="6888960" y="3090600"/>
            <a:ext cx="710640" cy="360"/>
          </a:xfrm>
          <a:custGeom>
            <a:avLst/>
            <a:gdLst/>
            <a:ahLst/>
            <a:rect l="l" t="t" r="r" b="b"/>
            <a:pathLst>
              <a:path w="21600" h="21600">
                <a:moveTo>
                  <a:pt x="0" y="0"/>
                </a:moveTo>
                <a:lnTo>
                  <a:pt x="21600" y="21600"/>
                </a:lnTo>
              </a:path>
            </a:pathLst>
          </a:custGeom>
          <a:noFill/>
          <a:ln w="28575">
            <a:solidFill>
              <a:srgbClr val="005e6a"/>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2 – Etat d’avancement</a:t>
            </a:r>
            <a:br>
              <a:rPr sz="2400"/>
            </a:br>
            <a:endParaRPr b="0" lang="fr-FR" sz="3200" spc="-1" strike="noStrike">
              <a:solidFill>
                <a:srgbClr val="2b3238"/>
              </a:solidFill>
              <a:latin typeface="Calibri"/>
            </a:endParaRPr>
          </a:p>
        </p:txBody>
      </p:sp>
      <p:sp>
        <p:nvSpPr>
          <p:cNvPr id="262"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9515EF03-C60D-487A-9493-6D90A80335FA}" type="slidenum">
              <a:rPr b="0" lang="fr-FR" sz="900" spc="-1" strike="noStrike">
                <a:solidFill>
                  <a:srgbClr val="005e6a"/>
                </a:solidFill>
                <a:latin typeface="Segoe UI"/>
              </a:rPr>
              <a:t>&lt;numéro&gt;</a:t>
            </a:fld>
            <a:endParaRPr b="0" lang="fr-FR" sz="900" spc="-1" strike="noStrike">
              <a:latin typeface="Arial"/>
            </a:endParaRPr>
          </a:p>
        </p:txBody>
      </p:sp>
      <p:sp>
        <p:nvSpPr>
          <p:cNvPr id="263"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Monitoring du calculateur depuis un PC</a:t>
            </a:r>
            <a:endParaRPr b="0" lang="fr-FR" sz="2000" spc="-1" strike="noStrike">
              <a:latin typeface="Arial"/>
            </a:endParaRPr>
          </a:p>
          <a:p>
            <a:pPr lvl="1" marL="800280" indent="-343080">
              <a:lnSpc>
                <a:spcPct val="90000"/>
              </a:lnSpc>
              <a:buClr>
                <a:srgbClr val="005e6a"/>
              </a:buClr>
              <a:buFont typeface="Wingdings" charset="2"/>
              <a:buChar char=""/>
            </a:pPr>
            <a:r>
              <a:rPr b="1" lang="fr-FR" sz="1600" spc="-1" strike="noStrike">
                <a:solidFill>
                  <a:srgbClr val="005e6a"/>
                </a:solidFill>
                <a:latin typeface="Calibri"/>
                <a:ea typeface="Calibri"/>
              </a:rPr>
              <a:t>Communication</a:t>
            </a:r>
            <a:endParaRPr b="0" lang="fr-FR" sz="1600" spc="-1" strike="noStrike">
              <a:latin typeface="Arial"/>
            </a:endParaRPr>
          </a:p>
        </p:txBody>
      </p:sp>
      <p:sp>
        <p:nvSpPr>
          <p:cNvPr id="264" name="PlaceHolder 2"/>
          <p:cNvSpPr>
            <a:spLocks noGrp="1"/>
          </p:cNvSpPr>
          <p:nvPr>
            <p:ph type="dt" idx="19"/>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265" name="Connecteur droit avec flèche 7"/>
          <p:cNvSpPr/>
          <p:nvPr/>
        </p:nvSpPr>
        <p:spPr>
          <a:xfrm>
            <a:off x="4580640" y="2422800"/>
            <a:ext cx="2461320" cy="360"/>
          </a:xfrm>
          <a:custGeom>
            <a:avLst/>
            <a:gdLst/>
            <a:ahLst/>
            <a:rect l="l" t="t" r="r" b="b"/>
            <a:pathLst>
              <a:path w="21600" h="21600">
                <a:moveTo>
                  <a:pt x="0" y="0"/>
                </a:moveTo>
                <a:lnTo>
                  <a:pt x="21600" y="21600"/>
                </a:lnTo>
              </a:path>
            </a:pathLst>
          </a:custGeom>
          <a:noFill/>
          <a:ln w="19050">
            <a:solidFill>
              <a:srgbClr val="005e6a"/>
            </a:solidFill>
            <a:prstDash val="dash"/>
            <a:tailEnd len="med" type="triangle" w="med"/>
          </a:ln>
        </p:spPr>
        <p:style>
          <a:lnRef idx="1">
            <a:schemeClr val="accent1"/>
          </a:lnRef>
          <a:fillRef idx="0">
            <a:schemeClr val="accent1"/>
          </a:fillRef>
          <a:effectRef idx="0">
            <a:schemeClr val="accent1"/>
          </a:effectRef>
          <a:fontRef idx="minor"/>
        </p:style>
      </p:sp>
      <p:sp>
        <p:nvSpPr>
          <p:cNvPr id="266" name="ZoneTexte 9"/>
          <p:cNvSpPr/>
          <p:nvPr/>
        </p:nvSpPr>
        <p:spPr>
          <a:xfrm>
            <a:off x="4853880" y="1825560"/>
            <a:ext cx="1881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800" spc="-1" strike="noStrike">
                <a:solidFill>
                  <a:srgbClr val="005e6a"/>
                </a:solidFill>
                <a:latin typeface="Calibri"/>
              </a:rPr>
              <a:t>Liaison série UART</a:t>
            </a:r>
            <a:endParaRPr b="0" lang="fr-FR" sz="1800" spc="-1" strike="noStrike">
              <a:latin typeface="Arial"/>
            </a:endParaRPr>
          </a:p>
        </p:txBody>
      </p:sp>
      <p:sp>
        <p:nvSpPr>
          <p:cNvPr id="267" name="Rectangle 10"/>
          <p:cNvSpPr/>
          <p:nvPr/>
        </p:nvSpPr>
        <p:spPr>
          <a:xfrm>
            <a:off x="321840" y="20091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Utilisateur</a:t>
            </a:r>
            <a:endParaRPr b="0" lang="fr-FR" sz="1800" spc="-1" strike="noStrike">
              <a:latin typeface="Arial"/>
            </a:endParaRPr>
          </a:p>
        </p:txBody>
      </p:sp>
      <p:sp>
        <p:nvSpPr>
          <p:cNvPr id="268" name="Rectangle 14"/>
          <p:cNvSpPr/>
          <p:nvPr/>
        </p:nvSpPr>
        <p:spPr>
          <a:xfrm>
            <a:off x="2210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PC</a:t>
            </a:r>
            <a:endParaRPr b="0" lang="fr-FR" sz="1800" spc="-1" strike="noStrike">
              <a:latin typeface="Arial"/>
            </a:endParaRPr>
          </a:p>
        </p:txBody>
      </p:sp>
      <p:sp>
        <p:nvSpPr>
          <p:cNvPr id="269" name="Rectangle 15"/>
          <p:cNvSpPr/>
          <p:nvPr/>
        </p:nvSpPr>
        <p:spPr>
          <a:xfrm>
            <a:off x="7142040" y="16448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Calculateur </a:t>
            </a:r>
            <a:endParaRPr b="0" lang="fr-FR" sz="1800" spc="-1" strike="noStrike">
              <a:latin typeface="Arial"/>
            </a:endParaRPr>
          </a:p>
          <a:p>
            <a:pPr algn="ctr">
              <a:lnSpc>
                <a:spcPct val="100000"/>
              </a:lnSpc>
              <a:buNone/>
            </a:pPr>
            <a:r>
              <a:rPr b="0" lang="fr-FR" sz="1800" spc="-1" strike="noStrike">
                <a:solidFill>
                  <a:srgbClr val="005e6a"/>
                </a:solidFill>
                <a:latin typeface="Calibri"/>
              </a:rPr>
              <a:t>moteur</a:t>
            </a:r>
            <a:endParaRPr b="0" lang="fr-FR" sz="1800" spc="-1" strike="noStrike">
              <a:latin typeface="Arial"/>
            </a:endParaRPr>
          </a:p>
        </p:txBody>
      </p:sp>
      <p:sp>
        <p:nvSpPr>
          <p:cNvPr id="270" name="Rectangle 16"/>
          <p:cNvSpPr/>
          <p:nvPr/>
        </p:nvSpPr>
        <p:spPr>
          <a:xfrm>
            <a:off x="9950400" y="20095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Périphériques</a:t>
            </a:r>
            <a:endParaRPr b="0" lang="fr-FR" sz="1800" spc="-1" strike="noStrike">
              <a:latin typeface="Arial"/>
            </a:endParaRPr>
          </a:p>
          <a:p>
            <a:pPr algn="ctr">
              <a:lnSpc>
                <a:spcPct val="100000"/>
              </a:lnSpc>
              <a:buNone/>
            </a:pPr>
            <a:r>
              <a:rPr b="0" lang="fr-FR" sz="1800" spc="-1" strike="noStrike">
                <a:solidFill>
                  <a:srgbClr val="005e6a"/>
                </a:solidFill>
                <a:latin typeface="Calibri"/>
              </a:rPr>
              <a:t>moteur</a:t>
            </a:r>
            <a:endParaRPr b="0" lang="fr-FR" sz="1800" spc="-1" strike="noStrike">
              <a:latin typeface="Arial"/>
            </a:endParaRPr>
          </a:p>
        </p:txBody>
      </p:sp>
      <p:sp>
        <p:nvSpPr>
          <p:cNvPr id="271" name="Connecteur droit avec flèche 19"/>
          <p:cNvSpPr/>
          <p:nvPr/>
        </p:nvSpPr>
        <p:spPr>
          <a:xfrm flipH="1">
            <a:off x="4579920" y="2650680"/>
            <a:ext cx="246132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72" name="Connecteur droit avec flèche 21"/>
          <p:cNvSpPr/>
          <p:nvPr/>
        </p:nvSpPr>
        <p:spPr>
          <a:xfrm>
            <a:off x="1717560" y="2422800"/>
            <a:ext cx="392760" cy="360"/>
          </a:xfrm>
          <a:custGeom>
            <a:avLst/>
            <a:gdLst/>
            <a:ahLst/>
            <a:rect l="l" t="t" r="r" b="b"/>
            <a:pathLst>
              <a:path w="21600" h="21600">
                <a:moveTo>
                  <a:pt x="0" y="0"/>
                </a:moveTo>
                <a:lnTo>
                  <a:pt x="21600" y="21600"/>
                </a:lnTo>
              </a:path>
            </a:pathLst>
          </a:custGeom>
          <a:noFill/>
          <a:ln w="19050">
            <a:solidFill>
              <a:srgbClr val="005e6a"/>
            </a:solidFill>
            <a:prstDash val="dash"/>
            <a:tailEnd len="med" type="triangle" w="med"/>
          </a:ln>
        </p:spPr>
        <p:style>
          <a:lnRef idx="1">
            <a:schemeClr val="accent1"/>
          </a:lnRef>
          <a:fillRef idx="0">
            <a:schemeClr val="accent1"/>
          </a:fillRef>
          <a:effectRef idx="0">
            <a:schemeClr val="accent1"/>
          </a:effectRef>
          <a:fontRef idx="minor"/>
        </p:style>
      </p:sp>
      <p:sp>
        <p:nvSpPr>
          <p:cNvPr id="273" name="Connecteur droit avec flèche 22"/>
          <p:cNvSpPr/>
          <p:nvPr/>
        </p:nvSpPr>
        <p:spPr>
          <a:xfrm flipH="1">
            <a:off x="1716840" y="265068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74" name="Connecteur droit avec flèche 26"/>
          <p:cNvSpPr/>
          <p:nvPr/>
        </p:nvSpPr>
        <p:spPr>
          <a:xfrm>
            <a:off x="9444960" y="239940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75" name="Connecteur droit avec flèche 27"/>
          <p:cNvSpPr/>
          <p:nvPr/>
        </p:nvSpPr>
        <p:spPr>
          <a:xfrm flipH="1">
            <a:off x="9444240" y="262728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76" name="ZoneTexte 28"/>
          <p:cNvSpPr/>
          <p:nvPr/>
        </p:nvSpPr>
        <p:spPr>
          <a:xfrm>
            <a:off x="484200" y="3385080"/>
            <a:ext cx="1112508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1800" spc="-1" strike="noStrike">
                <a:solidFill>
                  <a:srgbClr val="005e6a"/>
                </a:solidFill>
                <a:latin typeface="Calibri"/>
              </a:rPr>
              <a:t>Pistes d'étude en cours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solidFill>
                  <a:srgbClr val="005e6a"/>
                </a:solidFill>
                <a:latin typeface="Calibri"/>
              </a:rPr>
              <a:t>1. Structure des trames : Quel format de trame adopter pour la communication entre un PC et le STM32 ?</a:t>
            </a:r>
            <a:endParaRPr b="0" lang="fr-FR" sz="1800" spc="-1" strike="noStrike">
              <a:latin typeface="Arial"/>
            </a:endParaRPr>
          </a:p>
          <a:p>
            <a:pPr>
              <a:lnSpc>
                <a:spcPct val="100000"/>
              </a:lnSpc>
              <a:buNone/>
            </a:pPr>
            <a:r>
              <a:rPr b="0" lang="fr-FR" sz="1800" spc="-1" strike="noStrike">
                <a:solidFill>
                  <a:srgbClr val="005e6a"/>
                </a:solidFill>
                <a:latin typeface="Calibri"/>
              </a:rPr>
              <a:t>2. Débit de transmission : Évaluation de la vitesse de transmission pour garantir un débit adéquat dans la communication.</a:t>
            </a:r>
            <a:endParaRPr b="0" lang="fr-FR" sz="1800" spc="-1" strike="noStrike">
              <a:latin typeface="Arial"/>
            </a:endParaRPr>
          </a:p>
          <a:p>
            <a:pPr>
              <a:lnSpc>
                <a:spcPct val="100000"/>
              </a:lnSpc>
              <a:buNone/>
            </a:pPr>
            <a:r>
              <a:rPr b="0" lang="fr-FR" sz="1800" spc="-1" strike="noStrike">
                <a:solidFill>
                  <a:srgbClr val="005e6a"/>
                </a:solidFill>
                <a:latin typeface="Calibri"/>
              </a:rPr>
              <a:t>3. Optimisation de la consommation temporelle : Stratégies pour éviter la surconsommation de temps du microcontrôleur du calculateur lors des opérations de communication.</a:t>
            </a:r>
            <a:endParaRPr b="0" lang="fr-FR" sz="1800" spc="-1" strike="noStrike">
              <a:latin typeface="Arial"/>
            </a:endParaRPr>
          </a:p>
          <a:p>
            <a:pPr>
              <a:lnSpc>
                <a:spcPct val="100000"/>
              </a:lnSpc>
              <a:buNone/>
            </a:pPr>
            <a:r>
              <a:rPr b="0" lang="fr-FR" sz="1800" spc="-1" strike="noStrike">
                <a:solidFill>
                  <a:srgbClr val="005e6a"/>
                </a:solidFill>
                <a:latin typeface="Calibri"/>
              </a:rPr>
              <a:t>4. Gestion des erreurs : Mise en place de mécanismes de détection des erreurs de communication.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2 – Etat d’avancement</a:t>
            </a:r>
            <a:br>
              <a:rPr sz="2400"/>
            </a:br>
            <a:endParaRPr b="0" lang="fr-FR" sz="3200" spc="-1" strike="noStrike">
              <a:solidFill>
                <a:srgbClr val="2b3238"/>
              </a:solidFill>
              <a:latin typeface="Calibri"/>
            </a:endParaRPr>
          </a:p>
        </p:txBody>
      </p:sp>
      <p:sp>
        <p:nvSpPr>
          <p:cNvPr id="278" name="Espace réservé du numéro de diapositive 2"/>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81632AE1-BF5F-4AC1-AD27-7B8BD163D616}" type="slidenum">
              <a:rPr b="0" lang="fr-FR" sz="900" spc="-1" strike="noStrike">
                <a:solidFill>
                  <a:srgbClr val="005e6a"/>
                </a:solidFill>
                <a:latin typeface="Segoe UI"/>
              </a:rPr>
              <a:t>&lt;numéro&gt;</a:t>
            </a:fld>
            <a:endParaRPr b="0" lang="fr-FR" sz="900" spc="-1" strike="noStrike">
              <a:latin typeface="Arial"/>
            </a:endParaRPr>
          </a:p>
        </p:txBody>
      </p:sp>
      <p:sp>
        <p:nvSpPr>
          <p:cNvPr id="279" name="Titre 4"/>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Monitoring du calculateur depuis un PC</a:t>
            </a:r>
            <a:endParaRPr b="0" lang="fr-FR" sz="2000" spc="-1" strike="noStrike">
              <a:latin typeface="Arial"/>
            </a:endParaRPr>
          </a:p>
          <a:p>
            <a:pPr lvl="1" marL="800280" indent="-343080">
              <a:lnSpc>
                <a:spcPct val="90000"/>
              </a:lnSpc>
              <a:buClr>
                <a:srgbClr val="005e6a"/>
              </a:buClr>
              <a:buFont typeface="Wingdings" charset="2"/>
              <a:buChar char=""/>
            </a:pPr>
            <a:r>
              <a:rPr b="1" lang="fr-FR" sz="1600" spc="-1" strike="noStrike">
                <a:solidFill>
                  <a:srgbClr val="005e6a"/>
                </a:solidFill>
                <a:latin typeface="Calibri"/>
                <a:ea typeface="Calibri"/>
              </a:rPr>
              <a:t>Communication</a:t>
            </a:r>
            <a:endParaRPr b="0" lang="fr-FR" sz="1600" spc="-1" strike="noStrike">
              <a:latin typeface="Arial"/>
            </a:endParaRPr>
          </a:p>
        </p:txBody>
      </p:sp>
      <p:sp>
        <p:nvSpPr>
          <p:cNvPr id="280" name="PlaceHolder 2"/>
          <p:cNvSpPr>
            <a:spLocks noGrp="1"/>
          </p:cNvSpPr>
          <p:nvPr>
            <p:ph type="dt" idx="20"/>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
        <p:nvSpPr>
          <p:cNvPr id="281" name="Connecteur droit avec flèche 8"/>
          <p:cNvSpPr/>
          <p:nvPr/>
        </p:nvSpPr>
        <p:spPr>
          <a:xfrm>
            <a:off x="4580640" y="3306600"/>
            <a:ext cx="2461320" cy="360"/>
          </a:xfrm>
          <a:custGeom>
            <a:avLst/>
            <a:gdLst/>
            <a:ahLst/>
            <a:rect l="l" t="t" r="r" b="b"/>
            <a:pathLst>
              <a:path w="21600" h="21600">
                <a:moveTo>
                  <a:pt x="0" y="0"/>
                </a:moveTo>
                <a:lnTo>
                  <a:pt x="21600" y="21600"/>
                </a:lnTo>
              </a:path>
            </a:pathLst>
          </a:custGeom>
          <a:noFill/>
          <a:ln w="19050">
            <a:solidFill>
              <a:srgbClr val="005e6a"/>
            </a:solidFill>
            <a:prstDash val="dash"/>
            <a:tailEnd len="med" type="triangle" w="med"/>
          </a:ln>
        </p:spPr>
        <p:style>
          <a:lnRef idx="1">
            <a:schemeClr val="accent1"/>
          </a:lnRef>
          <a:fillRef idx="0">
            <a:schemeClr val="accent1"/>
          </a:fillRef>
          <a:effectRef idx="0">
            <a:schemeClr val="accent1"/>
          </a:effectRef>
          <a:fontRef idx="minor"/>
        </p:style>
      </p:sp>
      <p:sp>
        <p:nvSpPr>
          <p:cNvPr id="282" name="Rectangle 5"/>
          <p:cNvSpPr/>
          <p:nvPr/>
        </p:nvSpPr>
        <p:spPr>
          <a:xfrm>
            <a:off x="321840" y="2892960"/>
            <a:ext cx="128736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Utilisateur</a:t>
            </a:r>
            <a:endParaRPr b="0" lang="fr-FR" sz="1800" spc="-1" strike="noStrike">
              <a:latin typeface="Arial"/>
            </a:endParaRPr>
          </a:p>
        </p:txBody>
      </p:sp>
      <p:sp>
        <p:nvSpPr>
          <p:cNvPr id="283" name="Rectangle 6"/>
          <p:cNvSpPr/>
          <p:nvPr/>
        </p:nvSpPr>
        <p:spPr>
          <a:xfrm>
            <a:off x="2210040" y="25286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fr-FR" sz="1800" spc="-1" strike="noStrike">
              <a:latin typeface="Arial"/>
            </a:endParaRPr>
          </a:p>
          <a:p>
            <a:pPr algn="ctr">
              <a:lnSpc>
                <a:spcPct val="100000"/>
              </a:lnSpc>
              <a:buNone/>
            </a:pPr>
            <a:endParaRPr b="0" lang="fr-FR" sz="1800" spc="-1" strike="noStrike">
              <a:latin typeface="Arial"/>
            </a:endParaRPr>
          </a:p>
          <a:p>
            <a:pPr algn="ctr">
              <a:lnSpc>
                <a:spcPct val="100000"/>
              </a:lnSpc>
              <a:buNone/>
            </a:pPr>
            <a:r>
              <a:rPr b="0" lang="fr-FR" sz="1800" spc="-1" strike="noStrike">
                <a:solidFill>
                  <a:srgbClr val="005e6a"/>
                </a:solidFill>
                <a:latin typeface="Calibri"/>
              </a:rPr>
              <a:t>PC</a:t>
            </a:r>
            <a:endParaRPr b="0" lang="fr-FR" sz="1800" spc="-1" strike="noStrike">
              <a:latin typeface="Arial"/>
            </a:endParaRPr>
          </a:p>
        </p:txBody>
      </p:sp>
      <p:sp>
        <p:nvSpPr>
          <p:cNvPr id="284" name="Rectangle 11"/>
          <p:cNvSpPr/>
          <p:nvPr/>
        </p:nvSpPr>
        <p:spPr>
          <a:xfrm>
            <a:off x="7142040" y="2528640"/>
            <a:ext cx="2205720" cy="16113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fr-FR" sz="1800" spc="-1" strike="noStrike">
              <a:latin typeface="Arial"/>
            </a:endParaRPr>
          </a:p>
          <a:p>
            <a:pPr algn="ctr">
              <a:lnSpc>
                <a:spcPct val="100000"/>
              </a:lnSpc>
              <a:buNone/>
            </a:pPr>
            <a:endParaRPr b="0" lang="fr-FR" sz="1800" spc="-1" strike="noStrike">
              <a:latin typeface="Arial"/>
            </a:endParaRPr>
          </a:p>
          <a:p>
            <a:pPr algn="ctr">
              <a:lnSpc>
                <a:spcPct val="100000"/>
              </a:lnSpc>
              <a:buNone/>
            </a:pPr>
            <a:r>
              <a:rPr b="0" lang="fr-FR" sz="1800" spc="-1" strike="noStrike">
                <a:solidFill>
                  <a:srgbClr val="005e6a"/>
                </a:solidFill>
                <a:latin typeface="Calibri"/>
              </a:rPr>
              <a:t>Unité de contrôle </a:t>
            </a:r>
            <a:r>
              <a:rPr b="0" lang="fr-FR" sz="1800" spc="-1" strike="noStrike">
                <a:solidFill>
                  <a:srgbClr val="005e6a"/>
                </a:solidFill>
                <a:latin typeface="Calibri"/>
              </a:rPr>
              <a:t>moteur (ECU)</a:t>
            </a:r>
            <a:endParaRPr b="0" lang="fr-FR" sz="1800" spc="-1" strike="noStrike">
              <a:latin typeface="Arial"/>
            </a:endParaRPr>
          </a:p>
        </p:txBody>
      </p:sp>
      <p:sp>
        <p:nvSpPr>
          <p:cNvPr id="285" name="Rectangle 12"/>
          <p:cNvSpPr/>
          <p:nvPr/>
        </p:nvSpPr>
        <p:spPr>
          <a:xfrm>
            <a:off x="9950400" y="2893320"/>
            <a:ext cx="1479600" cy="941760"/>
          </a:xfrm>
          <a:prstGeom prst="rect">
            <a:avLst/>
          </a:prstGeom>
          <a:solidFill>
            <a:schemeClr val="accent5"/>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Périphériques</a:t>
            </a:r>
            <a:endParaRPr b="0" lang="fr-FR" sz="1800" spc="-1" strike="noStrike">
              <a:latin typeface="Arial"/>
            </a:endParaRPr>
          </a:p>
          <a:p>
            <a:pPr algn="ctr">
              <a:lnSpc>
                <a:spcPct val="100000"/>
              </a:lnSpc>
              <a:buNone/>
            </a:pPr>
            <a:r>
              <a:rPr b="0" lang="fr-FR" sz="1800" spc="-1" strike="noStrike">
                <a:solidFill>
                  <a:srgbClr val="005e6a"/>
                </a:solidFill>
                <a:latin typeface="Calibri"/>
              </a:rPr>
              <a:t>moteur</a:t>
            </a:r>
            <a:endParaRPr b="0" lang="fr-FR" sz="1800" spc="-1" strike="noStrike">
              <a:latin typeface="Arial"/>
            </a:endParaRPr>
          </a:p>
        </p:txBody>
      </p:sp>
      <p:sp>
        <p:nvSpPr>
          <p:cNvPr id="286" name="Connecteur droit avec flèche 9"/>
          <p:cNvSpPr/>
          <p:nvPr/>
        </p:nvSpPr>
        <p:spPr>
          <a:xfrm flipH="1">
            <a:off x="4579920" y="3534480"/>
            <a:ext cx="246132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87" name="Connecteur droit avec flèche 10"/>
          <p:cNvSpPr/>
          <p:nvPr/>
        </p:nvSpPr>
        <p:spPr>
          <a:xfrm>
            <a:off x="1717560" y="3306600"/>
            <a:ext cx="392760" cy="360"/>
          </a:xfrm>
          <a:custGeom>
            <a:avLst/>
            <a:gdLst/>
            <a:ahLst/>
            <a:rect l="l" t="t" r="r" b="b"/>
            <a:pathLst>
              <a:path w="21600" h="21600">
                <a:moveTo>
                  <a:pt x="0" y="0"/>
                </a:moveTo>
                <a:lnTo>
                  <a:pt x="21600" y="21600"/>
                </a:lnTo>
              </a:path>
            </a:pathLst>
          </a:custGeom>
          <a:noFill/>
          <a:ln w="19050">
            <a:solidFill>
              <a:srgbClr val="005e6a"/>
            </a:solidFill>
            <a:prstDash val="dash"/>
            <a:tailEnd len="med" type="triangle" w="med"/>
          </a:ln>
        </p:spPr>
        <p:style>
          <a:lnRef idx="1">
            <a:schemeClr val="accent1"/>
          </a:lnRef>
          <a:fillRef idx="0">
            <a:schemeClr val="accent1"/>
          </a:fillRef>
          <a:effectRef idx="0">
            <a:schemeClr val="accent1"/>
          </a:effectRef>
          <a:fontRef idx="minor"/>
        </p:style>
      </p:sp>
      <p:sp>
        <p:nvSpPr>
          <p:cNvPr id="288" name="Connecteur droit avec flèche 11"/>
          <p:cNvSpPr/>
          <p:nvPr/>
        </p:nvSpPr>
        <p:spPr>
          <a:xfrm flipH="1">
            <a:off x="1716840" y="353448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89" name="Connecteur droit avec flèche 12"/>
          <p:cNvSpPr/>
          <p:nvPr/>
        </p:nvSpPr>
        <p:spPr>
          <a:xfrm>
            <a:off x="9444960" y="328320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90" name="Connecteur droit avec flèche 13"/>
          <p:cNvSpPr/>
          <p:nvPr/>
        </p:nvSpPr>
        <p:spPr>
          <a:xfrm flipH="1">
            <a:off x="9444240" y="3511080"/>
            <a:ext cx="392760" cy="360"/>
          </a:xfrm>
          <a:custGeom>
            <a:avLst/>
            <a:gdLst/>
            <a:ahLst/>
            <a:rect l="l" t="t" r="r" b="b"/>
            <a:pathLst>
              <a:path w="21600" h="21600">
                <a:moveTo>
                  <a:pt x="0" y="0"/>
                </a:moveTo>
                <a:lnTo>
                  <a:pt x="21600" y="21600"/>
                </a:lnTo>
              </a:path>
            </a:pathLst>
          </a:custGeom>
          <a:noFill/>
          <a:ln w="19050">
            <a:solidFill>
              <a:srgbClr val="005e6a"/>
            </a:solidFill>
            <a:tailEnd len="med" type="triangle" w="med"/>
          </a:ln>
        </p:spPr>
        <p:style>
          <a:lnRef idx="1">
            <a:schemeClr val="accent1"/>
          </a:lnRef>
          <a:fillRef idx="0">
            <a:schemeClr val="accent1"/>
          </a:fillRef>
          <a:effectRef idx="0">
            <a:schemeClr val="accent1"/>
          </a:effectRef>
          <a:fontRef idx="minor"/>
        </p:style>
      </p:sp>
      <p:sp>
        <p:nvSpPr>
          <p:cNvPr id="291" name="Rectangle 1"/>
          <p:cNvSpPr/>
          <p:nvPr/>
        </p:nvSpPr>
        <p:spPr>
          <a:xfrm>
            <a:off x="2210040" y="2528640"/>
            <a:ext cx="2205720" cy="531360"/>
          </a:xfrm>
          <a:prstGeom prst="rect">
            <a:avLst/>
          </a:prstGeom>
          <a:solidFill>
            <a:srgbClr val="ffe994"/>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Monitoring données</a:t>
            </a:r>
            <a:endParaRPr b="0" lang="fr-FR" sz="1800" spc="-1" strike="noStrike">
              <a:latin typeface="Arial"/>
            </a:endParaRPr>
          </a:p>
        </p:txBody>
      </p:sp>
      <p:sp>
        <p:nvSpPr>
          <p:cNvPr id="292" name="Rectangle 3"/>
          <p:cNvSpPr/>
          <p:nvPr/>
        </p:nvSpPr>
        <p:spPr>
          <a:xfrm>
            <a:off x="7142040" y="2520000"/>
            <a:ext cx="2205720" cy="540000"/>
          </a:xfrm>
          <a:prstGeom prst="rect">
            <a:avLst/>
          </a:prstGeom>
          <a:solidFill>
            <a:srgbClr val="ffe994"/>
          </a:solidFill>
          <a:ln>
            <a:solidFill>
              <a:srgbClr val="005e6a"/>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fr-FR" sz="1800" spc="-1" strike="noStrike">
                <a:solidFill>
                  <a:srgbClr val="005e6a"/>
                </a:solidFill>
                <a:latin typeface="Calibri"/>
              </a:rPr>
              <a:t>Gestion moteur</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4200" y="158760"/>
            <a:ext cx="11707560" cy="607320"/>
          </a:xfrm>
          <a:prstGeom prst="rect">
            <a:avLst/>
          </a:prstGeom>
          <a:noFill/>
          <a:ln w="9360">
            <a:noFill/>
          </a:ln>
        </p:spPr>
        <p:txBody>
          <a:bodyPr numCol="1" spcCol="0" anchor="t">
            <a:noAutofit/>
          </a:bodyPr>
          <a:p>
            <a:pPr>
              <a:lnSpc>
                <a:spcPct val="90000"/>
              </a:lnSpc>
              <a:buNone/>
            </a:pPr>
            <a:r>
              <a:rPr b="1" lang="fr-FR" sz="3200" spc="-1" strike="noStrike">
                <a:solidFill>
                  <a:srgbClr val="005e6a"/>
                </a:solidFill>
                <a:latin typeface="Calibri"/>
                <a:ea typeface="Calibri"/>
              </a:rPr>
              <a:t>2 – Etat d’avancement</a:t>
            </a:r>
            <a:br>
              <a:rPr sz="2400"/>
            </a:br>
            <a:endParaRPr b="0" lang="fr-FR" sz="3200" spc="-1" strike="noStrike">
              <a:solidFill>
                <a:srgbClr val="2b3238"/>
              </a:solidFill>
              <a:latin typeface="Calibri"/>
            </a:endParaRPr>
          </a:p>
        </p:txBody>
      </p:sp>
      <p:sp>
        <p:nvSpPr>
          <p:cNvPr id="294" name="Espace réservé du numéro de diapositive 4"/>
          <p:cNvSpPr/>
          <p:nvPr/>
        </p:nvSpPr>
        <p:spPr>
          <a:xfrm>
            <a:off x="220680" y="6334200"/>
            <a:ext cx="374400" cy="374400"/>
          </a:xfrm>
          <a:prstGeom prst="ellipse">
            <a:avLst/>
          </a:prstGeom>
          <a:noFill/>
          <a:ln w="0">
            <a:solidFill>
              <a:srgbClr val="005e6a"/>
            </a:solidFill>
          </a:ln>
        </p:spPr>
        <p:style>
          <a:lnRef idx="0"/>
          <a:fillRef idx="0"/>
          <a:effectRef idx="0"/>
          <a:fontRef idx="minor"/>
        </p:style>
        <p:txBody>
          <a:bodyPr numCol="1" spcCol="0" anchor="t">
            <a:noAutofit/>
          </a:bodyPr>
          <a:p>
            <a:pPr algn="ctr">
              <a:lnSpc>
                <a:spcPct val="100000"/>
              </a:lnSpc>
              <a:buNone/>
            </a:pPr>
            <a:fld id="{488DA8DB-27AA-4310-90F5-E8C9894ACE6E}" type="slidenum">
              <a:rPr b="0" lang="fr-FR" sz="900" spc="-1" strike="noStrike">
                <a:solidFill>
                  <a:srgbClr val="005e6a"/>
                </a:solidFill>
                <a:latin typeface="Segoe UI"/>
              </a:rPr>
              <a:t>&lt;numéro&gt;</a:t>
            </a:fld>
            <a:endParaRPr b="0" lang="fr-FR" sz="900" spc="-1" strike="noStrike">
              <a:latin typeface="Arial"/>
            </a:endParaRPr>
          </a:p>
        </p:txBody>
      </p:sp>
      <p:sp>
        <p:nvSpPr>
          <p:cNvPr id="295" name="Titre 1"/>
          <p:cNvSpPr/>
          <p:nvPr/>
        </p:nvSpPr>
        <p:spPr>
          <a:xfrm>
            <a:off x="408240" y="703080"/>
            <a:ext cx="6215760" cy="607320"/>
          </a:xfrm>
          <a:prstGeom prst="rect">
            <a:avLst/>
          </a:prstGeom>
          <a:noFill/>
          <a:ln w="9525">
            <a:noFill/>
          </a:ln>
        </p:spPr>
        <p:style>
          <a:lnRef idx="0"/>
          <a:fillRef idx="0"/>
          <a:effectRef idx="0"/>
          <a:fontRef idx="minor"/>
        </p:style>
        <p:txBody>
          <a:bodyPr numCol="1" spcCol="0" anchor="t">
            <a:noAutofit/>
          </a:bodyPr>
          <a:p>
            <a:pPr marL="343080" indent="-343080">
              <a:lnSpc>
                <a:spcPct val="90000"/>
              </a:lnSpc>
              <a:buClr>
                <a:srgbClr val="005e6a"/>
              </a:buClr>
              <a:buFont typeface="Wingdings" charset="2"/>
              <a:buChar char=""/>
            </a:pPr>
            <a:r>
              <a:rPr b="1" lang="fr-FR" sz="2000" spc="-1" strike="noStrike">
                <a:solidFill>
                  <a:srgbClr val="005e6a"/>
                </a:solidFill>
                <a:latin typeface="Calibri"/>
                <a:ea typeface="Calibri"/>
              </a:rPr>
              <a:t>Mise en œuvre d’un banc de test de simulation</a:t>
            </a:r>
            <a:endParaRPr b="0" lang="fr-FR" sz="2000" spc="-1" strike="noStrike">
              <a:latin typeface="Arial"/>
            </a:endParaRPr>
          </a:p>
        </p:txBody>
      </p:sp>
      <p:pic>
        <p:nvPicPr>
          <p:cNvPr id="296" name="Picture 2" descr="Aucune description disponible."/>
          <p:cNvPicPr/>
          <p:nvPr/>
        </p:nvPicPr>
        <p:blipFill>
          <a:blip r:embed="rId1"/>
          <a:stretch/>
        </p:blipFill>
        <p:spPr>
          <a:xfrm>
            <a:off x="2834640" y="1217520"/>
            <a:ext cx="6298560" cy="4687200"/>
          </a:xfrm>
          <a:prstGeom prst="rect">
            <a:avLst/>
          </a:prstGeom>
          <a:ln w="0">
            <a:noFill/>
          </a:ln>
        </p:spPr>
      </p:pic>
      <p:sp>
        <p:nvSpPr>
          <p:cNvPr id="297" name="PlaceHolder 2"/>
          <p:cNvSpPr>
            <a:spLocks noGrp="1"/>
          </p:cNvSpPr>
          <p:nvPr>
            <p:ph type="dt" idx="21"/>
          </p:nvPr>
        </p:nvSpPr>
        <p:spPr>
          <a:xfrm>
            <a:off x="939960" y="6334200"/>
            <a:ext cx="952200" cy="364680"/>
          </a:xfrm>
          <a:prstGeom prst="rect">
            <a:avLst/>
          </a:prstGeom>
          <a:noFill/>
          <a:ln w="0">
            <a:noFill/>
          </a:ln>
        </p:spPr>
        <p:txBody>
          <a:bodyPr anchor="ctr">
            <a:noAutofit/>
          </a:bodyPr>
          <a:lstStyle>
            <a:lvl1pPr>
              <a:lnSpc>
                <a:spcPct val="100000"/>
              </a:lnSpc>
              <a:buNone/>
              <a:defRPr b="0" lang="fr-FR" sz="1200" spc="-1" strike="noStrike">
                <a:solidFill>
                  <a:srgbClr val="f4f4f4"/>
                </a:solidFill>
                <a:latin typeface="Calibri"/>
              </a:defRPr>
            </a:lvl1pPr>
          </a:lstStyle>
          <a:p>
            <a:pPr>
              <a:lnSpc>
                <a:spcPct val="100000"/>
              </a:lnSpc>
              <a:buNone/>
            </a:pPr>
            <a:r>
              <a:rPr b="0" lang="fr-FR" sz="1200" spc="-1" strike="noStrike">
                <a:solidFill>
                  <a:srgbClr val="f4f4f4"/>
                </a:solidFill>
                <a:latin typeface="Calibri"/>
              </a:rPr>
              <a:t>14/12/2023</a:t>
            </a:r>
            <a:endParaRPr b="0" lang="fr-FR"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FIPA-ENSTA-Bretagne_FR_Déc2022</Template>
  <TotalTime>236</TotalTime>
  <Application>LibreOffice/7.3.7.2$Linux_X86_64 LibreOffice_project/30$Build-2</Application>
  <AppVersion>15.0000</AppVersion>
  <Words>1291</Words>
  <Paragraphs>168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2023-10-02T09:00:39Z</dcterms:created>
  <dc:creator>Alexandre Mouysset</dc:creator>
  <dc:description/>
  <dc:language>fr-FR</dc:language>
  <cp:lastModifiedBy/>
  <dcterms:modified xsi:type="dcterms:W3CDTF">2024-03-01T09:46:15Z</dcterms:modified>
  <cp:revision>16</cp:revision>
  <dc:subject/>
  <dc:title>Projet RTE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Grand écran</vt:lpwstr>
  </property>
  <property fmtid="{D5CDD505-2E9C-101B-9397-08002B2CF9AE}" pid="4" name="Slides">
    <vt:i4>12</vt:i4>
  </property>
</Properties>
</file>