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77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5"/>
    <p:restoredTop sz="94703"/>
  </p:normalViewPr>
  <p:slideViewPr>
    <p:cSldViewPr snapToGrid="0">
      <p:cViewPr>
        <p:scale>
          <a:sx n="125" d="100"/>
          <a:sy n="125" d="100"/>
        </p:scale>
        <p:origin x="632" y="144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7B8F-5F06-2D43-AC1C-49D2CB9F3C80}" type="datetimeFigureOut">
              <a:rPr lang="en-NP" smtClean="0"/>
              <a:t>24/04/2024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F2CB4-FA7E-F14D-904E-F8F290DDB42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3888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F2CB4-FA7E-F14D-904E-F8F290DDB42B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077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F2CB4-FA7E-F14D-904E-F8F290DDB42B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2254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F2CB4-FA7E-F14D-904E-F8F290DDB42B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53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F2CB4-FA7E-F14D-904E-F8F290DDB42B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7850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80E1-618A-0D2D-5781-EFD821994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94ED2-36CC-B252-8F18-7FEDBCE0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E4B9-D7CE-7670-6B69-3CC81994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5BBC-F5A6-6ECF-8BF9-D806EF05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3431-B1F9-1D79-B607-3FA6B494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0544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192A-DDE7-05D6-BAC6-6A04B53F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4CDC7-5515-F342-5712-FC73E1305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1885-7757-CC6E-306B-05847C21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E7593-AEB2-7778-C780-B33BD104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0EB5-6BBF-468C-5E0D-87EC96B6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1907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C1296-3925-5A6B-A62E-422294871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D9026-C0D3-2B96-03A4-7EA5435F0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0F248-56C2-5CAC-282D-97B0092A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7C3B8-A759-24B8-C2B2-83EC999E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8D7C6-C53E-4494-CD63-B08B203C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1184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F03F-EC19-58A6-E822-66B3B822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485"/>
          </a:xfrm>
        </p:spPr>
        <p:txBody>
          <a:bodyPr/>
          <a:lstStyle>
            <a:lvl1pPr>
              <a:defRPr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9F37-3091-8796-744F-609CD0D2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5E87-4557-25A5-C79F-FA9F9FDF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9862"/>
            <a:ext cx="2743200" cy="365125"/>
          </a:xfrm>
        </p:spPr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9824-1D5F-678B-0584-D7E87049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NP" dirty="0"/>
              <a:t>Group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B706-96EF-4822-5AEC-FCACFCD0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743200" cy="365125"/>
          </a:xfrm>
        </p:spPr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6913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8928-13A9-A3B9-7EBC-383CC471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1587-0A8B-15E9-B23F-74B8F6B7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6D885-6F7E-FE54-F4C3-F946C6F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8816-3B28-9044-AD57-2E5FC628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FFDFA-602E-A413-FC1D-03E87DFF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9808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3BBB-1B51-2BE5-9521-6E76B77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EE72-4A07-F020-855B-446005A06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AE71E-76F3-53E0-02FC-E9AD06EF6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1D2F8-22D4-671A-8A6F-D860E530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17EE5-27E7-5167-4766-10BBF29F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76CC0-9D37-D7AE-4E8D-090AC81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24530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EB3-65B3-8EBA-7901-A99624714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7EFF1-A5EC-D853-CE69-6D96D05E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91828-5154-E221-55C4-88CC5614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27CAA-7909-46BC-2396-26A4244CC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78C00-8DA8-1074-0BF2-C2035B4C0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BB293-8D1E-43F2-90F6-00F64EBB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B523F-1BB5-09C3-2520-DD77D2EB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6B9C8-F18C-A3A7-D7BB-10EF2A8E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80493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374E-55A2-837F-20E4-8C583060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566B8-ACE6-509F-93FE-1CF93BD4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1772E-99DF-E075-F7DC-3310DF5B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1A819-8116-F16C-6242-2EA7E4B4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1317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F6D44-2A03-9AD9-4B33-98BA716E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2A369-CB05-3D92-86D2-4AF38456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1BA9-D413-7959-FBE9-81568141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0681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15F-E0BE-F4A3-15E0-8463CC93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3969-B619-B510-0429-2395A5F3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55699-B044-7F59-F158-46643749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10379-BB28-8A0B-CFD6-4EE77594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9BEA-CA67-010E-8E4B-4268F812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E1FA-DF84-0B7D-C720-913979CC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8032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95DE-08AF-CDA4-E768-7538BA20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EE09E-6622-2DC8-3185-5E8C6DA46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6669-A484-0472-4BEB-18643553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77CAB-35C6-3786-C916-BCAD01AA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C507-E948-C7EC-6187-B1BBC3EE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20</a:t>
            </a:r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CF14-7D93-6E80-7274-2AFAD3D3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7084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B9578-A2B3-475A-8D30-BAE216DB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C667-E4C8-9F47-11BF-F7D2D3A96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BBCE-AFCA-90BC-07AE-5DD57A80B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5565-449A-61A7-EDF9-D0D7A84A6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NP" dirty="0"/>
              <a:t>Group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B5D20-DDFD-C544-FC47-EE79B207C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FD25-52F3-4B43-A88D-F2375D05A18C}" type="slidenum">
              <a:rPr lang="en-NP" smtClean="0"/>
              <a:t>‹#›</a:t>
            </a:fld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2443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2DE37E-92BC-B3CC-2129-CF080B3E8F5E}"/>
              </a:ext>
            </a:extLst>
          </p:cNvPr>
          <p:cNvSpPr/>
          <p:nvPr/>
        </p:nvSpPr>
        <p:spPr>
          <a:xfrm>
            <a:off x="0" y="0"/>
            <a:ext cx="12192000" cy="2719137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C33C8-11CE-A31B-A77A-8C7B18512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3" y="0"/>
            <a:ext cx="12192000" cy="3392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Streamflow prediction using Long Short-Term Memory </a:t>
            </a:r>
            <a:b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(LSTM) Network</a:t>
            </a:r>
            <a:br>
              <a:rPr lang="en-US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endParaRPr lang="en-NP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D9BD32E-7C72-FD7F-97CC-1E7AAE9F93C1}"/>
              </a:ext>
            </a:extLst>
          </p:cNvPr>
          <p:cNvSpPr/>
          <p:nvPr/>
        </p:nvSpPr>
        <p:spPr>
          <a:xfrm>
            <a:off x="4033549" y="5278582"/>
            <a:ext cx="4197928" cy="1579418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P" sz="2400" b="1" u="sng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Group 20</a:t>
            </a:r>
          </a:p>
          <a:p>
            <a:pPr algn="ctr"/>
            <a:r>
              <a:rPr lang="en-NP" sz="2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Habtamu Tamiru</a:t>
            </a:r>
          </a:p>
          <a:p>
            <a:pPr algn="ctr"/>
            <a:r>
              <a:rPr lang="en-NP" sz="2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Nischal Karki</a:t>
            </a:r>
          </a:p>
          <a:p>
            <a:pPr algn="ctr"/>
            <a:r>
              <a:rPr lang="en-NP" sz="2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Ali Takallou</a:t>
            </a:r>
          </a:p>
        </p:txBody>
      </p:sp>
    </p:spTree>
    <p:extLst>
      <p:ext uri="{BB962C8B-B14F-4D97-AF65-F5344CB8AC3E}">
        <p14:creationId xmlns:p14="http://schemas.microsoft.com/office/powerpoint/2010/main" val="160018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93-61F5-463B-3AAA-9C14397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Results: Performance in ungauged basins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C542-B66C-FB5F-FFC4-6BC75FE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7BA-F666-C25F-186A-10BE2B2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764-D8AF-85D3-D7D4-63D1BE1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10</a:t>
            </a:fld>
            <a:endParaRPr lang="en-N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0778B-2FC2-0C89-7CBC-A2AD666D7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92" y="1083621"/>
            <a:ext cx="8956240" cy="51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08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93-61F5-463B-3AAA-9C14397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Results: Performance in ungauged basins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C542-B66C-FB5F-FFC4-6BC75FE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7BA-F666-C25F-186A-10BE2B2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764-D8AF-85D3-D7D4-63D1BE1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11</a:t>
            </a:fld>
            <a:endParaRPr lang="en-NP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7B577-CE83-970B-911B-B774E219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833" y="1527647"/>
            <a:ext cx="13769460" cy="41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7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93-61F5-463B-3AAA-9C14397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Results: Comparison with hydrological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C542-B66C-FB5F-FFC4-6BC75FE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7BA-F666-C25F-186A-10BE2B2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764-D8AF-85D3-D7D4-63D1BE1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12</a:t>
            </a:fld>
            <a:endParaRPr lang="en-NP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B8C5DF-4B76-FCC8-E9FD-0AC9C002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01738"/>
            <a:ext cx="5842000" cy="438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F1C0B2-9AF9-6EA3-C33E-EA16325A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4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E8AD-F1E0-E0B0-F1CA-DBC0998E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842645"/>
            <a:ext cx="10515600" cy="3942715"/>
          </a:xfrm>
        </p:spPr>
        <p:txBody>
          <a:bodyPr>
            <a:noAutofit/>
          </a:bodyPr>
          <a:lstStyle/>
          <a:p>
            <a:r>
              <a:rPr lang="en-NP" sz="72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971BA-CCC7-BD4F-8BF7-C7BC885C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9B2B6-032F-7F30-2A93-AE665AD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E256-9B46-A485-D146-1B7048CB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13</a:t>
            </a:fld>
            <a:endParaRPr lang="en-NP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A692E3-D5A4-2099-C584-E1EF7BAEC666}"/>
              </a:ext>
            </a:extLst>
          </p:cNvPr>
          <p:cNvSpPr txBox="1">
            <a:spLocks/>
          </p:cNvSpPr>
          <p:nvPr/>
        </p:nvSpPr>
        <p:spPr>
          <a:xfrm>
            <a:off x="482600" y="2285365"/>
            <a:ext cx="10515600" cy="3942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defRPr>
            </a:lvl1pPr>
          </a:lstStyle>
          <a:p>
            <a:r>
              <a:rPr lang="en-NP" sz="7200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32548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55F5487-E69F-6DBA-951D-FA3E49EA8310}"/>
              </a:ext>
            </a:extLst>
          </p:cNvPr>
          <p:cNvSpPr txBox="1"/>
          <p:nvPr/>
        </p:nvSpPr>
        <p:spPr>
          <a:xfrm>
            <a:off x="493159" y="169138"/>
            <a:ext cx="11477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4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Contents</a:t>
            </a:r>
          </a:p>
          <a:p>
            <a:endParaRPr lang="en-NP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r>
              <a:rPr lang="en-NP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		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B8B1C-B645-7533-5C0D-591B009B8408}"/>
              </a:ext>
            </a:extLst>
          </p:cNvPr>
          <p:cNvGrpSpPr/>
          <p:nvPr/>
        </p:nvGrpSpPr>
        <p:grpSpPr>
          <a:xfrm>
            <a:off x="493159" y="1214877"/>
            <a:ext cx="11360584" cy="5018653"/>
            <a:chOff x="3134591" y="2362070"/>
            <a:chExt cx="5021170" cy="19466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FC0324-635A-39EE-E0DE-185DF99E273A}"/>
                </a:ext>
              </a:extLst>
            </p:cNvPr>
            <p:cNvSpPr/>
            <p:nvPr/>
          </p:nvSpPr>
          <p:spPr>
            <a:xfrm>
              <a:off x="3134591" y="2362071"/>
              <a:ext cx="2303219" cy="9033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06500" algn="ctr"/>
              <a:r>
                <a:rPr lang="en-NP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Introduction</a:t>
              </a:r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E46B4A-51F1-ACCC-2793-DF6A45FF4FBE}"/>
                </a:ext>
              </a:extLst>
            </p:cNvPr>
            <p:cNvSpPr/>
            <p:nvPr/>
          </p:nvSpPr>
          <p:spPr>
            <a:xfrm>
              <a:off x="5545276" y="3405376"/>
              <a:ext cx="2610484" cy="90332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06500" algn="ctr"/>
              <a:r>
                <a:rPr lang="en-NP" sz="2400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Future works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429B04-9B05-33CC-E7AD-D35DB213486E}"/>
                </a:ext>
              </a:extLst>
            </p:cNvPr>
            <p:cNvSpPr/>
            <p:nvPr/>
          </p:nvSpPr>
          <p:spPr>
            <a:xfrm>
              <a:off x="3134591" y="2362071"/>
              <a:ext cx="809513" cy="90332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spc="-3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0 1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5E336E-552E-AD2C-B20A-D86FEFF3A8D7}"/>
                </a:ext>
              </a:extLst>
            </p:cNvPr>
            <p:cNvGrpSpPr/>
            <p:nvPr/>
          </p:nvGrpSpPr>
          <p:grpSpPr>
            <a:xfrm>
              <a:off x="3134591" y="2362071"/>
              <a:ext cx="3220198" cy="1946625"/>
              <a:chOff x="1006529" y="2813050"/>
              <a:chExt cx="3720111" cy="252729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C6F172-F4A1-F577-751A-319C70DE0B63}"/>
                  </a:ext>
                </a:extLst>
              </p:cNvPr>
              <p:cNvSpPr/>
              <p:nvPr/>
            </p:nvSpPr>
            <p:spPr>
              <a:xfrm>
                <a:off x="1006529" y="4167569"/>
                <a:ext cx="2660778" cy="11727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06500" algn="ctr"/>
                <a:r>
                  <a:rPr lang="en-NP" sz="2400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Methodology</a:t>
                </a:r>
                <a:endPara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7A253B7-76D8-1B7A-2900-A4A2DCA812D5}"/>
                  </a:ext>
                </a:extLst>
              </p:cNvPr>
              <p:cNvSpPr/>
              <p:nvPr/>
            </p:nvSpPr>
            <p:spPr>
              <a:xfrm>
                <a:off x="3791456" y="2813050"/>
                <a:ext cx="935184" cy="117277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0 2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77D542-BDA7-3597-BC91-B6621851BF86}"/>
                </a:ext>
              </a:extLst>
            </p:cNvPr>
            <p:cNvGrpSpPr/>
            <p:nvPr/>
          </p:nvGrpSpPr>
          <p:grpSpPr>
            <a:xfrm>
              <a:off x="3134591" y="2362070"/>
              <a:ext cx="5021170" cy="1946626"/>
              <a:chOff x="635000" y="2813051"/>
              <a:chExt cx="6574521" cy="25272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460163-310B-C0D2-7ED1-1A59D17A0184}"/>
                  </a:ext>
                </a:extLst>
              </p:cNvPr>
              <p:cNvSpPr/>
              <p:nvPr/>
            </p:nvSpPr>
            <p:spPr>
              <a:xfrm>
                <a:off x="4851401" y="2813051"/>
                <a:ext cx="2358120" cy="11727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06500" algn="ctr"/>
                <a:r>
                  <a:rPr lang="en-NP" sz="2400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Results</a:t>
                </a:r>
                <a:r>
                  <a:rPr lang="en-NP" sz="1800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	</a:t>
                </a:r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B8209E5-A485-38E7-199A-A76B4D8C7D59}"/>
                  </a:ext>
                </a:extLst>
              </p:cNvPr>
              <p:cNvSpPr/>
              <p:nvPr/>
            </p:nvSpPr>
            <p:spPr>
              <a:xfrm>
                <a:off x="635000" y="4167571"/>
                <a:ext cx="1059944" cy="117277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400" b="1" spc="-30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0 3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5BAE87-0A7F-3687-BB3D-A63082A76211}"/>
                </a:ext>
              </a:extLst>
            </p:cNvPr>
            <p:cNvSpPr/>
            <p:nvPr/>
          </p:nvSpPr>
          <p:spPr>
            <a:xfrm>
              <a:off x="5545277" y="3405376"/>
              <a:ext cx="809513" cy="9033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spc="-300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0 4</a:t>
              </a:r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15539F2-5711-F2C9-97AB-FD8B3EA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1855D59-5877-F015-0CBF-1EDE2C6A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DA045A-C7C2-817B-8D07-364EF244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299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55F5487-E69F-6DBA-951D-FA3E49EA8310}"/>
              </a:ext>
            </a:extLst>
          </p:cNvPr>
          <p:cNvSpPr txBox="1"/>
          <p:nvPr/>
        </p:nvSpPr>
        <p:spPr>
          <a:xfrm>
            <a:off x="558229" y="335845"/>
            <a:ext cx="1107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Introduction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336608-2DC5-A909-3DD8-1CE6CC83E040}"/>
              </a:ext>
            </a:extLst>
          </p:cNvPr>
          <p:cNvGrpSpPr/>
          <p:nvPr/>
        </p:nvGrpSpPr>
        <p:grpSpPr>
          <a:xfrm>
            <a:off x="7862174" y="335845"/>
            <a:ext cx="3771597" cy="5973543"/>
            <a:chOff x="3115822" y="-295096"/>
            <a:chExt cx="6048981" cy="7097703"/>
          </a:xfrm>
        </p:grpSpPr>
        <p:pic>
          <p:nvPicPr>
            <p:cNvPr id="3" name="Picture 2" descr="Streamflow and the Water Cycle | U.S. Geological Survey">
              <a:extLst>
                <a:ext uri="{FF2B5EF4-FFF2-40B4-BE49-F238E27FC236}">
                  <a16:creationId xmlns:a16="http://schemas.microsoft.com/office/drawing/2014/main" id="{EA719E6E-5F57-7CC6-1FEB-28AE4EE2A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4806" y="4474626"/>
              <a:ext cx="2847796" cy="232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CEMAR: Center for Ecosystem Management and Restoration: Streamflow  Measurement">
              <a:extLst>
                <a:ext uri="{FF2B5EF4-FFF2-40B4-BE49-F238E27FC236}">
                  <a16:creationId xmlns:a16="http://schemas.microsoft.com/office/drawing/2014/main" id="{3126BA88-13ED-3098-0FEE-510A2D63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5822" y="4474625"/>
              <a:ext cx="3075590" cy="23279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A2ED34-C165-4FAC-EAD2-AFCFC39690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5289" y="5882951"/>
              <a:ext cx="1425307" cy="6064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6" name="Picture 4" descr="130+ Water Cycle Diagram Stock Photos, Pictures &amp; Royalty-Free Images -  iStock">
              <a:extLst>
                <a:ext uri="{FF2B5EF4-FFF2-40B4-BE49-F238E27FC236}">
                  <a16:creationId xmlns:a16="http://schemas.microsoft.com/office/drawing/2014/main" id="{0F55C86F-EC3D-1B76-0E74-EDA4846CE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8569" y="-295096"/>
              <a:ext cx="5466234" cy="4731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B6882B-81A6-000F-BAED-4EC5C62B3F53}"/>
                </a:ext>
              </a:extLst>
            </p:cNvPr>
            <p:cNvCxnSpPr>
              <a:cxnSpLocks/>
            </p:cNvCxnSpPr>
            <p:nvPr/>
          </p:nvCxnSpPr>
          <p:spPr>
            <a:xfrm>
              <a:off x="6627377" y="2681081"/>
              <a:ext cx="583653" cy="30402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252B6A6-60F1-CEDB-3805-4A8500A156B6}"/>
              </a:ext>
            </a:extLst>
          </p:cNvPr>
          <p:cNvSpPr/>
          <p:nvPr/>
        </p:nvSpPr>
        <p:spPr>
          <a:xfrm>
            <a:off x="640837" y="5167185"/>
            <a:ext cx="6663212" cy="147477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B95EFE-457F-0331-9016-8186E74F5EA6}"/>
              </a:ext>
            </a:extLst>
          </p:cNvPr>
          <p:cNvSpPr txBox="1"/>
          <p:nvPr/>
        </p:nvSpPr>
        <p:spPr>
          <a:xfrm>
            <a:off x="558229" y="4760277"/>
            <a:ext cx="7124961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Streamflow measurement is also essential for assessing the availability of water resources necessary for hydroelectric power generation and estimating water supply demand for a city.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36A3A7-19B8-0C5A-391C-96B081353C07}"/>
              </a:ext>
            </a:extLst>
          </p:cNvPr>
          <p:cNvSpPr txBox="1"/>
          <p:nvPr/>
        </p:nvSpPr>
        <p:spPr>
          <a:xfrm>
            <a:off x="558229" y="3211499"/>
            <a:ext cx="7124961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Streamflow information is required to know the overall hydrologic processes related to water resources management, flood prediction, drought monitoring and other ecohydrological studies.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195893-91C1-B0B0-BB7A-C4D69FCE7FC4}"/>
              </a:ext>
            </a:extLst>
          </p:cNvPr>
          <p:cNvSpPr txBox="1"/>
          <p:nvPr/>
        </p:nvSpPr>
        <p:spPr>
          <a:xfrm>
            <a:off x="558229" y="1662721"/>
            <a:ext cx="712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Stream flow, or discharge, is the volume of water that moves in either natural or artificial channels over a chosen point and a fixed period.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ACD4CEE4-391E-1680-2D44-1BB51F68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A9CE9B0A-80C9-55F4-A761-8A7ACB80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0E55C18-AF58-6D87-C2C4-92A15CA5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101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19B71-1DF2-34E5-3209-B371973B9532}"/>
              </a:ext>
            </a:extLst>
          </p:cNvPr>
          <p:cNvSpPr txBox="1"/>
          <p:nvPr/>
        </p:nvSpPr>
        <p:spPr>
          <a:xfrm>
            <a:off x="558229" y="335845"/>
            <a:ext cx="1107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E04C2-0EE1-241D-A9BF-AB75F9C1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085C-309D-B190-33E1-6A9B1B0B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8259-2CFD-3B5D-9CA8-57421DF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4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499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BBD5F699-3421-F91B-43B6-C1C91D056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1413"/>
            <a:ext cx="6421469" cy="386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AE28-3D8F-A8DD-B2B1-C976B3D0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B3F0-9B99-2283-B2D9-CAF3F28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 dirty="0"/>
              <a:t>Group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1B68-3AC5-05AC-A32C-E3D9BC24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5</a:t>
            </a:fld>
            <a:endParaRPr lang="en-N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5C56B-20F5-BCFF-8396-5D29D7D533D6}"/>
              </a:ext>
            </a:extLst>
          </p:cNvPr>
          <p:cNvSpPr txBox="1"/>
          <p:nvPr/>
        </p:nvSpPr>
        <p:spPr>
          <a:xfrm>
            <a:off x="203200" y="95435"/>
            <a:ext cx="1107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Methodology: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923616-8D47-F38F-912D-4173D4D9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407" y="4899237"/>
            <a:ext cx="5642593" cy="15344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940091-A372-CC05-0C74-66F65FC6BB5D}"/>
              </a:ext>
            </a:extLst>
          </p:cNvPr>
          <p:cNvSpPr txBox="1"/>
          <p:nvPr/>
        </p:nvSpPr>
        <p:spPr>
          <a:xfrm>
            <a:off x="122262" y="4576071"/>
            <a:ext cx="572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Dynamic features (5):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Daily meteorologic timeseries data from 1980-2014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6F7892-03E6-CB55-B598-752C88B0D7C2}"/>
              </a:ext>
            </a:extLst>
          </p:cNvPr>
          <p:cNvGrpSpPr/>
          <p:nvPr/>
        </p:nvGrpSpPr>
        <p:grpSpPr>
          <a:xfrm>
            <a:off x="6502407" y="136525"/>
            <a:ext cx="5434379" cy="1573200"/>
            <a:chOff x="203200" y="1404972"/>
            <a:chExt cx="5434379" cy="15717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A6C90D-0791-5CD6-F046-50B3DC75A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200" y="1489295"/>
              <a:ext cx="5434379" cy="14874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15C6D7-6DB1-D8FE-167D-60D87FA58BD9}"/>
                </a:ext>
              </a:extLst>
            </p:cNvPr>
            <p:cNvSpPr txBox="1"/>
            <p:nvPr/>
          </p:nvSpPr>
          <p:spPr>
            <a:xfrm>
              <a:off x="304800" y="1404972"/>
              <a:ext cx="5324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Precipitation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A650A1-6E43-D7E1-5637-23DD798BBF0F}"/>
              </a:ext>
            </a:extLst>
          </p:cNvPr>
          <p:cNvGrpSpPr/>
          <p:nvPr/>
        </p:nvGrpSpPr>
        <p:grpSpPr>
          <a:xfrm>
            <a:off x="6502407" y="1821652"/>
            <a:ext cx="5469515" cy="1686789"/>
            <a:chOff x="165100" y="3286842"/>
            <a:chExt cx="5469515" cy="168678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C35AF4-EA66-01B1-3718-90F64A764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5100" y="3486204"/>
              <a:ext cx="5469515" cy="148742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660B12-93EB-6DCF-5032-DA1B9654A09F}"/>
                </a:ext>
              </a:extLst>
            </p:cNvPr>
            <p:cNvSpPr txBox="1"/>
            <p:nvPr/>
          </p:nvSpPr>
          <p:spPr>
            <a:xfrm>
              <a:off x="304799" y="3286842"/>
              <a:ext cx="5324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Temperature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DAD9C57-4BF3-39E4-7890-B449AD2506FD}"/>
              </a:ext>
            </a:extLst>
          </p:cNvPr>
          <p:cNvSpPr txBox="1"/>
          <p:nvPr/>
        </p:nvSpPr>
        <p:spPr>
          <a:xfrm>
            <a:off x="6591985" y="4742989"/>
            <a:ext cx="5324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Streamflow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96B976-501B-C7B4-E0EB-248096073187}"/>
              </a:ext>
            </a:extLst>
          </p:cNvPr>
          <p:cNvSpPr txBox="1"/>
          <p:nvPr/>
        </p:nvSpPr>
        <p:spPr>
          <a:xfrm>
            <a:off x="122262" y="804623"/>
            <a:ext cx="6177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CAMELS: Catchment Attributes and Meteorology for Large-sample Studies (</a:t>
            </a:r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Addor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</a:t>
            </a:r>
            <a:r>
              <a:rPr lang="en-US" sz="14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et.al</a:t>
            </a:r>
            <a:r>
              <a:rPr lang="en-US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, 2017)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43B7DF-2B24-A55B-35BA-6BC015B59429}"/>
              </a:ext>
            </a:extLst>
          </p:cNvPr>
          <p:cNvSpPr txBox="1"/>
          <p:nvPr/>
        </p:nvSpPr>
        <p:spPr>
          <a:xfrm>
            <a:off x="122262" y="5364974"/>
            <a:ext cx="532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Static features (27):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- Elevation, Slope, Landcover, Soil properties,…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4E2A82-85DB-E7FD-FD3D-2A906A79300B}"/>
              </a:ext>
            </a:extLst>
          </p:cNvPr>
          <p:cNvSpPr txBox="1"/>
          <p:nvPr/>
        </p:nvSpPr>
        <p:spPr>
          <a:xfrm>
            <a:off x="122262" y="4165048"/>
            <a:ext cx="572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671 basins across CONUS (531 used in this project)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6C568B-4A3E-37F7-6E82-5DB876EF40DA}"/>
              </a:ext>
            </a:extLst>
          </p:cNvPr>
          <p:cNvSpPr txBox="1"/>
          <p:nvPr/>
        </p:nvSpPr>
        <p:spPr>
          <a:xfrm>
            <a:off x="6740589" y="3980382"/>
            <a:ext cx="532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Elevation, Slope, Landcover, Soil properties,…</a:t>
            </a:r>
          </a:p>
        </p:txBody>
      </p:sp>
      <p:sp>
        <p:nvSpPr>
          <p:cNvPr id="39" name="Plus 38">
            <a:extLst>
              <a:ext uri="{FF2B5EF4-FFF2-40B4-BE49-F238E27FC236}">
                <a16:creationId xmlns:a16="http://schemas.microsoft.com/office/drawing/2014/main" id="{596F106C-0CF7-BCEB-9788-F7F001A33249}"/>
              </a:ext>
            </a:extLst>
          </p:cNvPr>
          <p:cNvSpPr/>
          <p:nvPr/>
        </p:nvSpPr>
        <p:spPr>
          <a:xfrm>
            <a:off x="8949827" y="3652809"/>
            <a:ext cx="354484" cy="35448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/>
          </a:p>
        </p:txBody>
      </p:sp>
      <p:sp>
        <p:nvSpPr>
          <p:cNvPr id="40" name="Equal 39">
            <a:extLst>
              <a:ext uri="{FF2B5EF4-FFF2-40B4-BE49-F238E27FC236}">
                <a16:creationId xmlns:a16="http://schemas.microsoft.com/office/drawing/2014/main" id="{DDEBFAED-E288-1123-C472-C99207769528}"/>
              </a:ext>
            </a:extLst>
          </p:cNvPr>
          <p:cNvSpPr/>
          <p:nvPr/>
        </p:nvSpPr>
        <p:spPr>
          <a:xfrm>
            <a:off x="8915122" y="4448297"/>
            <a:ext cx="423894" cy="37335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9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AE28-3D8F-A8DD-B2B1-C976B3D0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B3F0-9B99-2283-B2D9-CAF3F28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 dirty="0"/>
              <a:t>Group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1B68-3AC5-05AC-A32C-E3D9BC24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6</a:t>
            </a:fld>
            <a:endParaRPr lang="en-N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5C56B-20F5-BCFF-8396-5D29D7D533D6}"/>
              </a:ext>
            </a:extLst>
          </p:cNvPr>
          <p:cNvSpPr txBox="1"/>
          <p:nvPr/>
        </p:nvSpPr>
        <p:spPr>
          <a:xfrm>
            <a:off x="203200" y="95435"/>
            <a:ext cx="1107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Methodology: Model architecture</a:t>
            </a:r>
          </a:p>
        </p:txBody>
      </p:sp>
      <p:pic>
        <p:nvPicPr>
          <p:cNvPr id="2" name="Picture 2" descr="Why LSTM cannot prevent gradient exploding? | by Cecile Liu | Medium">
            <a:extLst>
              <a:ext uri="{FF2B5EF4-FFF2-40B4-BE49-F238E27FC236}">
                <a16:creationId xmlns:a16="http://schemas.microsoft.com/office/drawing/2014/main" id="{C6F245D7-15C4-50A8-5E86-C5410DF9C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65" y="912057"/>
            <a:ext cx="6474135" cy="503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560B48-FC9D-4A2C-3379-D76C5EA08C6D}"/>
              </a:ext>
            </a:extLst>
          </p:cNvPr>
          <p:cNvSpPr txBox="1"/>
          <p:nvPr/>
        </p:nvSpPr>
        <p:spPr>
          <a:xfrm>
            <a:off x="203200" y="786848"/>
            <a:ext cx="7950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LSTM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128 hidden size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Sequence length = 270 days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Dropout layer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p=0.4</a:t>
            </a: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Linear layer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1 output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3D60C-C705-C069-5C74-30541F0421C7}"/>
                  </a:ext>
                </a:extLst>
              </p:cNvPr>
              <p:cNvSpPr txBox="1"/>
              <p:nvPr/>
            </p:nvSpPr>
            <p:spPr>
              <a:xfrm>
                <a:off x="195418" y="2818173"/>
                <a:ext cx="5702300" cy="448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113" lvl="1"/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Loss function : Mean Squared Error (MSE)</a:t>
                </a:r>
              </a:p>
              <a:p>
                <a:pPr marL="11113" lvl="1"/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Optimizer : Adam</a:t>
                </a:r>
              </a:p>
              <a:p>
                <a:pPr marL="11113" lvl="1"/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11113" lvl="1"/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Accuracy metric:</a:t>
                </a:r>
                <a:b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</a:br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Kling-Gupta Efficiency (KGE)</a:t>
                </a:r>
              </a:p>
              <a:p>
                <a:pPr marL="11113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𝐾𝐺𝐸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=1−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MU Serif Roman" panose="02000603000000000000" pitchFamily="2" charset="0"/>
                                          <a:cs typeface="CMU Serif Roman" panose="02000603000000000000" pitchFamily="2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𝑜𝑏𝑠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MU Serif Roman" panose="02000603000000000000" pitchFamily="2" charset="0"/>
                              <a:cs typeface="CMU Serif Roman" panose="02000603000000000000" pitchFamily="2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MU Serif Roman" panose="02000603000000000000" pitchFamily="2" charset="0"/>
                                          <a:cs typeface="CMU Serif Roman" panose="02000603000000000000" pitchFamily="2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MU Serif Roman" panose="02000603000000000000" pitchFamily="2" charset="0"/>
                                              <a:cs typeface="CMU Serif Roman" panose="02000603000000000000" pitchFamily="2" charset="0"/>
                                            </a:rPr>
                                            <m:t>𝑜𝑏𝑠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MU Serif Roman" panose="02000603000000000000" pitchFamily="2" charset="0"/>
                                      <a:cs typeface="CMU Serif Roman" panose="02000603000000000000" pitchFamily="2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MU Serif Roman" panose="02000603000000000000" pitchFamily="2" charset="0"/>
                                  <a:cs typeface="CMU Serif Roman" panose="02000603000000000000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11113" lvl="1"/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where,</a:t>
                </a:r>
              </a:p>
              <a:p>
                <a:pPr marL="11113"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𝑟</m:t>
                    </m:r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= linear correlation between simulated and observed</a:t>
                </a:r>
              </a:p>
              <a:p>
                <a:pPr marL="11113"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𝑠𝑖𝑚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𝑜𝑏𝑠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= flow variability</a:t>
                </a:r>
              </a:p>
              <a:p>
                <a:pPr marL="11113"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MU Serif Roman" panose="02000603000000000000" pitchFamily="2" charset="0"/>
                            <a:cs typeface="CMU Serif Roman" panose="02000603000000000000" pitchFamily="2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𝑠𝑖𝑚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MU Serif Roman" panose="02000603000000000000" pitchFamily="2" charset="0"/>
                                <a:cs typeface="CMU Serif Roman" panose="02000603000000000000" pitchFamily="2" charset="0"/>
                              </a:rPr>
                              <m:t>𝑜𝑏𝑠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= bias term</a:t>
                </a:r>
              </a:p>
              <a:p>
                <a:pPr marL="11113" lvl="1"/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11113" lvl="1"/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11113" lvl="1"/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73D60C-C705-C069-5C74-30541F042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8" y="2818173"/>
                <a:ext cx="5702300" cy="4488729"/>
              </a:xfrm>
              <a:prstGeom prst="rect">
                <a:avLst/>
              </a:prstGeom>
              <a:blipFill>
                <a:blip r:embed="rId3"/>
                <a:stretch>
                  <a:fillRect l="-667" t="-563" r="-222"/>
                </a:stretch>
              </a:blipFill>
            </p:spPr>
            <p:txBody>
              <a:bodyPr/>
              <a:lstStyle/>
              <a:p>
                <a:r>
                  <a:rPr lang="en-N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510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AE28-3D8F-A8DD-B2B1-C976B3D0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B3F0-9B99-2283-B2D9-CAF3F283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 dirty="0"/>
              <a:t>Group 20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F44F1A-4573-FD8D-9C8F-6E662F540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57090"/>
            <a:ext cx="7310784" cy="346300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F1B68-3AC5-05AC-A32C-E3D9BC24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7</a:t>
            </a:fld>
            <a:endParaRPr lang="en-N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5C56B-20F5-BCFF-8396-5D29D7D533D6}"/>
              </a:ext>
            </a:extLst>
          </p:cNvPr>
          <p:cNvSpPr txBox="1"/>
          <p:nvPr/>
        </p:nvSpPr>
        <p:spPr>
          <a:xfrm>
            <a:off x="203200" y="95435"/>
            <a:ext cx="11075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Methodology: Data split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C279AC-E300-61CC-78D4-EE9C6C2E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88" y="4112306"/>
            <a:ext cx="10669799" cy="24303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D0444E-016F-690E-57AE-6CB135AB2F85}"/>
              </a:ext>
            </a:extLst>
          </p:cNvPr>
          <p:cNvSpPr txBox="1"/>
          <p:nvPr/>
        </p:nvSpPr>
        <p:spPr>
          <a:xfrm>
            <a:off x="3582504" y="4403912"/>
            <a:ext cx="3101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/>
            <a:r>
              <a:rPr lang="en-US" dirty="0">
                <a:solidFill>
                  <a:schemeClr val="accent1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Training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BCC12-AA82-E992-66EB-1DFFF3E415C6}"/>
              </a:ext>
            </a:extLst>
          </p:cNvPr>
          <p:cNvSpPr txBox="1"/>
          <p:nvPr/>
        </p:nvSpPr>
        <p:spPr>
          <a:xfrm>
            <a:off x="9144000" y="4408875"/>
            <a:ext cx="203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lvl="1"/>
            <a:r>
              <a:rPr lang="en-US" dirty="0">
                <a:solidFill>
                  <a:srgbClr val="FF0000"/>
                </a:solidFill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Validation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97DE3-5219-1F1E-EDDB-57C4139BE297}"/>
              </a:ext>
            </a:extLst>
          </p:cNvPr>
          <p:cNvSpPr txBox="1"/>
          <p:nvPr/>
        </p:nvSpPr>
        <p:spPr>
          <a:xfrm>
            <a:off x="7620000" y="1093851"/>
            <a:ext cx="436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 and validation set: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480/531 basins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Train period: 1980-2008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Validation period: 2009-2014</a:t>
            </a:r>
          </a:p>
          <a:p>
            <a:endParaRPr lang="en-US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Test set: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51/531 basins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Test period: 1980-2014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“Pseudo-ungauged” basins</a:t>
            </a:r>
          </a:p>
        </p:txBody>
      </p:sp>
    </p:spTree>
    <p:extLst>
      <p:ext uri="{BB962C8B-B14F-4D97-AF65-F5344CB8AC3E}">
        <p14:creationId xmlns:p14="http://schemas.microsoft.com/office/powerpoint/2010/main" val="303815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93-61F5-463B-3AAA-9C14397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Results: Performance in validation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C542-B66C-FB5F-FFC4-6BC75FE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7BA-F666-C25F-186A-10BE2B2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764-D8AF-85D3-D7D4-63D1BE1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8</a:t>
            </a:fld>
            <a:endParaRPr lang="en-NP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E99F3-4873-D303-39A6-7C4CD6F3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12" y="1169981"/>
            <a:ext cx="8628448" cy="4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5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93-61F5-463B-3AAA-9C143974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Results: Performance in validation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C542-B66C-FB5F-FFC4-6BC75FE5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 451/551</a:t>
            </a:r>
            <a:endParaRPr lang="en-NP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B7BA-F666-C25F-186A-10BE2B2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NP"/>
              <a:t>Group 20</a:t>
            </a:r>
            <a:endParaRPr lang="en-N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0764-D8AF-85D3-D7D4-63D1BE19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FD25-52F3-4B43-A88D-F2375D05A18C}" type="slidenum">
              <a:rPr lang="en-NP" smtClean="0"/>
              <a:t>9</a:t>
            </a:fld>
            <a:endParaRPr lang="en-NP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34ADA-D04A-A2ED-745A-427E64CC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1" y="1224280"/>
            <a:ext cx="12611947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23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391</Words>
  <Application>Microsoft Macintosh PowerPoint</Application>
  <PresentationFormat>Widescreen</PresentationFormat>
  <Paragraphs>109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CMU Serif</vt:lpstr>
      <vt:lpstr>CMU Serif Roman</vt:lpstr>
      <vt:lpstr>CMU Serif Roman</vt:lpstr>
      <vt:lpstr>Courier New</vt:lpstr>
      <vt:lpstr>Times New Roman</vt:lpstr>
      <vt:lpstr>Office Theme</vt:lpstr>
      <vt:lpstr>Streamflow prediction using Long Short-Term Memory  (LSTM) Network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Performance in validation period</vt:lpstr>
      <vt:lpstr>Results: Performance in validation period</vt:lpstr>
      <vt:lpstr>Results: Performance in ungauged basins</vt:lpstr>
      <vt:lpstr>Results: Performance in ungauged basins</vt:lpstr>
      <vt:lpstr>Results: Comparison with hydrological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application presentation</dc:title>
  <dc:creator>Nischal Karki</dc:creator>
  <cp:lastModifiedBy>Nischal Karki</cp:lastModifiedBy>
  <cp:revision>13</cp:revision>
  <dcterms:created xsi:type="dcterms:W3CDTF">2023-11-27T15:05:54Z</dcterms:created>
  <dcterms:modified xsi:type="dcterms:W3CDTF">2024-04-25T04:21:18Z</dcterms:modified>
</cp:coreProperties>
</file>