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 snapToGrid="0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FE15-45E2-9A4D-A9CC-53596C2967C8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E050-9F28-BF46-B385-E4A78C4B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1E050-9F28-BF46-B385-E4A78C4BB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7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1E050-9F28-BF46-B385-E4A78C4BBD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6CC7-BEB3-9E5B-688A-F8295E38C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963D1-5E64-253D-74F3-D5ADA4D3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AD3F-B980-B898-AC38-EF058BEA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EFCF-5E7A-021D-7D6B-162112DA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9CED-51FA-803B-6C8C-8BCA26F4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2703-3739-04D1-ED8E-449AB732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8760-7D14-D98E-ACFC-4B35058D3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1320-9BBE-F9EC-B4FB-71905376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C751-9EA0-F8A5-C331-7AA4B524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B7C2-2FAE-9DCA-D519-4698B718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9C02C-7ED7-3D24-DF8C-8C3E5B435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73C3-94FC-4F6B-0694-23263805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7EDA-A60A-4B9E-CA1D-389C2084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F6BB-7F54-C027-CA9B-C38F7349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5642-B336-5912-35BE-A9B7171E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35AF-BDF1-EE8A-4D41-243BC329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018-B63C-24F8-CDFA-1A4976E2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E02C-FEDC-C70A-2D05-42EC9950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88AE-63B5-A819-FACE-9E92CCC2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38FC-9859-ABB8-8892-A72378C5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B100-0D8A-1951-1874-D51645A8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51F6D-3636-D7D0-311A-DD6C9A689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A4FB-E851-C8D5-8AE3-E8BFA42B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3986-8494-C84D-B234-C150C33B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D8E-E468-5D7F-7BED-4B8A585B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4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794A-001E-1707-8A55-0A4CE05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E6B5-4B8E-A8F6-0AA9-D737D0F72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D0C5-C56B-6340-5352-4DEADF03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DBE6-CB6D-0D45-04E9-1B5F3753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54A3-5143-8FDE-C449-B717F0AF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4AA4-BA88-832E-05AA-BE8BBE11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0D31-E2EE-0EBB-EF5E-2B03031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75256-B568-B50B-6982-3903C59A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7007-A8A1-DF34-3CF4-7EFD008B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EB8F-7F95-354A-7D35-31843B5CB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69678-B34D-0C2A-68E7-57A87042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CACCA-E344-8488-90D9-09B1D0C3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64D20-412B-F8A4-D14C-F22506A9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5BB10-0635-2809-2C3E-9629F6D3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2CBA-EE42-2387-8A9D-F864ABBB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7D98E-2C18-916D-6BF9-DED8F47C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8195C-6570-41D9-90BD-D87FBBDE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33054-8CEA-CCD6-F074-2F4635D9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720C8-7D16-B144-5C54-350BAD51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BAD82-1AB9-4C6D-827C-2C6DF7C4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FD058-D5E5-1B84-9D2B-008AC629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A349-F7B3-43A4-7166-43F14C1D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4C35-F069-59BA-D16C-36E03F18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F892-C9A8-5C8C-78A6-C5A42C90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2BBAB-22D7-01FD-C2CA-5A55405D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7CB9-8E3F-E644-982C-FB558362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68BC-2E2A-10C0-CD1F-CA3FBF2B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06CE-04A8-2C04-F656-D4AFA950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04B1F-4095-EFF2-136E-711406B8B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3950F-ED08-3A36-BB8D-D7A52AB50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0B4CC-E3BB-506A-372A-AB9A6106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3A82-23A4-A47D-E5EA-CCA7AD1A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A9AF-DEBA-753F-62C3-37E02E1C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08178-8E43-D687-D3BA-605DED6E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4D1B-AB14-CAF5-72BD-66CBDA5A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38A0-499A-6027-B219-B56A13E5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8479-FB0A-0F40-BD75-770ACFE3770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0266-C168-C244-2C3F-BDB6CC557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098F-A607-6BFF-5E72-73B73BA6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BE2-C6A5-0C41-8FE2-085E0F85C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pscientist/students-performance-in-exa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190809-94D1-7B2A-B9B9-1B15D0E25BDB}"/>
              </a:ext>
            </a:extLst>
          </p:cNvPr>
          <p:cNvSpPr txBox="1"/>
          <p:nvPr/>
        </p:nvSpPr>
        <p:spPr>
          <a:xfrm>
            <a:off x="4503256" y="393473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DEPARTEMEN TEKNIK INFORMATIKA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EEE45-00EE-4855-660F-58A10C600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5406" y="1629925"/>
            <a:ext cx="3501188" cy="22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8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19C65-CE4A-7AB5-BB47-95EF326E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73" y="1379196"/>
            <a:ext cx="7317451" cy="4683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C89A17-ED0B-F05F-5242-4E15A5E784F2}"/>
              </a:ext>
            </a:extLst>
          </p:cNvPr>
          <p:cNvSpPr txBox="1"/>
          <p:nvPr/>
        </p:nvSpPr>
        <p:spPr>
          <a:xfrm>
            <a:off x="1309465" y="564017"/>
            <a:ext cx="957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PROSES PERHITUNGAN SSE dan SHILOUETE COEFFICIENT</a:t>
            </a:r>
          </a:p>
        </p:txBody>
      </p:sp>
    </p:spTree>
    <p:extLst>
      <p:ext uri="{BB962C8B-B14F-4D97-AF65-F5344CB8AC3E}">
        <p14:creationId xmlns:p14="http://schemas.microsoft.com/office/powerpoint/2010/main" val="245988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C89A17-ED0B-F05F-5242-4E15A5E784F2}"/>
              </a:ext>
            </a:extLst>
          </p:cNvPr>
          <p:cNvSpPr txBox="1"/>
          <p:nvPr/>
        </p:nvSpPr>
        <p:spPr>
          <a:xfrm>
            <a:off x="2139473" y="794850"/>
            <a:ext cx="791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HASIL PERBANDINGAN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DBBF6-E494-F9B2-B1F8-8D2E2451FD3A}"/>
              </a:ext>
            </a:extLst>
          </p:cNvPr>
          <p:cNvSpPr txBox="1"/>
          <p:nvPr/>
        </p:nvSpPr>
        <p:spPr>
          <a:xfrm>
            <a:off x="1047594" y="1802899"/>
            <a:ext cx="10096810" cy="30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K-means Clustering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SSE: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bertambahnya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cluster,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plateau pada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Nilai SSE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terendah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yang optimal.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Coefficient: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clustering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cluster. Nilai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yang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Agglomerative Hierarchical Clustering</a:t>
            </a:r>
          </a:p>
          <a:p>
            <a:pPr algn="ctr"/>
            <a:endParaRPr lang="en-ID" sz="1400" dirty="0">
              <a:solidFill>
                <a:schemeClr val="bg2">
                  <a:lumMod val="50000"/>
                </a:schemeClr>
              </a:solidFill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Coefficient: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Sama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K-means,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yang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Karena Agglomerative Clustering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SSE,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mengandalkan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Silhouette Coefficient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penilaian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84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C89A17-ED0B-F05F-5242-4E15A5E784F2}"/>
              </a:ext>
            </a:extLst>
          </p:cNvPr>
          <p:cNvSpPr txBox="1"/>
          <p:nvPr/>
        </p:nvSpPr>
        <p:spPr>
          <a:xfrm>
            <a:off x="2139473" y="794850"/>
            <a:ext cx="791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KESIMPULAN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DBBF6-E494-F9B2-B1F8-8D2E2451FD3A}"/>
              </a:ext>
            </a:extLst>
          </p:cNvPr>
          <p:cNvSpPr txBox="1"/>
          <p:nvPr/>
        </p:nvSpPr>
        <p:spPr>
          <a:xfrm>
            <a:off x="1047594" y="1802899"/>
            <a:ext cx="10096810" cy="24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K-means Clustering</a:t>
            </a:r>
          </a:p>
          <a:p>
            <a:pPr algn="just">
              <a:lnSpc>
                <a:spcPct val="150000"/>
              </a:lnSpc>
            </a:pP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Silhouette Coefficient yang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Agglomerative Clustering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yang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ID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ID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Agglomerative Hierarchical Clustering</a:t>
            </a:r>
          </a:p>
          <a:p>
            <a:pPr algn="ctr"/>
            <a:endParaRPr lang="en-ID" sz="1400" dirty="0">
              <a:solidFill>
                <a:schemeClr val="bg2">
                  <a:lumMod val="50000"/>
                </a:schemeClr>
              </a:solidFill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SSE,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Silhouette Coefficient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clustering yang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memadai</a:t>
            </a:r>
            <a:endParaRPr lang="en-ID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3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C89A17-ED0B-F05F-5242-4E15A5E784F2}"/>
              </a:ext>
            </a:extLst>
          </p:cNvPr>
          <p:cNvSpPr txBox="1"/>
          <p:nvPr/>
        </p:nvSpPr>
        <p:spPr>
          <a:xfrm>
            <a:off x="2139474" y="2401582"/>
            <a:ext cx="791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SEKIAN TERIMA KASIH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DBBF6-E494-F9B2-B1F8-8D2E2451FD3A}"/>
              </a:ext>
            </a:extLst>
          </p:cNvPr>
          <p:cNvSpPr txBox="1"/>
          <p:nvPr/>
        </p:nvSpPr>
        <p:spPr>
          <a:xfrm>
            <a:off x="1047595" y="3239814"/>
            <a:ext cx="1009681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Created by. Alit </a:t>
            </a: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Fajar</a:t>
            </a:r>
            <a:r>
              <a:rPr lang="en-ID" sz="1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Kurniawan</a:t>
            </a:r>
          </a:p>
          <a:p>
            <a:pPr algn="ctr">
              <a:lnSpc>
                <a:spcPct val="150000"/>
              </a:lnSpc>
            </a:pPr>
            <a:r>
              <a:rPr lang="en-ID" sz="1400" b="1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alitfajark@gmail,com</a:t>
            </a:r>
            <a:endParaRPr lang="en-ID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5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A1E5D-52BD-677F-C06D-E74002C0297D}"/>
              </a:ext>
            </a:extLst>
          </p:cNvPr>
          <p:cNvSpPr txBox="1"/>
          <p:nvPr/>
        </p:nvSpPr>
        <p:spPr>
          <a:xfrm>
            <a:off x="2708037" y="1905120"/>
            <a:ext cx="677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ANALISIS DATA PERFORMANCE STUDENT MENGGUNAKAN  </a:t>
            </a:r>
            <a:r>
              <a:rPr lang="en-ID" sz="1400" i="0" dirty="0">
                <a:solidFill>
                  <a:schemeClr val="bg2">
                    <a:lumMod val="50000"/>
                  </a:schemeClr>
                </a:solidFill>
                <a:effectLst/>
                <a:latin typeface="Arial Rounded MT Bold" panose="020F0704030504030204" pitchFamily="34" charset="77"/>
              </a:rPr>
              <a:t>ALGORITMA K-MEANS DAN ALGORITMA AGGLOMERATIVE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166925-CE2A-A7FE-4706-04332A06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1956" y="1130211"/>
            <a:ext cx="648088" cy="6480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4CBE1C-5E73-716B-0457-8AE5DBFF7E64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1767424" y="3420909"/>
            <a:ext cx="8900803" cy="809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CF72F08-8E06-3347-6ADB-5FB90C5A943B}"/>
              </a:ext>
            </a:extLst>
          </p:cNvPr>
          <p:cNvSpPr/>
          <p:nvPr/>
        </p:nvSpPr>
        <p:spPr>
          <a:xfrm flipH="1">
            <a:off x="1674198" y="3389605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CF64C-7D49-88B7-41D4-D2BB15339382}"/>
              </a:ext>
            </a:extLst>
          </p:cNvPr>
          <p:cNvSpPr txBox="1"/>
          <p:nvPr/>
        </p:nvSpPr>
        <p:spPr>
          <a:xfrm>
            <a:off x="1310332" y="3527808"/>
            <a:ext cx="81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TUGAS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A7C0E0-F743-3A78-05AE-8EC115DCEAF2}"/>
              </a:ext>
            </a:extLst>
          </p:cNvPr>
          <p:cNvSpPr/>
          <p:nvPr/>
        </p:nvSpPr>
        <p:spPr>
          <a:xfrm flipH="1">
            <a:off x="3448776" y="3390379"/>
            <a:ext cx="91277" cy="92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79F0-C003-57FB-1550-FA12B509D7B1}"/>
              </a:ext>
            </a:extLst>
          </p:cNvPr>
          <p:cNvSpPr txBox="1"/>
          <p:nvPr/>
        </p:nvSpPr>
        <p:spPr>
          <a:xfrm>
            <a:off x="2579772" y="3527033"/>
            <a:ext cx="182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TUJUAN ANALISIS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5FCDC-F2AB-6CA2-0978-7F261AE905BD}"/>
              </a:ext>
            </a:extLst>
          </p:cNvPr>
          <p:cNvSpPr txBox="1"/>
          <p:nvPr/>
        </p:nvSpPr>
        <p:spPr>
          <a:xfrm>
            <a:off x="4765947" y="3527032"/>
            <a:ext cx="1008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F7BFF4-C4E8-9E6F-78BF-A7F27C583193}"/>
              </a:ext>
            </a:extLst>
          </p:cNvPr>
          <p:cNvSpPr txBox="1"/>
          <p:nvPr/>
        </p:nvSpPr>
        <p:spPr>
          <a:xfrm>
            <a:off x="6061418" y="3526098"/>
            <a:ext cx="198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PEMROSESAN DATA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404E8B-3167-124D-B51A-E008C8526F30}"/>
              </a:ext>
            </a:extLst>
          </p:cNvPr>
          <p:cNvSpPr/>
          <p:nvPr/>
        </p:nvSpPr>
        <p:spPr>
          <a:xfrm flipH="1">
            <a:off x="3449908" y="3393003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87200-6CB7-BA19-0C28-8E923644F897}"/>
              </a:ext>
            </a:extLst>
          </p:cNvPr>
          <p:cNvSpPr/>
          <p:nvPr/>
        </p:nvSpPr>
        <p:spPr>
          <a:xfrm flipH="1">
            <a:off x="5224486" y="3392269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63BFA1-2B3D-6293-F301-BBFBAF2898ED}"/>
              </a:ext>
            </a:extLst>
          </p:cNvPr>
          <p:cNvSpPr/>
          <p:nvPr/>
        </p:nvSpPr>
        <p:spPr>
          <a:xfrm flipH="1">
            <a:off x="7010476" y="3390559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1014DB-120C-B096-AD0F-2ACD6A17BC2C}"/>
              </a:ext>
            </a:extLst>
          </p:cNvPr>
          <p:cNvSpPr/>
          <p:nvPr/>
        </p:nvSpPr>
        <p:spPr>
          <a:xfrm flipH="1">
            <a:off x="8793712" y="3382700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7F0EDA-665A-89A1-FDCB-D97CBAE6787B}"/>
              </a:ext>
            </a:extLst>
          </p:cNvPr>
          <p:cNvSpPr txBox="1"/>
          <p:nvPr/>
        </p:nvSpPr>
        <p:spPr>
          <a:xfrm>
            <a:off x="8471301" y="352609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HASIL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70204D-B6DE-2638-1B92-2A9B07B9BB0D}"/>
              </a:ext>
            </a:extLst>
          </p:cNvPr>
          <p:cNvSpPr/>
          <p:nvPr/>
        </p:nvSpPr>
        <p:spPr>
          <a:xfrm flipH="1">
            <a:off x="10576950" y="3374841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A35F30-67BC-CC05-16C6-5E4DBB312ACE}"/>
              </a:ext>
            </a:extLst>
          </p:cNvPr>
          <p:cNvSpPr txBox="1"/>
          <p:nvPr/>
        </p:nvSpPr>
        <p:spPr>
          <a:xfrm>
            <a:off x="9926309" y="3526098"/>
            <a:ext cx="13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KESIMPULAN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0DFA6D-BA62-264D-B50E-92A756E350A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056114" y="3833875"/>
            <a:ext cx="0" cy="44551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48D3F0-1A56-7B5E-1764-68CFD056DE44}"/>
              </a:ext>
            </a:extLst>
          </p:cNvPr>
          <p:cNvCxnSpPr>
            <a:cxnSpLocks/>
          </p:cNvCxnSpPr>
          <p:nvPr/>
        </p:nvCxnSpPr>
        <p:spPr>
          <a:xfrm>
            <a:off x="5938329" y="4276217"/>
            <a:ext cx="223557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135306-3317-884C-1510-BD06CE3858A6}"/>
              </a:ext>
            </a:extLst>
          </p:cNvPr>
          <p:cNvCxnSpPr>
            <a:cxnSpLocks/>
          </p:cNvCxnSpPr>
          <p:nvPr/>
        </p:nvCxnSpPr>
        <p:spPr>
          <a:xfrm>
            <a:off x="5940802" y="4276217"/>
            <a:ext cx="0" cy="44551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194271-ABAE-3433-BD00-5D7EB184CF6D}"/>
              </a:ext>
            </a:extLst>
          </p:cNvPr>
          <p:cNvCxnSpPr>
            <a:cxnSpLocks/>
          </p:cNvCxnSpPr>
          <p:nvPr/>
        </p:nvCxnSpPr>
        <p:spPr>
          <a:xfrm>
            <a:off x="8172886" y="4276217"/>
            <a:ext cx="0" cy="44551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9700BD2-646B-E6C8-7684-50418CAFE65C}"/>
              </a:ext>
            </a:extLst>
          </p:cNvPr>
          <p:cNvSpPr/>
          <p:nvPr/>
        </p:nvSpPr>
        <p:spPr>
          <a:xfrm flipH="1">
            <a:off x="8127521" y="4718922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361791-86B4-1D48-0A0D-B939F0C43383}"/>
              </a:ext>
            </a:extLst>
          </p:cNvPr>
          <p:cNvSpPr/>
          <p:nvPr/>
        </p:nvSpPr>
        <p:spPr>
          <a:xfrm flipH="1">
            <a:off x="5895163" y="4718921"/>
            <a:ext cx="91277" cy="9213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81B17-4C7B-35C0-B81A-EE743598DC8A}"/>
              </a:ext>
            </a:extLst>
          </p:cNvPr>
          <p:cNvSpPr txBox="1"/>
          <p:nvPr/>
        </p:nvSpPr>
        <p:spPr>
          <a:xfrm>
            <a:off x="5074470" y="4902827"/>
            <a:ext cx="172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Algoritma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 Clustering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K-Means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1D952A-59FD-18DB-4117-1AA5EFEC42ED}"/>
              </a:ext>
            </a:extLst>
          </p:cNvPr>
          <p:cNvSpPr txBox="1"/>
          <p:nvPr/>
        </p:nvSpPr>
        <p:spPr>
          <a:xfrm>
            <a:off x="7024206" y="4901893"/>
            <a:ext cx="229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Algoritma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 Clustering</a:t>
            </a:r>
          </a:p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77"/>
              </a:rPr>
              <a:t>Hierarchical Agglomerative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50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F7B20-0DBC-D69E-9D39-AF6FDC8DC060}"/>
              </a:ext>
            </a:extLst>
          </p:cNvPr>
          <p:cNvSpPr txBox="1"/>
          <p:nvPr/>
        </p:nvSpPr>
        <p:spPr>
          <a:xfrm>
            <a:off x="2199947" y="1251479"/>
            <a:ext cx="79130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ea typeface="Ayuthaya" pitchFamily="2" charset="-34"/>
                <a:cs typeface="Ayuthaya" pitchFamily="2" charset="-34"/>
              </a:rPr>
              <a:t>TUGAS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DFF8D-F649-38EC-7208-5F1B4995BBBE}"/>
              </a:ext>
            </a:extLst>
          </p:cNvPr>
          <p:cNvSpPr txBox="1"/>
          <p:nvPr/>
        </p:nvSpPr>
        <p:spPr>
          <a:xfrm>
            <a:off x="2199947" y="1960684"/>
            <a:ext cx="791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Lakukan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analisis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terhadap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dataset Student Performance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menggunakan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algoritma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k-means dan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algoritma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agglomerative. Buat program python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untuk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membantu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analisis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menggunakan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dua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algoritma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clustering,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boleh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kmeans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, </a:t>
            </a:r>
            <a:r>
              <a:rPr lang="en-ID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hirarchical</a:t>
            </a:r>
            <a:r>
              <a:rPr lang="en-ID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GungsuhChe" panose="02030609000101010101" pitchFamily="49" charset="-127"/>
                <a:cs typeface="Arial" panose="020B0604020202020204" pitchFamily="34" charset="0"/>
              </a:rPr>
              <a:t> agglomerative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BEF8-3169-7475-F460-DD8AEFB67DC4}"/>
              </a:ext>
            </a:extLst>
          </p:cNvPr>
          <p:cNvSpPr txBox="1"/>
          <p:nvPr/>
        </p:nvSpPr>
        <p:spPr>
          <a:xfrm>
            <a:off x="2199947" y="3614985"/>
            <a:ext cx="791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TUJUAN ANALISIS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A5E56-91DD-08DA-2CD5-56540D4ACBFD}"/>
              </a:ext>
            </a:extLst>
          </p:cNvPr>
          <p:cNvSpPr txBox="1"/>
          <p:nvPr/>
        </p:nvSpPr>
        <p:spPr>
          <a:xfrm>
            <a:off x="2199947" y="4324190"/>
            <a:ext cx="7913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K-means dan Agglomerative Clustering.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membandingkan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 of Squared Errors (SSE) dan Silhouette Coefficient.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7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22C9B-4E58-C5BA-74D9-EECCB68DAE6F}"/>
              </a:ext>
            </a:extLst>
          </p:cNvPr>
          <p:cNvSpPr txBox="1"/>
          <p:nvPr/>
        </p:nvSpPr>
        <p:spPr>
          <a:xfrm>
            <a:off x="2600098" y="270417"/>
            <a:ext cx="791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A7BB4-CBD2-B245-BA76-C81524B269DB}"/>
              </a:ext>
            </a:extLst>
          </p:cNvPr>
          <p:cNvSpPr txBox="1"/>
          <p:nvPr/>
        </p:nvSpPr>
        <p:spPr>
          <a:xfrm>
            <a:off x="595900" y="793637"/>
            <a:ext cx="895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en-ID" sz="1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ID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ID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student performance. 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bersumber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Kaggle </a:t>
            </a:r>
          </a:p>
          <a:p>
            <a:pPr algn="just"/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https://www.kaggle.com/datasets/spscientist/students-performance-in-exams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3586-F568-FB64-33BB-D1ACCC0ECD17}"/>
              </a:ext>
            </a:extLst>
          </p:cNvPr>
          <p:cNvSpPr txBox="1"/>
          <p:nvPr/>
        </p:nvSpPr>
        <p:spPr>
          <a:xfrm>
            <a:off x="595900" y="1317950"/>
            <a:ext cx="11322121" cy="63401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D" sz="1200" b="1" dirty="0">
                <a:solidFill>
                  <a:schemeClr val="bg1"/>
                </a:solidFill>
              </a:rPr>
              <a:t>Gender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Kategorikal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Menunjukkan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kelamin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yaitu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apakah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tersebut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laki-laki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perempuan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Nilai yang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mungkin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adalah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female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perempuan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male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laki-laki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D" sz="1200" b="1" dirty="0">
                <a:solidFill>
                  <a:schemeClr val="bg1"/>
                </a:solidFill>
              </a:rPr>
              <a:t>Race/Ethnicity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Kategorikal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Menunjukkan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kelompok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ras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etnis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Nilai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dikelompokkan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beberapa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misalnya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group A, group B, group C, group D, group 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Pengelompokan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mungkin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bersifat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anonymized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melindungi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privasi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D" sz="1200" b="1" dirty="0">
                <a:solidFill>
                  <a:schemeClr val="bg1"/>
                </a:solidFill>
              </a:rPr>
              <a:t>Parental Level of Education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Kategorikal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Menyatakan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tingkat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pendidikan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orang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tua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memberikan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tentang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latar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belakang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pendidikan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keluarga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seperti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some high school, high school, some college, associate's degree, bachelor's degree, master's degree</a:t>
            </a:r>
          </a:p>
          <a:p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D" sz="1200" b="1" dirty="0">
                <a:solidFill>
                  <a:schemeClr val="bg1"/>
                </a:solidFill>
              </a:rPr>
              <a:t>Lunch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Kategorikal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Menggambarkan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makan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siang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diterima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di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sekolah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Ada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dua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fitur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standard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makan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siang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biasa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standar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free/reduced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makan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siang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gratis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harga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subsidi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umumnya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mencerminkan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status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sosial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ekonomi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D" sz="1200" b="1" dirty="0">
                <a:solidFill>
                  <a:schemeClr val="bg1"/>
                </a:solidFill>
              </a:rPr>
              <a:t>Test Preparation Course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Kategorikal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Menunjukkan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apakah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telah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mengikuti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kursus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persiapan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ujian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Ada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dua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nilai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fitur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none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mengikuti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kursus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persiapan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completed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telah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menyelesaikan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kursus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persiapan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D" sz="1200" b="1" dirty="0">
                <a:solidFill>
                  <a:schemeClr val="bg1"/>
                </a:solidFill>
              </a:rPr>
              <a:t>Math Score</a:t>
            </a:r>
            <a:endParaRPr lang="en-ID" sz="1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Numerik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Merupakan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skor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nilai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ujian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matematika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Nilai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berbentuk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angka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dapat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berkisar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0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hingga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100.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D" sz="1200" b="1" dirty="0">
                <a:solidFill>
                  <a:schemeClr val="bg1"/>
                </a:solidFill>
              </a:rPr>
              <a:t>Reading Score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Numerik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Merupakan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skor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nilai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ujian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membaca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Sama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seperti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pada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ujian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matematika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nilai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berbentuk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angka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antara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0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hingga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100.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D" sz="1200" b="1" dirty="0">
                <a:solidFill>
                  <a:schemeClr val="bg1"/>
                </a:solidFill>
              </a:rPr>
              <a:t>Writing Score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Jenis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Numerik</a:t>
            </a:r>
            <a:endParaRPr lang="en-ID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</a:rPr>
              <a:t>Keterangan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Merupakan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skor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nilai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siswa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ujian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menulis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. Skor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ini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juga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berada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rentang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0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</a:rPr>
              <a:t>hingga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</a:rPr>
              <a:t> 100.</a:t>
            </a:r>
          </a:p>
        </p:txBody>
      </p:sp>
    </p:spTree>
    <p:extLst>
      <p:ext uri="{BB962C8B-B14F-4D97-AF65-F5344CB8AC3E}">
        <p14:creationId xmlns:p14="http://schemas.microsoft.com/office/powerpoint/2010/main" val="350307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37C6E8C-2AFE-E25F-52B4-F5C893BE2412}"/>
              </a:ext>
            </a:extLst>
          </p:cNvPr>
          <p:cNvSpPr txBox="1"/>
          <p:nvPr/>
        </p:nvSpPr>
        <p:spPr>
          <a:xfrm>
            <a:off x="2139474" y="479538"/>
            <a:ext cx="791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PEMROSESAN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5E0D0-9EE4-684A-65AB-F174C93B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08" y="4590093"/>
            <a:ext cx="3432544" cy="533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46AD4C-A2BB-71EC-A0DB-9A8D74F0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942" y="1863016"/>
            <a:ext cx="3086694" cy="16684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588629-27C0-C718-5B8E-C1D89FBC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508" y="5286209"/>
            <a:ext cx="2725014" cy="5333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B04CC9-B360-42F4-185F-331AB8B42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508" y="3694551"/>
            <a:ext cx="3086694" cy="73249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91CFD43-1619-7205-49F7-55944FFDFD00}"/>
              </a:ext>
            </a:extLst>
          </p:cNvPr>
          <p:cNvSpPr/>
          <p:nvPr/>
        </p:nvSpPr>
        <p:spPr>
          <a:xfrm>
            <a:off x="1204156" y="2672792"/>
            <a:ext cx="4275117" cy="6293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Pengecekan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data, dan </a:t>
            </a:r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coba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memeriksa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null </a:t>
            </a:r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E0C6BA-9FC0-54CF-F1AF-689A5B3EF2F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5479273" y="2987488"/>
            <a:ext cx="1829235" cy="107330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9702F0-5044-1E80-5D07-3539280C9F72}"/>
              </a:ext>
            </a:extLst>
          </p:cNvPr>
          <p:cNvSpPr/>
          <p:nvPr/>
        </p:nvSpPr>
        <p:spPr>
          <a:xfrm>
            <a:off x="1204157" y="1802142"/>
            <a:ext cx="4275117" cy="62939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pemuatan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951EA4-B0D0-7E8C-26DD-238DED1DB904}"/>
              </a:ext>
            </a:extLst>
          </p:cNvPr>
          <p:cNvCxnSpPr>
            <a:cxnSpLocks/>
          </p:cNvCxnSpPr>
          <p:nvPr/>
        </p:nvCxnSpPr>
        <p:spPr>
          <a:xfrm>
            <a:off x="5479274" y="2104274"/>
            <a:ext cx="183466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36D12C0-ACC5-42AC-EB7E-607FFDB70E5E}"/>
              </a:ext>
            </a:extLst>
          </p:cNvPr>
          <p:cNvSpPr/>
          <p:nvPr/>
        </p:nvSpPr>
        <p:spPr>
          <a:xfrm>
            <a:off x="1198722" y="3543442"/>
            <a:ext cx="4275117" cy="78957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clustering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numerik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math score, reading score, dan writing score.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F63A50-92E6-5425-A1A1-58C49349509C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5473839" y="3938228"/>
            <a:ext cx="1834669" cy="91839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76D619C-8F48-8145-8DEA-E739EB3C80E3}"/>
              </a:ext>
            </a:extLst>
          </p:cNvPr>
          <p:cNvSpPr/>
          <p:nvPr/>
        </p:nvSpPr>
        <p:spPr>
          <a:xfrm>
            <a:off x="1198721" y="4574272"/>
            <a:ext cx="4275117" cy="3947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normalisasi</a:t>
            </a:r>
            <a:r>
              <a:rPr lang="en-ID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3F6091-5FD4-5E6A-C0DE-533C23A65ABF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5473838" y="4771665"/>
            <a:ext cx="1834670" cy="78120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35EBB79-B4AA-7906-27DA-FF2E6E23BD5B}"/>
              </a:ext>
            </a:extLst>
          </p:cNvPr>
          <p:cNvSpPr txBox="1"/>
          <p:nvPr/>
        </p:nvSpPr>
        <p:spPr>
          <a:xfrm>
            <a:off x="2139474" y="693671"/>
            <a:ext cx="791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ALGORITMA CLUSTERING K-MEANS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4909F-0022-7C54-2D6F-256AF46B348F}"/>
              </a:ext>
            </a:extLst>
          </p:cNvPr>
          <p:cNvSpPr txBox="1"/>
          <p:nvPr/>
        </p:nvSpPr>
        <p:spPr>
          <a:xfrm>
            <a:off x="1470185" y="2016877"/>
            <a:ext cx="1314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A095E-8E75-1701-3DC3-1CFEEA42DE67}"/>
              </a:ext>
            </a:extLst>
          </p:cNvPr>
          <p:cNvSpPr txBox="1"/>
          <p:nvPr/>
        </p:nvSpPr>
        <p:spPr>
          <a:xfrm>
            <a:off x="2701886" y="2016877"/>
            <a:ext cx="26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FD220-3B7E-8B4B-CB29-1C03B0092CCB}"/>
              </a:ext>
            </a:extLst>
          </p:cNvPr>
          <p:cNvSpPr txBox="1"/>
          <p:nvPr/>
        </p:nvSpPr>
        <p:spPr>
          <a:xfrm>
            <a:off x="3111335" y="1945627"/>
            <a:ext cx="612568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Squared Errors (SSE):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Diukur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Coefficient: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Diukur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DF095D-42CC-6BA0-1672-D4B1E522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11" y="3429000"/>
            <a:ext cx="4750377" cy="13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7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35EBB79-B4AA-7906-27DA-FF2E6E23BD5B}"/>
              </a:ext>
            </a:extLst>
          </p:cNvPr>
          <p:cNvSpPr txBox="1"/>
          <p:nvPr/>
        </p:nvSpPr>
        <p:spPr>
          <a:xfrm>
            <a:off x="2139474" y="693671"/>
            <a:ext cx="791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ALGORITMA CLUSTERING AGLOMERATIVE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4909F-0022-7C54-2D6F-256AF46B348F}"/>
              </a:ext>
            </a:extLst>
          </p:cNvPr>
          <p:cNvSpPr txBox="1"/>
          <p:nvPr/>
        </p:nvSpPr>
        <p:spPr>
          <a:xfrm>
            <a:off x="1470185" y="2016877"/>
            <a:ext cx="1314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A095E-8E75-1701-3DC3-1CFEEA42DE67}"/>
              </a:ext>
            </a:extLst>
          </p:cNvPr>
          <p:cNvSpPr txBox="1"/>
          <p:nvPr/>
        </p:nvSpPr>
        <p:spPr>
          <a:xfrm>
            <a:off x="2701886" y="2016877"/>
            <a:ext cx="26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FD220-3B7E-8B4B-CB29-1C03B0092CCB}"/>
              </a:ext>
            </a:extLst>
          </p:cNvPr>
          <p:cNvSpPr txBox="1"/>
          <p:nvPr/>
        </p:nvSpPr>
        <p:spPr>
          <a:xfrm>
            <a:off x="3111335" y="1945627"/>
            <a:ext cx="6125688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K-Means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Coefficient: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Diukur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06AB5-6647-6BD6-62AE-5371F891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43" y="3216972"/>
            <a:ext cx="6197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6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54FA02-7372-8317-49F8-D1D49A260FC9}"/>
              </a:ext>
            </a:extLst>
          </p:cNvPr>
          <p:cNvSpPr txBox="1"/>
          <p:nvPr/>
        </p:nvSpPr>
        <p:spPr>
          <a:xfrm>
            <a:off x="2139474" y="830476"/>
            <a:ext cx="791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HASIL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21E54-706C-0A51-74B1-FA6B0C3D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32" y="1797421"/>
            <a:ext cx="3709802" cy="1168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361594-F512-08C4-DF81-92F11474D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32" y="3239812"/>
            <a:ext cx="1628836" cy="21123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2E3B64-F458-F08B-779C-26D5C46DB811}"/>
              </a:ext>
            </a:extLst>
          </p:cNvPr>
          <p:cNvSpPr txBox="1"/>
          <p:nvPr/>
        </p:nvSpPr>
        <p:spPr>
          <a:xfrm>
            <a:off x="2811668" y="3239812"/>
            <a:ext cx="2408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SSE VS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  <a:p>
            <a:pPr algn="just"/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SSE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cluster.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optimal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BC7673-26E4-B5EC-DD86-A33220E6D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376" y="1797421"/>
            <a:ext cx="3709801" cy="11629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BB4B0B-DBE4-1DB8-AB3B-456AAD9D0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376" y="3239812"/>
            <a:ext cx="1628836" cy="2089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BEEAE1-A5D2-C9CB-B179-6B4C2471975B}"/>
              </a:ext>
            </a:extLst>
          </p:cNvPr>
          <p:cNvSpPr txBox="1"/>
          <p:nvPr/>
        </p:nvSpPr>
        <p:spPr>
          <a:xfrm>
            <a:off x="9062122" y="3239812"/>
            <a:ext cx="240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Silhouette Coefficient vs. </a:t>
            </a:r>
            <a:r>
              <a:rPr lang="en-ID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Silhouette Coefficient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cluster.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optimal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4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D4552-69F8-22F7-9D43-7A8D5840AE7B}"/>
              </a:ext>
            </a:extLst>
          </p:cNvPr>
          <p:cNvSpPr txBox="1"/>
          <p:nvPr/>
        </p:nvSpPr>
        <p:spPr>
          <a:xfrm>
            <a:off x="2139474" y="319837"/>
            <a:ext cx="791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PENJELASAN HASIL GRAFIK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41737-015C-4778-D7BB-C271975D8BF4}"/>
              </a:ext>
            </a:extLst>
          </p:cNvPr>
          <p:cNvSpPr txBox="1"/>
          <p:nvPr/>
        </p:nvSpPr>
        <p:spPr>
          <a:xfrm>
            <a:off x="1423060" y="982176"/>
            <a:ext cx="9345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SSE vs.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Jumlah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Cluster (K-means)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SSE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bertambahnya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Interpretasi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yang optimal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"siku" pada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 vs. </a:t>
            </a: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(K-means dan Agglomerative)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Silhouette Coefficient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Interpretasi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Silhouette Coefficient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dianggap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optimal.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D" sz="1200" b="1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Contoh</a:t>
            </a: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 Hasil</a:t>
            </a:r>
          </a:p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K-means:</a:t>
            </a:r>
            <a:endParaRPr lang="en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Optimal: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SSE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1253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k=2)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0.47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k=2)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Agglomerative Hierarchical Clustering:</a:t>
            </a:r>
            <a:endParaRPr lang="en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Optimal: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Coefficient 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0.45 (</a:t>
            </a:r>
            <a:r>
              <a:rPr lang="en-ID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k=2)</a:t>
            </a:r>
          </a:p>
          <a:p>
            <a:pPr algn="just"/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7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853</Words>
  <Application>Microsoft Macintosh PowerPoint</Application>
  <PresentationFormat>Widescreen</PresentationFormat>
  <Paragraphs>127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Andale Mono</vt:lpstr>
      <vt:lpstr>Apple Symbols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Alit Fajar Kurniawan</dc:creator>
  <cp:lastModifiedBy>Alit Fajar Kurniawan</cp:lastModifiedBy>
  <cp:revision>8</cp:revision>
  <dcterms:created xsi:type="dcterms:W3CDTF">2024-09-07T04:55:49Z</dcterms:created>
  <dcterms:modified xsi:type="dcterms:W3CDTF">2024-09-09T14:45:22Z</dcterms:modified>
</cp:coreProperties>
</file>