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9" r:id="rId1"/>
  </p:sldMasterIdLst>
  <p:notesMasterIdLst>
    <p:notesMasterId r:id="rId57"/>
  </p:notesMasterIdLst>
  <p:sldIdLst>
    <p:sldId id="356" r:id="rId2"/>
    <p:sldId id="357" r:id="rId3"/>
    <p:sldId id="358" r:id="rId4"/>
    <p:sldId id="359" r:id="rId5"/>
    <p:sldId id="360" r:id="rId6"/>
    <p:sldId id="361" r:id="rId7"/>
    <p:sldId id="366" r:id="rId8"/>
    <p:sldId id="362" r:id="rId9"/>
    <p:sldId id="363" r:id="rId10"/>
    <p:sldId id="364" r:id="rId11"/>
    <p:sldId id="365" r:id="rId12"/>
    <p:sldId id="367" r:id="rId13"/>
    <p:sldId id="368" r:id="rId14"/>
    <p:sldId id="370" r:id="rId15"/>
    <p:sldId id="371" r:id="rId16"/>
    <p:sldId id="372" r:id="rId17"/>
    <p:sldId id="369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1" r:id="rId36"/>
    <p:sldId id="392" r:id="rId37"/>
    <p:sldId id="390" r:id="rId38"/>
    <p:sldId id="393" r:id="rId39"/>
    <p:sldId id="394" r:id="rId40"/>
    <p:sldId id="395" r:id="rId41"/>
    <p:sldId id="396" r:id="rId42"/>
    <p:sldId id="397" r:id="rId43"/>
    <p:sldId id="398" r:id="rId44"/>
    <p:sldId id="410" r:id="rId45"/>
    <p:sldId id="400" r:id="rId46"/>
    <p:sldId id="401" r:id="rId47"/>
    <p:sldId id="399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35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758" autoAdjust="0"/>
  </p:normalViewPr>
  <p:slideViewPr>
    <p:cSldViewPr>
      <p:cViewPr varScale="1"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44" y="6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5240-3A4F-4CFD-8ADA-DD96DB2C33D0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A723-229E-4D3A-BBCD-DDE3CC36E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A723-229E-4D3A-BBCD-DDE3CC36EE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81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609600" y="4953000"/>
            <a:ext cx="7162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Dr. Mian M. Hamayun</a:t>
            </a:r>
          </a:p>
          <a:p>
            <a:pPr algn="l"/>
            <a:r>
              <a:rPr lang="en-US" i="1" dirty="0"/>
              <a:t>mian.hamayun@seecs.edu.pk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b="0" dirty="0"/>
              <a:t>http://seecs.nust.edu.pk/faculty/mianhamayun.html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7A47B8-C9E7-45C6-848C-50AE24FF6AF3}" type="datetimeFigureOut">
              <a:rPr lang="en-US" smtClean="0"/>
              <a:pPr/>
              <a:t>1/22/2019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24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924800" cy="1066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CS212: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599"/>
            <a:ext cx="6781800" cy="122872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Control </a:t>
            </a:r>
            <a:r>
              <a:rPr lang="en-US" sz="3200" dirty="0" smtClean="0">
                <a:solidFill>
                  <a:srgbClr val="0070C0"/>
                </a:solidFill>
              </a:rPr>
              <a:t>Structures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5019675"/>
            <a:ext cx="24955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90600" y="51054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Instructor: </a:t>
            </a:r>
            <a:r>
              <a:rPr lang="en-US" sz="2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Hirra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Anwar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54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Selection Structure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03900" y="3973513"/>
            <a:ext cx="2208213" cy="403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03900" y="3973513"/>
            <a:ext cx="2241550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12113" y="3973513"/>
            <a:ext cx="33337" cy="4365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03900" y="4376738"/>
            <a:ext cx="2208213" cy="33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03900" y="3973513"/>
            <a:ext cx="33338" cy="403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87525" y="3436938"/>
            <a:ext cx="3213100" cy="1443037"/>
          </a:xfrm>
          <a:custGeom>
            <a:avLst/>
            <a:gdLst>
              <a:gd name="T0" fmla="*/ 1012 w 2024"/>
              <a:gd name="T1" fmla="*/ 0 h 909"/>
              <a:gd name="T2" fmla="*/ 0 w 2024"/>
              <a:gd name="T3" fmla="*/ 465 h 909"/>
              <a:gd name="T4" fmla="*/ 1012 w 2024"/>
              <a:gd name="T5" fmla="*/ 909 h 909"/>
              <a:gd name="T6" fmla="*/ 2024 w 2024"/>
              <a:gd name="T7" fmla="*/ 465 h 909"/>
              <a:gd name="T8" fmla="*/ 1012 w 2024"/>
              <a:gd name="T9" fmla="*/ 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" h="909">
                <a:moveTo>
                  <a:pt x="1012" y="0"/>
                </a:moveTo>
                <a:lnTo>
                  <a:pt x="0" y="465"/>
                </a:lnTo>
                <a:lnTo>
                  <a:pt x="1012" y="909"/>
                </a:lnTo>
                <a:lnTo>
                  <a:pt x="2024" y="465"/>
                </a:lnTo>
                <a:lnTo>
                  <a:pt x="1012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787525" y="3436938"/>
            <a:ext cx="3279775" cy="1476375"/>
          </a:xfrm>
          <a:custGeom>
            <a:avLst/>
            <a:gdLst>
              <a:gd name="T0" fmla="*/ 1012 w 2066"/>
              <a:gd name="T1" fmla="*/ 21 h 930"/>
              <a:gd name="T2" fmla="*/ 0 w 2066"/>
              <a:gd name="T3" fmla="*/ 486 h 930"/>
              <a:gd name="T4" fmla="*/ 0 w 2066"/>
              <a:gd name="T5" fmla="*/ 486 h 930"/>
              <a:gd name="T6" fmla="*/ 0 w 2066"/>
              <a:gd name="T7" fmla="*/ 465 h 930"/>
              <a:gd name="T8" fmla="*/ 1012 w 2066"/>
              <a:gd name="T9" fmla="*/ 909 h 930"/>
              <a:gd name="T10" fmla="*/ 1012 w 2066"/>
              <a:gd name="T11" fmla="*/ 930 h 930"/>
              <a:gd name="T12" fmla="*/ 1012 w 2066"/>
              <a:gd name="T13" fmla="*/ 909 h 930"/>
              <a:gd name="T14" fmla="*/ 2024 w 2066"/>
              <a:gd name="T15" fmla="*/ 465 h 930"/>
              <a:gd name="T16" fmla="*/ 2024 w 2066"/>
              <a:gd name="T17" fmla="*/ 465 h 930"/>
              <a:gd name="T18" fmla="*/ 2066 w 2066"/>
              <a:gd name="T19" fmla="*/ 486 h 930"/>
              <a:gd name="T20" fmla="*/ 2024 w 2066"/>
              <a:gd name="T21" fmla="*/ 486 h 930"/>
              <a:gd name="T22" fmla="*/ 1012 w 2066"/>
              <a:gd name="T23" fmla="*/ 930 h 930"/>
              <a:gd name="T24" fmla="*/ 1012 w 2066"/>
              <a:gd name="T25" fmla="*/ 930 h 930"/>
              <a:gd name="T26" fmla="*/ 1012 w 2066"/>
              <a:gd name="T27" fmla="*/ 930 h 930"/>
              <a:gd name="T28" fmla="*/ 0 w 2066"/>
              <a:gd name="T29" fmla="*/ 486 h 930"/>
              <a:gd name="T30" fmla="*/ 0 w 2066"/>
              <a:gd name="T31" fmla="*/ 486 h 930"/>
              <a:gd name="T32" fmla="*/ 0 w 2066"/>
              <a:gd name="T33" fmla="*/ 465 h 930"/>
              <a:gd name="T34" fmla="*/ 1012 w 2066"/>
              <a:gd name="T35" fmla="*/ 0 h 930"/>
              <a:gd name="T36" fmla="*/ 1012 w 2066"/>
              <a:gd name="T37" fmla="*/ 21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66" h="930">
                <a:moveTo>
                  <a:pt x="1012" y="21"/>
                </a:moveTo>
                <a:lnTo>
                  <a:pt x="0" y="486"/>
                </a:lnTo>
                <a:lnTo>
                  <a:pt x="0" y="486"/>
                </a:lnTo>
                <a:lnTo>
                  <a:pt x="0" y="465"/>
                </a:lnTo>
                <a:lnTo>
                  <a:pt x="1012" y="909"/>
                </a:lnTo>
                <a:lnTo>
                  <a:pt x="1012" y="930"/>
                </a:lnTo>
                <a:lnTo>
                  <a:pt x="1012" y="909"/>
                </a:lnTo>
                <a:lnTo>
                  <a:pt x="2024" y="465"/>
                </a:lnTo>
                <a:lnTo>
                  <a:pt x="2024" y="465"/>
                </a:lnTo>
                <a:lnTo>
                  <a:pt x="2066" y="486"/>
                </a:lnTo>
                <a:lnTo>
                  <a:pt x="2024" y="486"/>
                </a:lnTo>
                <a:lnTo>
                  <a:pt x="1012" y="930"/>
                </a:lnTo>
                <a:lnTo>
                  <a:pt x="1012" y="930"/>
                </a:lnTo>
                <a:lnTo>
                  <a:pt x="1012" y="930"/>
                </a:lnTo>
                <a:lnTo>
                  <a:pt x="0" y="486"/>
                </a:lnTo>
                <a:lnTo>
                  <a:pt x="0" y="486"/>
                </a:lnTo>
                <a:lnTo>
                  <a:pt x="0" y="465"/>
                </a:lnTo>
                <a:lnTo>
                  <a:pt x="1012" y="0"/>
                </a:lnTo>
                <a:lnTo>
                  <a:pt x="1012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3394075" y="3436938"/>
            <a:ext cx="1606550" cy="771525"/>
          </a:xfrm>
          <a:custGeom>
            <a:avLst/>
            <a:gdLst>
              <a:gd name="T0" fmla="*/ 1012 w 1012"/>
              <a:gd name="T1" fmla="*/ 486 h 486"/>
              <a:gd name="T2" fmla="*/ 0 w 1012"/>
              <a:gd name="T3" fmla="*/ 21 h 486"/>
              <a:gd name="T4" fmla="*/ 0 w 1012"/>
              <a:gd name="T5" fmla="*/ 0 h 486"/>
              <a:gd name="T6" fmla="*/ 0 w 1012"/>
              <a:gd name="T7" fmla="*/ 0 h 486"/>
              <a:gd name="T8" fmla="*/ 0 w 1012"/>
              <a:gd name="T9" fmla="*/ 0 h 486"/>
              <a:gd name="T10" fmla="*/ 1012 w 1012"/>
              <a:gd name="T11" fmla="*/ 465 h 486"/>
              <a:gd name="T12" fmla="*/ 1012 w 1012"/>
              <a:gd name="T13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486">
                <a:moveTo>
                  <a:pt x="1012" y="486"/>
                </a:moveTo>
                <a:lnTo>
                  <a:pt x="0" y="2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012" y="465"/>
                </a:lnTo>
                <a:lnTo>
                  <a:pt x="1012" y="48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787525" y="3436938"/>
            <a:ext cx="3279775" cy="1476375"/>
          </a:xfrm>
          <a:custGeom>
            <a:avLst/>
            <a:gdLst>
              <a:gd name="T0" fmla="*/ 1012 w 2066"/>
              <a:gd name="T1" fmla="*/ 21 h 930"/>
              <a:gd name="T2" fmla="*/ 0 w 2066"/>
              <a:gd name="T3" fmla="*/ 486 h 930"/>
              <a:gd name="T4" fmla="*/ 0 w 2066"/>
              <a:gd name="T5" fmla="*/ 486 h 930"/>
              <a:gd name="T6" fmla="*/ 0 w 2066"/>
              <a:gd name="T7" fmla="*/ 465 h 930"/>
              <a:gd name="T8" fmla="*/ 1012 w 2066"/>
              <a:gd name="T9" fmla="*/ 909 h 930"/>
              <a:gd name="T10" fmla="*/ 1012 w 2066"/>
              <a:gd name="T11" fmla="*/ 930 h 930"/>
              <a:gd name="T12" fmla="*/ 1012 w 2066"/>
              <a:gd name="T13" fmla="*/ 909 h 930"/>
              <a:gd name="T14" fmla="*/ 2024 w 2066"/>
              <a:gd name="T15" fmla="*/ 465 h 930"/>
              <a:gd name="T16" fmla="*/ 2024 w 2066"/>
              <a:gd name="T17" fmla="*/ 465 h 930"/>
              <a:gd name="T18" fmla="*/ 2066 w 2066"/>
              <a:gd name="T19" fmla="*/ 486 h 930"/>
              <a:gd name="T20" fmla="*/ 2024 w 2066"/>
              <a:gd name="T21" fmla="*/ 486 h 930"/>
              <a:gd name="T22" fmla="*/ 1012 w 2066"/>
              <a:gd name="T23" fmla="*/ 930 h 930"/>
              <a:gd name="T24" fmla="*/ 1012 w 2066"/>
              <a:gd name="T25" fmla="*/ 930 h 930"/>
              <a:gd name="T26" fmla="*/ 1012 w 2066"/>
              <a:gd name="T27" fmla="*/ 930 h 930"/>
              <a:gd name="T28" fmla="*/ 0 w 2066"/>
              <a:gd name="T29" fmla="*/ 486 h 930"/>
              <a:gd name="T30" fmla="*/ 0 w 2066"/>
              <a:gd name="T31" fmla="*/ 486 h 930"/>
              <a:gd name="T32" fmla="*/ 0 w 2066"/>
              <a:gd name="T33" fmla="*/ 465 h 930"/>
              <a:gd name="T34" fmla="*/ 1012 w 2066"/>
              <a:gd name="T35" fmla="*/ 0 h 930"/>
              <a:gd name="T36" fmla="*/ 1012 w 2066"/>
              <a:gd name="T37" fmla="*/ 21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66" h="930">
                <a:moveTo>
                  <a:pt x="1012" y="21"/>
                </a:moveTo>
                <a:lnTo>
                  <a:pt x="0" y="486"/>
                </a:lnTo>
                <a:lnTo>
                  <a:pt x="0" y="486"/>
                </a:lnTo>
                <a:lnTo>
                  <a:pt x="0" y="465"/>
                </a:lnTo>
                <a:lnTo>
                  <a:pt x="1012" y="909"/>
                </a:lnTo>
                <a:lnTo>
                  <a:pt x="1012" y="930"/>
                </a:lnTo>
                <a:lnTo>
                  <a:pt x="1012" y="909"/>
                </a:lnTo>
                <a:lnTo>
                  <a:pt x="2024" y="465"/>
                </a:lnTo>
                <a:lnTo>
                  <a:pt x="2024" y="465"/>
                </a:lnTo>
                <a:lnTo>
                  <a:pt x="2066" y="486"/>
                </a:lnTo>
                <a:lnTo>
                  <a:pt x="2024" y="486"/>
                </a:lnTo>
                <a:lnTo>
                  <a:pt x="1012" y="930"/>
                </a:lnTo>
                <a:lnTo>
                  <a:pt x="1012" y="930"/>
                </a:lnTo>
                <a:lnTo>
                  <a:pt x="1012" y="930"/>
                </a:lnTo>
                <a:lnTo>
                  <a:pt x="0" y="486"/>
                </a:lnTo>
                <a:lnTo>
                  <a:pt x="0" y="486"/>
                </a:lnTo>
                <a:lnTo>
                  <a:pt x="0" y="465"/>
                </a:lnTo>
                <a:lnTo>
                  <a:pt x="1012" y="0"/>
                </a:lnTo>
                <a:lnTo>
                  <a:pt x="1012" y="21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394075" y="3436938"/>
            <a:ext cx="1606550" cy="771525"/>
          </a:xfrm>
          <a:custGeom>
            <a:avLst/>
            <a:gdLst>
              <a:gd name="T0" fmla="*/ 1012 w 1012"/>
              <a:gd name="T1" fmla="*/ 486 h 486"/>
              <a:gd name="T2" fmla="*/ 0 w 1012"/>
              <a:gd name="T3" fmla="*/ 21 h 486"/>
              <a:gd name="T4" fmla="*/ 0 w 1012"/>
              <a:gd name="T5" fmla="*/ 0 h 486"/>
              <a:gd name="T6" fmla="*/ 0 w 1012"/>
              <a:gd name="T7" fmla="*/ 0 h 486"/>
              <a:gd name="T8" fmla="*/ 0 w 1012"/>
              <a:gd name="T9" fmla="*/ 0 h 486"/>
              <a:gd name="T10" fmla="*/ 1012 w 1012"/>
              <a:gd name="T11" fmla="*/ 465 h 486"/>
              <a:gd name="T12" fmla="*/ 1012 w 1012"/>
              <a:gd name="T13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486">
                <a:moveTo>
                  <a:pt x="1012" y="486"/>
                </a:moveTo>
                <a:lnTo>
                  <a:pt x="0" y="2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012" y="465"/>
                </a:lnTo>
                <a:lnTo>
                  <a:pt x="1012" y="48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90800" y="4006850"/>
            <a:ext cx="1192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grade &gt;= 60</a:t>
            </a:r>
            <a:endParaRPr lang="en-US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394075" y="2632075"/>
            <a:ext cx="333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394075" y="3268663"/>
            <a:ext cx="333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394075" y="4879975"/>
            <a:ext cx="333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394075" y="5516563"/>
            <a:ext cx="333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3494088" y="2530475"/>
            <a:ext cx="33337" cy="1588"/>
          </a:xfrm>
          <a:custGeom>
            <a:avLst/>
            <a:gdLst>
              <a:gd name="T0" fmla="*/ 0 w 21"/>
              <a:gd name="T1" fmla="*/ 0 w 21"/>
              <a:gd name="T2" fmla="*/ 0 w 21"/>
              <a:gd name="T3" fmla="*/ 21 w 21"/>
              <a:gd name="T4" fmla="*/ 21 w 21"/>
              <a:gd name="T5" fmla="*/ 21 w 21"/>
              <a:gd name="T6" fmla="*/ 0 w 2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" y="0"/>
                </a:lnTo>
                <a:lnTo>
                  <a:pt x="21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2"/>
          <p:cNvSpPr>
            <a:spLocks/>
          </p:cNvSpPr>
          <p:nvPr/>
        </p:nvSpPr>
        <p:spPr bwMode="auto">
          <a:xfrm>
            <a:off x="3494088" y="5784850"/>
            <a:ext cx="33337" cy="1588"/>
          </a:xfrm>
          <a:custGeom>
            <a:avLst/>
            <a:gdLst>
              <a:gd name="T0" fmla="*/ 0 w 21"/>
              <a:gd name="T1" fmla="*/ 0 w 21"/>
              <a:gd name="T2" fmla="*/ 0 w 21"/>
              <a:gd name="T3" fmla="*/ 21 w 21"/>
              <a:gd name="T4" fmla="*/ 21 w 21"/>
              <a:gd name="T5" fmla="*/ 21 w 21"/>
              <a:gd name="T6" fmla="*/ 0 w 2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" y="0"/>
                </a:lnTo>
                <a:lnTo>
                  <a:pt x="21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5562600" y="4159250"/>
            <a:ext cx="1588" cy="333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5803900" y="3973513"/>
            <a:ext cx="2241550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8012113" y="3973513"/>
            <a:ext cx="33337" cy="4365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03900" y="4376738"/>
            <a:ext cx="2208213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5803900" y="3973513"/>
            <a:ext cx="33338" cy="403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627438" y="5081588"/>
            <a:ext cx="1587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7042150" y="5081588"/>
            <a:ext cx="1588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7007225" y="5081588"/>
            <a:ext cx="3492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7007225" y="4376738"/>
            <a:ext cx="3492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5033962" y="3854451"/>
            <a:ext cx="617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vantGarde" pitchFamily="34" charset="0"/>
              </a:rPr>
              <a:t>true</a:t>
            </a:r>
            <a:endParaRPr lang="en-US" altLang="en-US" dirty="0"/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2757488" y="5181600"/>
            <a:ext cx="454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false</a:t>
            </a:r>
            <a:endParaRPr lang="en-US" altLang="en-US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6248400" y="4006850"/>
            <a:ext cx="1358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print </a:t>
            </a:r>
            <a:r>
              <a:rPr lang="en-US" altLang="en-US">
                <a:solidFill>
                  <a:srgbClr val="000000"/>
                </a:solidFill>
              </a:rPr>
              <a:t>“</a:t>
            </a:r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Passed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  <a:endParaRPr lang="en-US" altLang="en-US"/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3352800" y="248285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59"/>
          <p:cNvSpPr>
            <a:spLocks noChangeArrowheads="1"/>
          </p:cNvSpPr>
          <p:nvPr/>
        </p:nvSpPr>
        <p:spPr bwMode="auto">
          <a:xfrm>
            <a:off x="3352800" y="560705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>
            <a:off x="3429000" y="263525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>
            <a:off x="3429000" y="49212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Line 62"/>
          <p:cNvSpPr>
            <a:spLocks noChangeShapeType="1"/>
          </p:cNvSpPr>
          <p:nvPr/>
        </p:nvSpPr>
        <p:spPr bwMode="auto">
          <a:xfrm flipH="1">
            <a:off x="3429000" y="507365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" name="Line 63"/>
          <p:cNvSpPr>
            <a:spLocks noChangeShapeType="1"/>
          </p:cNvSpPr>
          <p:nvPr/>
        </p:nvSpPr>
        <p:spPr bwMode="auto">
          <a:xfrm flipV="1">
            <a:off x="7010400" y="43878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5029200" y="415925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1219200" y="5988050"/>
            <a:ext cx="6168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Aft>
                <a:spcPts val="900"/>
              </a:spcAft>
            </a:pP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Fig 2: Flowcharting the single-selection </a:t>
            </a:r>
            <a:r>
              <a:rPr lang="en-US" altLang="en-US" b="1" dirty="0">
                <a:solidFill>
                  <a:schemeClr val="tx2"/>
                </a:solidFill>
                <a:latin typeface="Courier" pitchFamily="49" charset="0"/>
              </a:rPr>
              <a:t>if</a:t>
            </a: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 structure.</a:t>
            </a:r>
          </a:p>
        </p:txBody>
      </p:sp>
      <p:grpSp>
        <p:nvGrpSpPr>
          <p:cNvPr id="43" name="Group 74"/>
          <p:cNvGrpSpPr>
            <a:grpSpLocks/>
          </p:cNvGrpSpPr>
          <p:nvPr/>
        </p:nvGrpSpPr>
        <p:grpSpPr bwMode="auto">
          <a:xfrm>
            <a:off x="4267200" y="2101850"/>
            <a:ext cx="3673475" cy="1676400"/>
            <a:chOff x="2688" y="816"/>
            <a:chExt cx="2314" cy="1056"/>
          </a:xfrm>
        </p:grpSpPr>
        <p:sp>
          <p:nvSpPr>
            <p:cNvPr id="44" name="Text Box 70"/>
            <p:cNvSpPr txBox="1">
              <a:spLocks noChangeArrowheads="1"/>
            </p:cNvSpPr>
            <p:nvPr/>
          </p:nvSpPr>
          <p:spPr bwMode="auto">
            <a:xfrm>
              <a:off x="3216" y="816"/>
              <a:ext cx="178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Decision  Symbol</a:t>
              </a:r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 flipH="1">
              <a:off x="2688" y="1056"/>
              <a:ext cx="76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0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0" y="0"/>
            <a:ext cx="5344322" cy="6675120"/>
            <a:chOff x="2162175" y="381000"/>
            <a:chExt cx="4819650" cy="6019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175" y="381000"/>
              <a:ext cx="4819650" cy="45243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175" y="4876800"/>
              <a:ext cx="4819650" cy="1524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564832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990600"/>
            <a:ext cx="5648325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81200"/>
            <a:ext cx="56483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if/else</a:t>
            </a:r>
            <a:r>
              <a:rPr lang="en-US" sz="3600" dirty="0"/>
              <a:t> Selection Structure</a:t>
            </a:r>
          </a:p>
          <a:p>
            <a:pPr lvl="1"/>
            <a:r>
              <a:rPr lang="en-US" sz="2600" dirty="0"/>
              <a:t>Perform action only when condition is </a:t>
            </a:r>
            <a:r>
              <a:rPr lang="en-US" sz="2600" b="1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sz="2600" dirty="0"/>
              <a:t>Perform different specified action when condition is </a:t>
            </a:r>
            <a:r>
              <a:rPr lang="en-US" sz="2600" b="1" dirty="0">
                <a:latin typeface="Consolas" panose="020B0609020204030204" pitchFamily="49" charset="0"/>
              </a:rPr>
              <a:t>false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if/else</a:t>
            </a:r>
            <a:r>
              <a:rPr lang="en-US" sz="3600" dirty="0"/>
              <a:t> Selection Structure</a:t>
            </a:r>
          </a:p>
          <a:p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6742113" y="3198813"/>
            <a:ext cx="18415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742113" y="3198813"/>
            <a:ext cx="18684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8583613" y="3198813"/>
            <a:ext cx="26987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6742113" y="3532188"/>
            <a:ext cx="1841500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6742113" y="3198813"/>
            <a:ext cx="26987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14375" y="3198813"/>
            <a:ext cx="18415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714375" y="3198813"/>
            <a:ext cx="1870075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2555875" y="3198813"/>
            <a:ext cx="28575" cy="3619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714375" y="3532188"/>
            <a:ext cx="1841500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714375" y="3198813"/>
            <a:ext cx="28575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4"/>
          <p:cNvSpPr>
            <a:spLocks/>
          </p:cNvSpPr>
          <p:nvPr/>
        </p:nvSpPr>
        <p:spPr bwMode="auto">
          <a:xfrm>
            <a:off x="3309938" y="2085975"/>
            <a:ext cx="2678112" cy="1223963"/>
          </a:xfrm>
          <a:custGeom>
            <a:avLst/>
            <a:gdLst>
              <a:gd name="T0" fmla="*/ 843 w 1687"/>
              <a:gd name="T1" fmla="*/ 0 h 771"/>
              <a:gd name="T2" fmla="*/ 0 w 1687"/>
              <a:gd name="T3" fmla="*/ 385 h 771"/>
              <a:gd name="T4" fmla="*/ 843 w 1687"/>
              <a:gd name="T5" fmla="*/ 771 h 771"/>
              <a:gd name="T6" fmla="*/ 1687 w 1687"/>
              <a:gd name="T7" fmla="*/ 385 h 771"/>
              <a:gd name="T8" fmla="*/ 843 w 1687"/>
              <a:gd name="T9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7" h="771">
                <a:moveTo>
                  <a:pt x="843" y="0"/>
                </a:moveTo>
                <a:lnTo>
                  <a:pt x="0" y="385"/>
                </a:lnTo>
                <a:lnTo>
                  <a:pt x="843" y="771"/>
                </a:lnTo>
                <a:lnTo>
                  <a:pt x="1687" y="385"/>
                </a:lnTo>
                <a:lnTo>
                  <a:pt x="843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5"/>
          <p:cNvSpPr>
            <a:spLocks/>
          </p:cNvSpPr>
          <p:nvPr/>
        </p:nvSpPr>
        <p:spPr bwMode="auto">
          <a:xfrm>
            <a:off x="3254375" y="2085975"/>
            <a:ext cx="2789238" cy="1252538"/>
          </a:xfrm>
          <a:custGeom>
            <a:avLst/>
            <a:gdLst>
              <a:gd name="T0" fmla="*/ 878 w 1757"/>
              <a:gd name="T1" fmla="*/ 17 h 789"/>
              <a:gd name="T2" fmla="*/ 35 w 1757"/>
              <a:gd name="T3" fmla="*/ 403 h 789"/>
              <a:gd name="T4" fmla="*/ 35 w 1757"/>
              <a:gd name="T5" fmla="*/ 403 h 789"/>
              <a:gd name="T6" fmla="*/ 35 w 1757"/>
              <a:gd name="T7" fmla="*/ 385 h 789"/>
              <a:gd name="T8" fmla="*/ 878 w 1757"/>
              <a:gd name="T9" fmla="*/ 771 h 789"/>
              <a:gd name="T10" fmla="*/ 878 w 1757"/>
              <a:gd name="T11" fmla="*/ 789 h 789"/>
              <a:gd name="T12" fmla="*/ 878 w 1757"/>
              <a:gd name="T13" fmla="*/ 771 h 789"/>
              <a:gd name="T14" fmla="*/ 1722 w 1757"/>
              <a:gd name="T15" fmla="*/ 385 h 789"/>
              <a:gd name="T16" fmla="*/ 1722 w 1757"/>
              <a:gd name="T17" fmla="*/ 385 h 789"/>
              <a:gd name="T18" fmla="*/ 1757 w 1757"/>
              <a:gd name="T19" fmla="*/ 403 h 789"/>
              <a:gd name="T20" fmla="*/ 1722 w 1757"/>
              <a:gd name="T21" fmla="*/ 403 h 789"/>
              <a:gd name="T22" fmla="*/ 878 w 1757"/>
              <a:gd name="T23" fmla="*/ 789 h 789"/>
              <a:gd name="T24" fmla="*/ 878 w 1757"/>
              <a:gd name="T25" fmla="*/ 789 h 789"/>
              <a:gd name="T26" fmla="*/ 878 w 1757"/>
              <a:gd name="T27" fmla="*/ 789 h 789"/>
              <a:gd name="T28" fmla="*/ 35 w 1757"/>
              <a:gd name="T29" fmla="*/ 403 h 789"/>
              <a:gd name="T30" fmla="*/ 0 w 1757"/>
              <a:gd name="T31" fmla="*/ 385 h 789"/>
              <a:gd name="T32" fmla="*/ 35 w 1757"/>
              <a:gd name="T33" fmla="*/ 385 h 789"/>
              <a:gd name="T34" fmla="*/ 878 w 1757"/>
              <a:gd name="T35" fmla="*/ 0 h 789"/>
              <a:gd name="T36" fmla="*/ 878 w 1757"/>
              <a:gd name="T37" fmla="*/ 17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7" h="789">
                <a:moveTo>
                  <a:pt x="878" y="17"/>
                </a:moveTo>
                <a:lnTo>
                  <a:pt x="35" y="403"/>
                </a:lnTo>
                <a:lnTo>
                  <a:pt x="35" y="403"/>
                </a:lnTo>
                <a:lnTo>
                  <a:pt x="35" y="385"/>
                </a:lnTo>
                <a:lnTo>
                  <a:pt x="878" y="771"/>
                </a:lnTo>
                <a:lnTo>
                  <a:pt x="878" y="789"/>
                </a:lnTo>
                <a:lnTo>
                  <a:pt x="878" y="771"/>
                </a:lnTo>
                <a:lnTo>
                  <a:pt x="1722" y="385"/>
                </a:lnTo>
                <a:lnTo>
                  <a:pt x="1722" y="385"/>
                </a:lnTo>
                <a:lnTo>
                  <a:pt x="1757" y="403"/>
                </a:lnTo>
                <a:lnTo>
                  <a:pt x="1722" y="403"/>
                </a:lnTo>
                <a:lnTo>
                  <a:pt x="878" y="789"/>
                </a:lnTo>
                <a:lnTo>
                  <a:pt x="878" y="789"/>
                </a:lnTo>
                <a:lnTo>
                  <a:pt x="878" y="789"/>
                </a:lnTo>
                <a:lnTo>
                  <a:pt x="35" y="403"/>
                </a:lnTo>
                <a:lnTo>
                  <a:pt x="0" y="385"/>
                </a:lnTo>
                <a:lnTo>
                  <a:pt x="35" y="385"/>
                </a:lnTo>
                <a:lnTo>
                  <a:pt x="878" y="0"/>
                </a:lnTo>
                <a:lnTo>
                  <a:pt x="878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6"/>
          <p:cNvSpPr>
            <a:spLocks/>
          </p:cNvSpPr>
          <p:nvPr/>
        </p:nvSpPr>
        <p:spPr bwMode="auto">
          <a:xfrm>
            <a:off x="4648200" y="2085975"/>
            <a:ext cx="1339850" cy="639763"/>
          </a:xfrm>
          <a:custGeom>
            <a:avLst/>
            <a:gdLst>
              <a:gd name="T0" fmla="*/ 844 w 844"/>
              <a:gd name="T1" fmla="*/ 403 h 403"/>
              <a:gd name="T2" fmla="*/ 0 w 844"/>
              <a:gd name="T3" fmla="*/ 17 h 403"/>
              <a:gd name="T4" fmla="*/ 0 w 844"/>
              <a:gd name="T5" fmla="*/ 0 h 403"/>
              <a:gd name="T6" fmla="*/ 0 w 844"/>
              <a:gd name="T7" fmla="*/ 0 h 403"/>
              <a:gd name="T8" fmla="*/ 0 w 844"/>
              <a:gd name="T9" fmla="*/ 0 h 403"/>
              <a:gd name="T10" fmla="*/ 844 w 844"/>
              <a:gd name="T11" fmla="*/ 385 h 403"/>
              <a:gd name="T12" fmla="*/ 844 w 844"/>
              <a:gd name="T1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4" h="403">
                <a:moveTo>
                  <a:pt x="844" y="403"/>
                </a:moveTo>
                <a:lnTo>
                  <a:pt x="0" y="1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44" y="385"/>
                </a:lnTo>
                <a:lnTo>
                  <a:pt x="844" y="40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7"/>
          <p:cNvSpPr>
            <a:spLocks/>
          </p:cNvSpPr>
          <p:nvPr/>
        </p:nvSpPr>
        <p:spPr bwMode="auto">
          <a:xfrm>
            <a:off x="3254375" y="2085975"/>
            <a:ext cx="2789238" cy="1252538"/>
          </a:xfrm>
          <a:custGeom>
            <a:avLst/>
            <a:gdLst>
              <a:gd name="T0" fmla="*/ 878 w 1757"/>
              <a:gd name="T1" fmla="*/ 17 h 789"/>
              <a:gd name="T2" fmla="*/ 35 w 1757"/>
              <a:gd name="T3" fmla="*/ 403 h 789"/>
              <a:gd name="T4" fmla="*/ 35 w 1757"/>
              <a:gd name="T5" fmla="*/ 403 h 789"/>
              <a:gd name="T6" fmla="*/ 35 w 1757"/>
              <a:gd name="T7" fmla="*/ 385 h 789"/>
              <a:gd name="T8" fmla="*/ 878 w 1757"/>
              <a:gd name="T9" fmla="*/ 771 h 789"/>
              <a:gd name="T10" fmla="*/ 878 w 1757"/>
              <a:gd name="T11" fmla="*/ 789 h 789"/>
              <a:gd name="T12" fmla="*/ 878 w 1757"/>
              <a:gd name="T13" fmla="*/ 771 h 789"/>
              <a:gd name="T14" fmla="*/ 1722 w 1757"/>
              <a:gd name="T15" fmla="*/ 385 h 789"/>
              <a:gd name="T16" fmla="*/ 1722 w 1757"/>
              <a:gd name="T17" fmla="*/ 385 h 789"/>
              <a:gd name="T18" fmla="*/ 1757 w 1757"/>
              <a:gd name="T19" fmla="*/ 403 h 789"/>
              <a:gd name="T20" fmla="*/ 1722 w 1757"/>
              <a:gd name="T21" fmla="*/ 403 h 789"/>
              <a:gd name="T22" fmla="*/ 878 w 1757"/>
              <a:gd name="T23" fmla="*/ 789 h 789"/>
              <a:gd name="T24" fmla="*/ 878 w 1757"/>
              <a:gd name="T25" fmla="*/ 789 h 789"/>
              <a:gd name="T26" fmla="*/ 878 w 1757"/>
              <a:gd name="T27" fmla="*/ 789 h 789"/>
              <a:gd name="T28" fmla="*/ 35 w 1757"/>
              <a:gd name="T29" fmla="*/ 403 h 789"/>
              <a:gd name="T30" fmla="*/ 0 w 1757"/>
              <a:gd name="T31" fmla="*/ 385 h 789"/>
              <a:gd name="T32" fmla="*/ 35 w 1757"/>
              <a:gd name="T33" fmla="*/ 385 h 789"/>
              <a:gd name="T34" fmla="*/ 878 w 1757"/>
              <a:gd name="T35" fmla="*/ 0 h 789"/>
              <a:gd name="T36" fmla="*/ 878 w 1757"/>
              <a:gd name="T37" fmla="*/ 17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7" h="789">
                <a:moveTo>
                  <a:pt x="878" y="17"/>
                </a:moveTo>
                <a:lnTo>
                  <a:pt x="35" y="403"/>
                </a:lnTo>
                <a:lnTo>
                  <a:pt x="35" y="403"/>
                </a:lnTo>
                <a:lnTo>
                  <a:pt x="35" y="385"/>
                </a:lnTo>
                <a:lnTo>
                  <a:pt x="878" y="771"/>
                </a:lnTo>
                <a:lnTo>
                  <a:pt x="878" y="789"/>
                </a:lnTo>
                <a:lnTo>
                  <a:pt x="878" y="771"/>
                </a:lnTo>
                <a:lnTo>
                  <a:pt x="1722" y="385"/>
                </a:lnTo>
                <a:lnTo>
                  <a:pt x="1722" y="385"/>
                </a:lnTo>
                <a:lnTo>
                  <a:pt x="1757" y="403"/>
                </a:lnTo>
                <a:lnTo>
                  <a:pt x="1722" y="403"/>
                </a:lnTo>
                <a:lnTo>
                  <a:pt x="878" y="789"/>
                </a:lnTo>
                <a:lnTo>
                  <a:pt x="878" y="789"/>
                </a:lnTo>
                <a:lnTo>
                  <a:pt x="878" y="789"/>
                </a:lnTo>
                <a:lnTo>
                  <a:pt x="35" y="403"/>
                </a:lnTo>
                <a:lnTo>
                  <a:pt x="0" y="385"/>
                </a:lnTo>
                <a:lnTo>
                  <a:pt x="35" y="385"/>
                </a:lnTo>
                <a:lnTo>
                  <a:pt x="878" y="0"/>
                </a:lnTo>
                <a:lnTo>
                  <a:pt x="878" y="1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8"/>
          <p:cNvSpPr>
            <a:spLocks/>
          </p:cNvSpPr>
          <p:nvPr/>
        </p:nvSpPr>
        <p:spPr bwMode="auto">
          <a:xfrm>
            <a:off x="4648200" y="2085975"/>
            <a:ext cx="1339850" cy="639763"/>
          </a:xfrm>
          <a:custGeom>
            <a:avLst/>
            <a:gdLst>
              <a:gd name="T0" fmla="*/ 844 w 844"/>
              <a:gd name="T1" fmla="*/ 403 h 403"/>
              <a:gd name="T2" fmla="*/ 0 w 844"/>
              <a:gd name="T3" fmla="*/ 17 h 403"/>
              <a:gd name="T4" fmla="*/ 0 w 844"/>
              <a:gd name="T5" fmla="*/ 0 h 403"/>
              <a:gd name="T6" fmla="*/ 0 w 844"/>
              <a:gd name="T7" fmla="*/ 0 h 403"/>
              <a:gd name="T8" fmla="*/ 0 w 844"/>
              <a:gd name="T9" fmla="*/ 0 h 403"/>
              <a:gd name="T10" fmla="*/ 844 w 844"/>
              <a:gd name="T11" fmla="*/ 385 h 403"/>
              <a:gd name="T12" fmla="*/ 844 w 844"/>
              <a:gd name="T1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4" h="403">
                <a:moveTo>
                  <a:pt x="844" y="403"/>
                </a:moveTo>
                <a:lnTo>
                  <a:pt x="0" y="17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44" y="385"/>
                </a:lnTo>
                <a:lnTo>
                  <a:pt x="844" y="40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3979863" y="2559050"/>
            <a:ext cx="13668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grade &gt;= 60</a:t>
            </a:r>
            <a:endParaRPr lang="en-US" altLang="en-US"/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4676775" y="4033838"/>
            <a:ext cx="2857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28"/>
          <p:cNvSpPr>
            <a:spLocks/>
          </p:cNvSpPr>
          <p:nvPr/>
        </p:nvSpPr>
        <p:spPr bwMode="auto">
          <a:xfrm>
            <a:off x="4760913" y="4646613"/>
            <a:ext cx="26987" cy="1587"/>
          </a:xfrm>
          <a:custGeom>
            <a:avLst/>
            <a:gdLst>
              <a:gd name="T0" fmla="*/ 0 w 17"/>
              <a:gd name="T1" fmla="*/ 0 w 17"/>
              <a:gd name="T2" fmla="*/ 0 w 17"/>
              <a:gd name="T3" fmla="*/ 17 w 17"/>
              <a:gd name="T4" fmla="*/ 17 w 17"/>
              <a:gd name="T5" fmla="*/ 17 w 17"/>
              <a:gd name="T6" fmla="*/ 0 w 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7" y="0"/>
                </a:lnTo>
                <a:lnTo>
                  <a:pt x="17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32"/>
          <p:cNvSpPr>
            <a:spLocks noChangeArrowheads="1"/>
          </p:cNvSpPr>
          <p:nvPr/>
        </p:nvSpPr>
        <p:spPr bwMode="auto">
          <a:xfrm>
            <a:off x="4927600" y="3949700"/>
            <a:ext cx="1588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33"/>
          <p:cNvSpPr>
            <a:spLocks noChangeArrowheads="1"/>
          </p:cNvSpPr>
          <p:nvPr/>
        </p:nvSpPr>
        <p:spPr bwMode="auto">
          <a:xfrm>
            <a:off x="7662863" y="3949700"/>
            <a:ext cx="1587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6276975" y="2286000"/>
            <a:ext cx="434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true</a:t>
            </a:r>
            <a:endParaRPr lang="en-US" altLang="en-US"/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938213" y="3227388"/>
            <a:ext cx="1535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print 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Failed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endParaRPr lang="en-US" altLang="en-US"/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714375" y="3198813"/>
            <a:ext cx="1870075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2555875" y="3198813"/>
            <a:ext cx="28575" cy="361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714375" y="3532188"/>
            <a:ext cx="1841500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714375" y="3198813"/>
            <a:ext cx="28575" cy="333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Rectangle 44"/>
          <p:cNvSpPr>
            <a:spLocks noChangeArrowheads="1"/>
          </p:cNvSpPr>
          <p:nvPr/>
        </p:nvSpPr>
        <p:spPr bwMode="auto">
          <a:xfrm>
            <a:off x="1635125" y="3949700"/>
            <a:ext cx="1588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45"/>
          <p:cNvSpPr>
            <a:spLocks noChangeArrowheads="1"/>
          </p:cNvSpPr>
          <p:nvPr/>
        </p:nvSpPr>
        <p:spPr bwMode="auto">
          <a:xfrm>
            <a:off x="4425950" y="3949700"/>
            <a:ext cx="1588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Rectangle 47"/>
          <p:cNvSpPr>
            <a:spLocks noChangeArrowheads="1"/>
          </p:cNvSpPr>
          <p:nvPr/>
        </p:nvSpPr>
        <p:spPr bwMode="auto">
          <a:xfrm>
            <a:off x="1635125" y="3949700"/>
            <a:ext cx="28575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1635125" y="3532188"/>
            <a:ext cx="2857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1635125" y="3532188"/>
            <a:ext cx="28575" cy="4175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2390775" y="2286000"/>
            <a:ext cx="511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false</a:t>
            </a:r>
            <a:endParaRPr lang="en-US" altLang="en-US"/>
          </a:p>
        </p:txBody>
      </p:sp>
      <p:sp>
        <p:nvSpPr>
          <p:cNvPr id="99" name="Freeform 53"/>
          <p:cNvSpPr>
            <a:spLocks/>
          </p:cNvSpPr>
          <p:nvPr/>
        </p:nvSpPr>
        <p:spPr bwMode="auto">
          <a:xfrm>
            <a:off x="4760913" y="3949700"/>
            <a:ext cx="26987" cy="1588"/>
          </a:xfrm>
          <a:custGeom>
            <a:avLst/>
            <a:gdLst>
              <a:gd name="T0" fmla="*/ 0 w 17"/>
              <a:gd name="T1" fmla="*/ 0 w 17"/>
              <a:gd name="T2" fmla="*/ 0 w 17"/>
              <a:gd name="T3" fmla="*/ 17 w 17"/>
              <a:gd name="T4" fmla="*/ 17 w 17"/>
              <a:gd name="T5" fmla="*/ 17 w 17"/>
              <a:gd name="T6" fmla="*/ 0 w 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7" y="0"/>
                </a:lnTo>
                <a:lnTo>
                  <a:pt x="17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Rectangle 54"/>
          <p:cNvSpPr>
            <a:spLocks noChangeArrowheads="1"/>
          </p:cNvSpPr>
          <p:nvPr/>
        </p:nvSpPr>
        <p:spPr bwMode="auto">
          <a:xfrm>
            <a:off x="5988050" y="2697163"/>
            <a:ext cx="1588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55"/>
          <p:cNvSpPr>
            <a:spLocks noChangeArrowheads="1"/>
          </p:cNvSpPr>
          <p:nvPr/>
        </p:nvSpPr>
        <p:spPr bwMode="auto">
          <a:xfrm>
            <a:off x="7662863" y="2697163"/>
            <a:ext cx="1587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5972175" y="2667000"/>
            <a:ext cx="1674813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7662863" y="2697163"/>
            <a:ext cx="26987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7662863" y="3032125"/>
            <a:ext cx="26987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1635125" y="2697163"/>
            <a:ext cx="1588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Rectangle 64"/>
          <p:cNvSpPr>
            <a:spLocks noChangeArrowheads="1"/>
          </p:cNvSpPr>
          <p:nvPr/>
        </p:nvSpPr>
        <p:spPr bwMode="auto">
          <a:xfrm>
            <a:off x="3309938" y="2697163"/>
            <a:ext cx="1587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1635125" y="2697163"/>
            <a:ext cx="1674813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Rectangle 69"/>
          <p:cNvSpPr>
            <a:spLocks noChangeArrowheads="1"/>
          </p:cNvSpPr>
          <p:nvPr/>
        </p:nvSpPr>
        <p:spPr bwMode="auto">
          <a:xfrm>
            <a:off x="1635125" y="2697163"/>
            <a:ext cx="2857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70"/>
          <p:cNvSpPr>
            <a:spLocks noChangeArrowheads="1"/>
          </p:cNvSpPr>
          <p:nvPr/>
        </p:nvSpPr>
        <p:spPr bwMode="auto">
          <a:xfrm>
            <a:off x="1635125" y="3032125"/>
            <a:ext cx="28575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7662863" y="3949700"/>
            <a:ext cx="26987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73"/>
          <p:cNvSpPr>
            <a:spLocks noChangeArrowheads="1"/>
          </p:cNvSpPr>
          <p:nvPr/>
        </p:nvSpPr>
        <p:spPr bwMode="auto">
          <a:xfrm>
            <a:off x="7662863" y="3532188"/>
            <a:ext cx="26987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Rectangle 74"/>
          <p:cNvSpPr>
            <a:spLocks noChangeArrowheads="1"/>
          </p:cNvSpPr>
          <p:nvPr/>
        </p:nvSpPr>
        <p:spPr bwMode="auto">
          <a:xfrm>
            <a:off x="7662863" y="3532188"/>
            <a:ext cx="26987" cy="4175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Rectangle 75"/>
          <p:cNvSpPr>
            <a:spLocks noChangeArrowheads="1"/>
          </p:cNvSpPr>
          <p:nvPr/>
        </p:nvSpPr>
        <p:spPr bwMode="auto">
          <a:xfrm>
            <a:off x="6908800" y="3227388"/>
            <a:ext cx="16176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print 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Passed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endParaRPr lang="en-US" altLang="en-US"/>
          </a:p>
        </p:txBody>
      </p:sp>
      <p:sp>
        <p:nvSpPr>
          <p:cNvPr id="114" name="Rectangle 76"/>
          <p:cNvSpPr>
            <a:spLocks noChangeArrowheads="1"/>
          </p:cNvSpPr>
          <p:nvPr/>
        </p:nvSpPr>
        <p:spPr bwMode="auto">
          <a:xfrm>
            <a:off x="6742113" y="3198813"/>
            <a:ext cx="1868487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Rectangle 77"/>
          <p:cNvSpPr>
            <a:spLocks noChangeArrowheads="1"/>
          </p:cNvSpPr>
          <p:nvPr/>
        </p:nvSpPr>
        <p:spPr bwMode="auto">
          <a:xfrm>
            <a:off x="8583613" y="3198813"/>
            <a:ext cx="26987" cy="3619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78"/>
          <p:cNvSpPr>
            <a:spLocks noChangeArrowheads="1"/>
          </p:cNvSpPr>
          <p:nvPr/>
        </p:nvSpPr>
        <p:spPr bwMode="auto">
          <a:xfrm>
            <a:off x="6742113" y="3532188"/>
            <a:ext cx="1841500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Rectangle 79"/>
          <p:cNvSpPr>
            <a:spLocks noChangeArrowheads="1"/>
          </p:cNvSpPr>
          <p:nvPr/>
        </p:nvSpPr>
        <p:spPr bwMode="auto">
          <a:xfrm>
            <a:off x="6742113" y="3198813"/>
            <a:ext cx="26987" cy="333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Oval 81"/>
          <p:cNvSpPr>
            <a:spLocks noChangeArrowheads="1"/>
          </p:cNvSpPr>
          <p:nvPr/>
        </p:nvSpPr>
        <p:spPr bwMode="auto">
          <a:xfrm>
            <a:off x="4600575" y="1219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" name="Line 83"/>
          <p:cNvSpPr>
            <a:spLocks noChangeShapeType="1"/>
          </p:cNvSpPr>
          <p:nvPr/>
        </p:nvSpPr>
        <p:spPr bwMode="auto">
          <a:xfrm>
            <a:off x="4676775" y="137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4600575" y="3886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Oval 87"/>
          <p:cNvSpPr>
            <a:spLocks noChangeArrowheads="1"/>
          </p:cNvSpPr>
          <p:nvPr/>
        </p:nvSpPr>
        <p:spPr bwMode="auto">
          <a:xfrm>
            <a:off x="4600575" y="45720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Line 90"/>
          <p:cNvSpPr>
            <a:spLocks noChangeShapeType="1"/>
          </p:cNvSpPr>
          <p:nvPr/>
        </p:nvSpPr>
        <p:spPr bwMode="auto">
          <a:xfrm>
            <a:off x="7648575" y="2667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" name="Line 93"/>
          <p:cNvSpPr>
            <a:spLocks noChangeShapeType="1"/>
          </p:cNvSpPr>
          <p:nvPr/>
        </p:nvSpPr>
        <p:spPr bwMode="auto">
          <a:xfrm>
            <a:off x="1628775" y="2743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4" name="Line 94"/>
          <p:cNvSpPr>
            <a:spLocks noChangeShapeType="1"/>
          </p:cNvSpPr>
          <p:nvPr/>
        </p:nvSpPr>
        <p:spPr bwMode="auto">
          <a:xfrm flipH="1">
            <a:off x="4752975" y="3962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" name="Line 95"/>
          <p:cNvSpPr>
            <a:spLocks noChangeShapeType="1"/>
          </p:cNvSpPr>
          <p:nvPr/>
        </p:nvSpPr>
        <p:spPr bwMode="auto">
          <a:xfrm>
            <a:off x="1628775" y="3962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" name="Line 96"/>
          <p:cNvSpPr>
            <a:spLocks noChangeShapeType="1"/>
          </p:cNvSpPr>
          <p:nvPr/>
        </p:nvSpPr>
        <p:spPr bwMode="auto">
          <a:xfrm>
            <a:off x="4676775" y="4038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97"/>
          <p:cNvSpPr>
            <a:spLocks noChangeArrowheads="1"/>
          </p:cNvSpPr>
          <p:nvPr/>
        </p:nvSpPr>
        <p:spPr bwMode="auto">
          <a:xfrm>
            <a:off x="942975" y="4736068"/>
            <a:ext cx="6933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Aft>
                <a:spcPts val="900"/>
              </a:spcAft>
            </a:pP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Fig 3: Flowcharting the double-selection </a:t>
            </a:r>
            <a:r>
              <a:rPr lang="en-US" altLang="en-US" b="1" dirty="0">
                <a:solidFill>
                  <a:schemeClr val="tx2"/>
                </a:solidFill>
                <a:latin typeface="Courier" pitchFamily="49" charset="0"/>
              </a:rPr>
              <a:t>if</a:t>
            </a: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/</a:t>
            </a:r>
            <a:r>
              <a:rPr lang="en-US" altLang="en-US" b="1" dirty="0">
                <a:solidFill>
                  <a:schemeClr val="tx2"/>
                </a:solidFill>
                <a:latin typeface="Courier" pitchFamily="49" charset="0"/>
              </a:rPr>
              <a:t>else</a:t>
            </a: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 structure.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3" y="5410200"/>
            <a:ext cx="819463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Blocks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>
                <a:latin typeface="Consolas" panose="020B0609020204030204" pitchFamily="49" charset="0"/>
              </a:rPr>
              <a:t>if</a:t>
            </a:r>
            <a:r>
              <a:rPr lang="en-US" sz="2600" dirty="0"/>
              <a:t> statement normally expects only one statement in its body</a:t>
            </a:r>
          </a:p>
          <a:p>
            <a:pPr lvl="1"/>
            <a:r>
              <a:rPr lang="en-US" sz="2600" dirty="0"/>
              <a:t>To include several statements in the body of an </a:t>
            </a:r>
            <a:r>
              <a:rPr lang="en-US" sz="2600" dirty="0">
                <a:latin typeface="Consolas" panose="020B0609020204030204" pitchFamily="49" charset="0"/>
              </a:rPr>
              <a:t>if</a:t>
            </a:r>
            <a:r>
              <a:rPr lang="en-US" sz="2600" dirty="0"/>
              <a:t> (or the body of an </a:t>
            </a:r>
            <a:r>
              <a:rPr lang="en-US" sz="2600" dirty="0">
                <a:latin typeface="Consolas" panose="020B0609020204030204" pitchFamily="49" charset="0"/>
              </a:rPr>
              <a:t>else</a:t>
            </a:r>
            <a:r>
              <a:rPr lang="en-US" sz="2600" dirty="0"/>
              <a:t> for an </a:t>
            </a:r>
            <a:r>
              <a:rPr lang="en-US" sz="2600" dirty="0">
                <a:latin typeface="Consolas" panose="020B0609020204030204" pitchFamily="49" charset="0"/>
              </a:rPr>
              <a:t>if…else</a:t>
            </a:r>
            <a:r>
              <a:rPr lang="en-US" sz="2600" dirty="0"/>
              <a:t> statement), enclose the statements in braces</a:t>
            </a:r>
          </a:p>
          <a:p>
            <a:pPr lvl="1"/>
            <a:r>
              <a:rPr lang="en-US" sz="2600" dirty="0"/>
              <a:t>Statements contained in a pair of braces form a </a:t>
            </a:r>
            <a:r>
              <a:rPr lang="en-US" sz="2600" i="1" dirty="0">
                <a:solidFill>
                  <a:srgbClr val="FF0000"/>
                </a:solidFill>
              </a:rPr>
              <a:t>block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74336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Nested </a:t>
            </a:r>
            <a:r>
              <a:rPr lang="en-US" sz="3600" dirty="0">
                <a:latin typeface="Consolas" panose="020B0609020204030204" pitchFamily="49" charset="0"/>
              </a:rPr>
              <a:t>if…else</a:t>
            </a:r>
            <a:r>
              <a:rPr lang="en-US" sz="3600" dirty="0"/>
              <a:t> Statements</a:t>
            </a:r>
          </a:p>
          <a:p>
            <a:pPr lvl="1"/>
            <a:r>
              <a:rPr lang="en-US" sz="2600" dirty="0"/>
              <a:t>A program can test multiple cases by placing </a:t>
            </a:r>
            <a:r>
              <a:rPr lang="en-US" sz="2600" dirty="0">
                <a:latin typeface="Consolas" panose="020B0609020204030204" pitchFamily="49" charset="0"/>
              </a:rPr>
              <a:t>if…else</a:t>
            </a:r>
            <a:r>
              <a:rPr lang="en-US" sz="2600" dirty="0"/>
              <a:t> statements inside other </a:t>
            </a:r>
            <a:r>
              <a:rPr lang="en-US" sz="2600" dirty="0">
                <a:latin typeface="Consolas" panose="020B0609020204030204" pitchFamily="49" charset="0"/>
              </a:rPr>
              <a:t>if…else</a:t>
            </a:r>
            <a:r>
              <a:rPr lang="en-US" sz="2600" dirty="0"/>
              <a:t> statements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58440"/>
            <a:ext cx="60438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Placing a semicolon after the condition in an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FF0000"/>
                </a:solidFill>
              </a:rPr>
              <a:t> or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if…else</a:t>
            </a:r>
            <a:r>
              <a:rPr lang="en-US" sz="3200" dirty="0">
                <a:solidFill>
                  <a:srgbClr val="FF0000"/>
                </a:solidFill>
              </a:rPr>
              <a:t> statement leads to a logic error in single-selection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FF0000"/>
                </a:solidFill>
              </a:rPr>
              <a:t> statements and a syntax error in double-selection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if…else</a:t>
            </a:r>
            <a:r>
              <a:rPr lang="en-US" sz="3200" dirty="0">
                <a:solidFill>
                  <a:srgbClr val="FF0000"/>
                </a:solidFill>
              </a:rPr>
              <a:t> statements (when the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FF0000"/>
                </a:solidFill>
              </a:rPr>
              <a:t>-part contains an actual body statement).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Common Programming Error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An alternative to </a:t>
            </a:r>
            <a:r>
              <a:rPr lang="en-US" sz="3600" dirty="0">
                <a:latin typeface="Consolas" panose="020B0609020204030204" pitchFamily="49" charset="0"/>
              </a:rPr>
              <a:t>if/else</a:t>
            </a:r>
            <a:r>
              <a:rPr lang="en-US" sz="3600" dirty="0"/>
              <a:t> statement</a:t>
            </a:r>
          </a:p>
          <a:p>
            <a:r>
              <a:rPr lang="en-US" sz="3600" dirty="0"/>
              <a:t>Java’s only </a:t>
            </a:r>
            <a:r>
              <a:rPr lang="en-US" sz="3600" i="1" dirty="0"/>
              <a:t>ternary operator</a:t>
            </a:r>
            <a:r>
              <a:rPr lang="en-US" sz="3600" dirty="0"/>
              <a:t> (operator that takes three operands)</a:t>
            </a:r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Conditional Operator (?:)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6508" y="4038600"/>
            <a:ext cx="842889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studentGrade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&gt;= 60 ? "Passed" : "Failed"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);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while</a:t>
            </a:r>
            <a:r>
              <a:rPr lang="en-US" sz="3600" dirty="0"/>
              <a:t> Repetition Statement</a:t>
            </a:r>
          </a:p>
          <a:p>
            <a:pPr lvl="1"/>
            <a:r>
              <a:rPr lang="en-US" sz="2600" dirty="0"/>
              <a:t>Repeat action while a condition remains </a:t>
            </a:r>
            <a:r>
              <a:rPr lang="en-US" sz="2600" b="1" dirty="0">
                <a:latin typeface="Consolas" panose="020B0609020204030204" pitchFamily="49" charset="0"/>
              </a:rPr>
              <a:t>true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720725" y="2774950"/>
            <a:ext cx="3333750" cy="1498600"/>
          </a:xfrm>
          <a:custGeom>
            <a:avLst/>
            <a:gdLst>
              <a:gd name="T0" fmla="*/ 1050 w 2100"/>
              <a:gd name="T1" fmla="*/ 0 h 944"/>
              <a:gd name="T2" fmla="*/ 0 w 2100"/>
              <a:gd name="T3" fmla="*/ 483 h 944"/>
              <a:gd name="T4" fmla="*/ 1050 w 2100"/>
              <a:gd name="T5" fmla="*/ 944 h 944"/>
              <a:gd name="T6" fmla="*/ 2100 w 2100"/>
              <a:gd name="T7" fmla="*/ 483 h 944"/>
              <a:gd name="T8" fmla="*/ 1050 w 2100"/>
              <a:gd name="T9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944">
                <a:moveTo>
                  <a:pt x="1050" y="0"/>
                </a:moveTo>
                <a:lnTo>
                  <a:pt x="0" y="483"/>
                </a:lnTo>
                <a:lnTo>
                  <a:pt x="1050" y="944"/>
                </a:lnTo>
                <a:lnTo>
                  <a:pt x="2100" y="483"/>
                </a:lnTo>
                <a:lnTo>
                  <a:pt x="105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20725" y="2774950"/>
            <a:ext cx="3403600" cy="1531938"/>
          </a:xfrm>
          <a:custGeom>
            <a:avLst/>
            <a:gdLst>
              <a:gd name="T0" fmla="*/ 1050 w 2144"/>
              <a:gd name="T1" fmla="*/ 22 h 965"/>
              <a:gd name="T2" fmla="*/ 0 w 2144"/>
              <a:gd name="T3" fmla="*/ 505 h 965"/>
              <a:gd name="T4" fmla="*/ 0 w 2144"/>
              <a:gd name="T5" fmla="*/ 505 h 965"/>
              <a:gd name="T6" fmla="*/ 0 w 2144"/>
              <a:gd name="T7" fmla="*/ 483 h 965"/>
              <a:gd name="T8" fmla="*/ 1050 w 2144"/>
              <a:gd name="T9" fmla="*/ 944 h 965"/>
              <a:gd name="T10" fmla="*/ 1050 w 2144"/>
              <a:gd name="T11" fmla="*/ 965 h 965"/>
              <a:gd name="T12" fmla="*/ 1050 w 2144"/>
              <a:gd name="T13" fmla="*/ 944 h 965"/>
              <a:gd name="T14" fmla="*/ 2100 w 2144"/>
              <a:gd name="T15" fmla="*/ 483 h 965"/>
              <a:gd name="T16" fmla="*/ 2100 w 2144"/>
              <a:gd name="T17" fmla="*/ 483 h 965"/>
              <a:gd name="T18" fmla="*/ 2144 w 2144"/>
              <a:gd name="T19" fmla="*/ 505 h 965"/>
              <a:gd name="T20" fmla="*/ 2100 w 2144"/>
              <a:gd name="T21" fmla="*/ 505 h 965"/>
              <a:gd name="T22" fmla="*/ 1050 w 2144"/>
              <a:gd name="T23" fmla="*/ 965 h 965"/>
              <a:gd name="T24" fmla="*/ 1050 w 2144"/>
              <a:gd name="T25" fmla="*/ 965 h 965"/>
              <a:gd name="T26" fmla="*/ 1050 w 2144"/>
              <a:gd name="T27" fmla="*/ 965 h 965"/>
              <a:gd name="T28" fmla="*/ 0 w 2144"/>
              <a:gd name="T29" fmla="*/ 505 h 965"/>
              <a:gd name="T30" fmla="*/ 0 w 2144"/>
              <a:gd name="T31" fmla="*/ 505 h 965"/>
              <a:gd name="T32" fmla="*/ 0 w 2144"/>
              <a:gd name="T33" fmla="*/ 483 h 965"/>
              <a:gd name="T34" fmla="*/ 1050 w 2144"/>
              <a:gd name="T35" fmla="*/ 0 h 965"/>
              <a:gd name="T36" fmla="*/ 1050 w 2144"/>
              <a:gd name="T37" fmla="*/ 22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44" h="965">
                <a:moveTo>
                  <a:pt x="1050" y="22"/>
                </a:moveTo>
                <a:lnTo>
                  <a:pt x="0" y="505"/>
                </a:lnTo>
                <a:lnTo>
                  <a:pt x="0" y="505"/>
                </a:lnTo>
                <a:lnTo>
                  <a:pt x="0" y="483"/>
                </a:lnTo>
                <a:lnTo>
                  <a:pt x="1050" y="944"/>
                </a:lnTo>
                <a:lnTo>
                  <a:pt x="1050" y="965"/>
                </a:lnTo>
                <a:lnTo>
                  <a:pt x="1050" y="944"/>
                </a:lnTo>
                <a:lnTo>
                  <a:pt x="2100" y="483"/>
                </a:lnTo>
                <a:lnTo>
                  <a:pt x="2100" y="483"/>
                </a:lnTo>
                <a:lnTo>
                  <a:pt x="2144" y="505"/>
                </a:lnTo>
                <a:lnTo>
                  <a:pt x="2100" y="505"/>
                </a:lnTo>
                <a:lnTo>
                  <a:pt x="1050" y="965"/>
                </a:lnTo>
                <a:lnTo>
                  <a:pt x="1050" y="965"/>
                </a:lnTo>
                <a:lnTo>
                  <a:pt x="1050" y="965"/>
                </a:lnTo>
                <a:lnTo>
                  <a:pt x="0" y="505"/>
                </a:lnTo>
                <a:lnTo>
                  <a:pt x="0" y="505"/>
                </a:lnTo>
                <a:lnTo>
                  <a:pt x="0" y="483"/>
                </a:lnTo>
                <a:lnTo>
                  <a:pt x="1050" y="0"/>
                </a:lnTo>
                <a:lnTo>
                  <a:pt x="1050" y="2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387600" y="2774950"/>
            <a:ext cx="1666875" cy="801688"/>
          </a:xfrm>
          <a:custGeom>
            <a:avLst/>
            <a:gdLst>
              <a:gd name="T0" fmla="*/ 1050 w 1050"/>
              <a:gd name="T1" fmla="*/ 505 h 505"/>
              <a:gd name="T2" fmla="*/ 0 w 1050"/>
              <a:gd name="T3" fmla="*/ 22 h 505"/>
              <a:gd name="T4" fmla="*/ 0 w 1050"/>
              <a:gd name="T5" fmla="*/ 0 h 505"/>
              <a:gd name="T6" fmla="*/ 0 w 1050"/>
              <a:gd name="T7" fmla="*/ 0 h 505"/>
              <a:gd name="T8" fmla="*/ 0 w 1050"/>
              <a:gd name="T9" fmla="*/ 0 h 505"/>
              <a:gd name="T10" fmla="*/ 1050 w 1050"/>
              <a:gd name="T11" fmla="*/ 483 h 505"/>
              <a:gd name="T12" fmla="*/ 1050 w 1050"/>
              <a:gd name="T1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505">
                <a:moveTo>
                  <a:pt x="1050" y="505"/>
                </a:moveTo>
                <a:lnTo>
                  <a:pt x="0" y="2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050" y="483"/>
                </a:lnTo>
                <a:lnTo>
                  <a:pt x="1050" y="50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87913" y="3297238"/>
            <a:ext cx="3611562" cy="487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887913" y="3297238"/>
            <a:ext cx="3646487" cy="34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499475" y="3297238"/>
            <a:ext cx="34925" cy="5222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87913" y="3784600"/>
            <a:ext cx="3611562" cy="34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87913" y="3297238"/>
            <a:ext cx="34925" cy="487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20725" y="2774950"/>
            <a:ext cx="3403600" cy="1531938"/>
          </a:xfrm>
          <a:custGeom>
            <a:avLst/>
            <a:gdLst>
              <a:gd name="T0" fmla="*/ 1050 w 2144"/>
              <a:gd name="T1" fmla="*/ 22 h 965"/>
              <a:gd name="T2" fmla="*/ 0 w 2144"/>
              <a:gd name="T3" fmla="*/ 505 h 965"/>
              <a:gd name="T4" fmla="*/ 0 w 2144"/>
              <a:gd name="T5" fmla="*/ 505 h 965"/>
              <a:gd name="T6" fmla="*/ 0 w 2144"/>
              <a:gd name="T7" fmla="*/ 483 h 965"/>
              <a:gd name="T8" fmla="*/ 1050 w 2144"/>
              <a:gd name="T9" fmla="*/ 944 h 965"/>
              <a:gd name="T10" fmla="*/ 1050 w 2144"/>
              <a:gd name="T11" fmla="*/ 965 h 965"/>
              <a:gd name="T12" fmla="*/ 1050 w 2144"/>
              <a:gd name="T13" fmla="*/ 944 h 965"/>
              <a:gd name="T14" fmla="*/ 2100 w 2144"/>
              <a:gd name="T15" fmla="*/ 483 h 965"/>
              <a:gd name="T16" fmla="*/ 2100 w 2144"/>
              <a:gd name="T17" fmla="*/ 483 h 965"/>
              <a:gd name="T18" fmla="*/ 2144 w 2144"/>
              <a:gd name="T19" fmla="*/ 505 h 965"/>
              <a:gd name="T20" fmla="*/ 2100 w 2144"/>
              <a:gd name="T21" fmla="*/ 505 h 965"/>
              <a:gd name="T22" fmla="*/ 1050 w 2144"/>
              <a:gd name="T23" fmla="*/ 965 h 965"/>
              <a:gd name="T24" fmla="*/ 1050 w 2144"/>
              <a:gd name="T25" fmla="*/ 965 h 965"/>
              <a:gd name="T26" fmla="*/ 1050 w 2144"/>
              <a:gd name="T27" fmla="*/ 965 h 965"/>
              <a:gd name="T28" fmla="*/ 0 w 2144"/>
              <a:gd name="T29" fmla="*/ 505 h 965"/>
              <a:gd name="T30" fmla="*/ 0 w 2144"/>
              <a:gd name="T31" fmla="*/ 505 h 965"/>
              <a:gd name="T32" fmla="*/ 0 w 2144"/>
              <a:gd name="T33" fmla="*/ 483 h 965"/>
              <a:gd name="T34" fmla="*/ 1050 w 2144"/>
              <a:gd name="T35" fmla="*/ 0 h 965"/>
              <a:gd name="T36" fmla="*/ 1050 w 2144"/>
              <a:gd name="T37" fmla="*/ 22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44" h="965">
                <a:moveTo>
                  <a:pt x="1050" y="22"/>
                </a:moveTo>
                <a:lnTo>
                  <a:pt x="0" y="505"/>
                </a:lnTo>
                <a:lnTo>
                  <a:pt x="0" y="505"/>
                </a:lnTo>
                <a:lnTo>
                  <a:pt x="0" y="483"/>
                </a:lnTo>
                <a:lnTo>
                  <a:pt x="1050" y="944"/>
                </a:lnTo>
                <a:lnTo>
                  <a:pt x="1050" y="965"/>
                </a:lnTo>
                <a:lnTo>
                  <a:pt x="1050" y="944"/>
                </a:lnTo>
                <a:lnTo>
                  <a:pt x="2100" y="483"/>
                </a:lnTo>
                <a:lnTo>
                  <a:pt x="2100" y="483"/>
                </a:lnTo>
                <a:lnTo>
                  <a:pt x="2144" y="505"/>
                </a:lnTo>
                <a:lnTo>
                  <a:pt x="2100" y="505"/>
                </a:lnTo>
                <a:lnTo>
                  <a:pt x="1050" y="965"/>
                </a:lnTo>
                <a:lnTo>
                  <a:pt x="1050" y="965"/>
                </a:lnTo>
                <a:lnTo>
                  <a:pt x="1050" y="965"/>
                </a:lnTo>
                <a:lnTo>
                  <a:pt x="0" y="505"/>
                </a:lnTo>
                <a:lnTo>
                  <a:pt x="0" y="505"/>
                </a:lnTo>
                <a:lnTo>
                  <a:pt x="0" y="483"/>
                </a:lnTo>
                <a:lnTo>
                  <a:pt x="1050" y="0"/>
                </a:lnTo>
                <a:lnTo>
                  <a:pt x="1050" y="2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387600" y="2774950"/>
            <a:ext cx="1666875" cy="801688"/>
          </a:xfrm>
          <a:custGeom>
            <a:avLst/>
            <a:gdLst>
              <a:gd name="T0" fmla="*/ 1050 w 1050"/>
              <a:gd name="T1" fmla="*/ 505 h 505"/>
              <a:gd name="T2" fmla="*/ 0 w 1050"/>
              <a:gd name="T3" fmla="*/ 22 h 505"/>
              <a:gd name="T4" fmla="*/ 0 w 1050"/>
              <a:gd name="T5" fmla="*/ 0 h 505"/>
              <a:gd name="T6" fmla="*/ 0 w 1050"/>
              <a:gd name="T7" fmla="*/ 0 h 505"/>
              <a:gd name="T8" fmla="*/ 0 w 1050"/>
              <a:gd name="T9" fmla="*/ 0 h 505"/>
              <a:gd name="T10" fmla="*/ 1050 w 1050"/>
              <a:gd name="T11" fmla="*/ 483 h 505"/>
              <a:gd name="T12" fmla="*/ 1050 w 1050"/>
              <a:gd name="T1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" h="505">
                <a:moveTo>
                  <a:pt x="1050" y="505"/>
                </a:moveTo>
                <a:lnTo>
                  <a:pt x="0" y="2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050" y="483"/>
                </a:lnTo>
                <a:lnTo>
                  <a:pt x="1050" y="505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0" y="3429000"/>
            <a:ext cx="19300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Courier" pitchFamily="49" charset="0"/>
              </a:rPr>
              <a:t>product &lt;= 100</a:t>
            </a:r>
            <a:endParaRPr lang="en-US" altLang="en-US" dirty="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387600" y="2149475"/>
            <a:ext cx="34925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387600" y="2566988"/>
            <a:ext cx="34925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387600" y="4273550"/>
            <a:ext cx="34925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2492375" y="2044700"/>
            <a:ext cx="33338" cy="1588"/>
          </a:xfrm>
          <a:custGeom>
            <a:avLst/>
            <a:gdLst>
              <a:gd name="T0" fmla="*/ 0 w 21"/>
              <a:gd name="T1" fmla="*/ 0 w 21"/>
              <a:gd name="T2" fmla="*/ 0 w 21"/>
              <a:gd name="T3" fmla="*/ 21 w 21"/>
              <a:gd name="T4" fmla="*/ 21 w 21"/>
              <a:gd name="T5" fmla="*/ 21 w 21"/>
              <a:gd name="T6" fmla="*/ 0 w 2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" y="0"/>
                </a:lnTo>
                <a:lnTo>
                  <a:pt x="21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2"/>
          <p:cNvSpPr>
            <a:spLocks/>
          </p:cNvSpPr>
          <p:nvPr/>
        </p:nvSpPr>
        <p:spPr bwMode="auto">
          <a:xfrm>
            <a:off x="2492375" y="4933950"/>
            <a:ext cx="33338" cy="1588"/>
          </a:xfrm>
          <a:custGeom>
            <a:avLst/>
            <a:gdLst>
              <a:gd name="T0" fmla="*/ 0 w 21"/>
              <a:gd name="T1" fmla="*/ 0 w 21"/>
              <a:gd name="T2" fmla="*/ 0 w 21"/>
              <a:gd name="T3" fmla="*/ 21 w 21"/>
              <a:gd name="T4" fmla="*/ 21 w 21"/>
              <a:gd name="T5" fmla="*/ 21 w 21"/>
              <a:gd name="T6" fmla="*/ 0 w 2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1" y="0"/>
                </a:lnTo>
                <a:lnTo>
                  <a:pt x="21" y="0"/>
                </a:lnTo>
                <a:lnTo>
                  <a:pt x="21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054475" y="3541713"/>
            <a:ext cx="1588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4679950" y="3541713"/>
            <a:ext cx="1588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5410200" y="3429000"/>
            <a:ext cx="2895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Courier" pitchFamily="49" charset="0"/>
              </a:rPr>
              <a:t>product = 3 * product</a:t>
            </a:r>
            <a:endParaRPr lang="en-US" altLang="en-US" dirty="0"/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887913" y="3297238"/>
            <a:ext cx="3646487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8499475" y="3297238"/>
            <a:ext cx="34925" cy="522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4887913" y="3784600"/>
            <a:ext cx="3611562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887913" y="3297238"/>
            <a:ext cx="34925" cy="4873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4089400" y="3159125"/>
            <a:ext cx="385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true</a:t>
            </a:r>
            <a:endParaRPr lang="en-US" altLang="en-US"/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2595563" y="4341813"/>
            <a:ext cx="454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false</a:t>
            </a:r>
            <a:endParaRPr lang="en-US" altLang="en-US"/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2595563" y="2392363"/>
            <a:ext cx="1587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6727825" y="2392363"/>
            <a:ext cx="1588" cy="349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6694488" y="3297238"/>
            <a:ext cx="33337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6694488" y="2392363"/>
            <a:ext cx="33337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6694488" y="2392363"/>
            <a:ext cx="33337" cy="904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55"/>
          <p:cNvSpPr>
            <a:spLocks noChangeArrowheads="1"/>
          </p:cNvSpPr>
          <p:nvPr/>
        </p:nvSpPr>
        <p:spPr bwMode="auto">
          <a:xfrm>
            <a:off x="2286000" y="1752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Oval 56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 flipH="1">
            <a:off x="2362200" y="1905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2438400" y="4267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>
            <a:off x="4038600" y="3581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 flipH="1">
            <a:off x="2362200" y="24384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2079760" y="4812268"/>
            <a:ext cx="6683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Aft>
                <a:spcPts val="900"/>
              </a:spcAft>
            </a:pP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Fig 4: Flowcharting the </a:t>
            </a:r>
            <a:r>
              <a:rPr lang="en-US" altLang="en-US" b="1" dirty="0">
                <a:solidFill>
                  <a:schemeClr val="tx2"/>
                </a:solidFill>
                <a:latin typeface="Courier" pitchFamily="49" charset="0"/>
              </a:rPr>
              <a:t>while</a:t>
            </a:r>
            <a:r>
              <a:rPr lang="en-US" altLang="en-US" b="1" dirty="0">
                <a:solidFill>
                  <a:schemeClr val="tx2"/>
                </a:solidFill>
                <a:latin typeface="AvantGarde" pitchFamily="34" charset="0"/>
              </a:rPr>
              <a:t> repetition structure.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410200"/>
            <a:ext cx="65026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Not providing in the body of a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>
                <a:solidFill>
                  <a:srgbClr val="FF0000"/>
                </a:solidFill>
              </a:rPr>
              <a:t>  statement an action that eventually causes the condition in the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>
                <a:solidFill>
                  <a:srgbClr val="FF0000"/>
                </a:solidFill>
              </a:rPr>
              <a:t> to become false normally results in a </a:t>
            </a:r>
            <a:r>
              <a:rPr lang="en-US" sz="3200" i="1" dirty="0">
                <a:solidFill>
                  <a:srgbClr val="FF0000"/>
                </a:solidFill>
              </a:rPr>
              <a:t>logic error</a:t>
            </a:r>
            <a:r>
              <a:rPr lang="en-US" sz="3200" dirty="0">
                <a:solidFill>
                  <a:srgbClr val="FF0000"/>
                </a:solidFill>
              </a:rPr>
              <a:t> called an </a:t>
            </a:r>
            <a:r>
              <a:rPr lang="en-US" sz="3200" i="1" dirty="0">
                <a:solidFill>
                  <a:srgbClr val="C00000"/>
                </a:solidFill>
              </a:rPr>
              <a:t>infinite loop</a:t>
            </a:r>
            <a:r>
              <a:rPr lang="en-US" sz="3200" dirty="0">
                <a:solidFill>
                  <a:srgbClr val="FF0000"/>
                </a:solidFill>
              </a:rPr>
              <a:t> (the loop never terminates).</a:t>
            </a:r>
            <a:endParaRPr lang="en-US" sz="3600" dirty="0"/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Common Programming Error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We </a:t>
            </a:r>
            <a:r>
              <a:rPr lang="en-US" sz="3600" dirty="0"/>
              <a:t>learn about Control Structures</a:t>
            </a:r>
          </a:p>
          <a:p>
            <a:pPr lvl="1"/>
            <a:r>
              <a:rPr lang="en-US" sz="2600" dirty="0"/>
              <a:t>Structured-programming principle</a:t>
            </a:r>
          </a:p>
          <a:p>
            <a:pPr lvl="1"/>
            <a:r>
              <a:rPr lang="en-US" sz="2600" dirty="0"/>
              <a:t>Control structures help build and manipulate objects</a:t>
            </a:r>
          </a:p>
          <a:p>
            <a:pPr marL="628650" indent="-571500"/>
            <a:r>
              <a:rPr lang="en-US" sz="3600" dirty="0"/>
              <a:t>Program control</a:t>
            </a:r>
          </a:p>
          <a:p>
            <a:pPr marL="1028700" lvl="1" indent="-571500"/>
            <a:r>
              <a:rPr lang="en-US" sz="2600" dirty="0"/>
              <a:t>Specifying the order in which actions execute</a:t>
            </a:r>
          </a:p>
          <a:p>
            <a:pPr marL="1428750" lvl="2" indent="-571500">
              <a:buFont typeface="Wingdings" pitchFamily="2" charset="2"/>
              <a:buChar char="§"/>
            </a:pPr>
            <a:r>
              <a:rPr lang="en-US" sz="2600" dirty="0"/>
              <a:t>Control structures help specify this order</a:t>
            </a:r>
          </a:p>
          <a:p>
            <a:pPr marL="1428750" lvl="2" indent="-571500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 in Java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Counter</a:t>
            </a:r>
          </a:p>
          <a:p>
            <a:pPr lvl="1"/>
            <a:r>
              <a:rPr lang="en-US" sz="2600" dirty="0"/>
              <a:t>A variable that controls number of times a set of statements executes</a:t>
            </a:r>
          </a:p>
          <a:p>
            <a:r>
              <a:rPr lang="en-US" sz="3600" dirty="0"/>
              <a:t>Example case study</a:t>
            </a:r>
          </a:p>
          <a:p>
            <a:pPr lvl="1"/>
            <a:r>
              <a:rPr lang="en-US" sz="2600" i="1" dirty="0"/>
              <a:t>A class of ten students took a quiz. The grades (integers in the range 0 to 100) for this quiz are available to you. Determine the class average on the quiz.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2" name="Rectangle 21"/>
          <p:cNvSpPr>
            <a:spLocks noGrp="1" noChangeArrowheads="1"/>
          </p:cNvSpPr>
          <p:nvPr/>
        </p:nvSpPr>
        <p:spPr bwMode="auto">
          <a:xfrm>
            <a:off x="2209800" y="0"/>
            <a:ext cx="69342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01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Importing the Scanner class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java.util.Scanner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03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04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public class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Average1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main method begins execution of Java application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07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public static void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 String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[] )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08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{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09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solidFill>
                  <a:srgbClr val="275A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total,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sum of grades input by user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number of grades entered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grade value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average;    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average of all grades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14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Initialization Phase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total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clear total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prepare to loop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17</a:t>
            </a: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Scanner input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Scanner(System.in);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18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19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Processing Phase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20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&lt;=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)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loop 10 times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{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prompt for input and read grade from user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23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"Enter grade: 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24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input.nextInt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  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add 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to total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27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total = total +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28</a:t>
            </a:r>
            <a:endParaRPr lang="en-US" altLang="en-US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29 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	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add 1 to 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gradeCounter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30 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31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average = total/10;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Compute average &amp; display result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33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“Total of all 10 grades is %d\n"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total);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34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“Class average is %d\n"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average);</a:t>
            </a:r>
            <a:endParaRPr lang="en-US" altLang="en-US" b="0" dirty="0">
              <a:solidFill>
                <a:srgbClr val="275AFF"/>
              </a:solidFill>
              <a:latin typeface="AvantGarde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35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-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</a:t>
            </a:r>
          </a:p>
          <a:p>
            <a:pPr algn="l"/>
            <a:r>
              <a:rPr lang="en-US" sz="2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 Repetition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90825"/>
            <a:ext cx="2733675" cy="2466975"/>
          </a:xfrm>
        </p:spPr>
      </p:pic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724400" y="152400"/>
            <a:ext cx="4130675" cy="1600200"/>
            <a:chOff x="1344" y="528"/>
            <a:chExt cx="2602" cy="1008"/>
          </a:xfrm>
        </p:grpSpPr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160" y="528"/>
              <a:ext cx="178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/>
                <a:t>Declare variables; </a:t>
              </a:r>
              <a:r>
                <a:rPr lang="en-US" altLang="en-US" b="1" dirty="0" err="1">
                  <a:latin typeface="Courier New" panose="02070309020205020404" pitchFamily="49" charset="0"/>
                </a:rPr>
                <a:t>gradeCounter</a:t>
              </a:r>
              <a:r>
                <a:rPr lang="en-US" altLang="en-US" dirty="0"/>
                <a:t> is the counter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1344" y="912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5165725" y="1524000"/>
            <a:ext cx="3673475" cy="1905000"/>
            <a:chOff x="1920" y="1536"/>
            <a:chExt cx="2314" cy="1200"/>
          </a:xfrm>
        </p:grpSpPr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448" y="1536"/>
              <a:ext cx="178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Continue looping as long as </a:t>
              </a:r>
              <a:r>
                <a:rPr lang="en-US" altLang="en-US" b="1">
                  <a:latin typeface="Courier New" panose="02070309020205020404" pitchFamily="49" charset="0"/>
                </a:rPr>
                <a:t>gradeCounter</a:t>
              </a:r>
              <a:r>
                <a:rPr lang="en-US" altLang="en-US"/>
                <a:t> is less than or equal to </a:t>
              </a:r>
              <a:r>
                <a:rPr lang="en-US" altLang="en-US" b="1"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1920" y="206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Sentinel value</a:t>
            </a:r>
          </a:p>
          <a:p>
            <a:pPr lvl="1"/>
            <a:r>
              <a:rPr lang="en-US" sz="2600" dirty="0"/>
              <a:t>Used to indicated the end of data entry</a:t>
            </a:r>
          </a:p>
          <a:p>
            <a:pPr lvl="1"/>
            <a:r>
              <a:rPr lang="en-US" sz="2600" dirty="0"/>
              <a:t>E.g., User enters sentinel value (-1) to end repetition</a:t>
            </a:r>
          </a:p>
          <a:p>
            <a:r>
              <a:rPr lang="en-US" sz="3600" dirty="0"/>
              <a:t>Often called an </a:t>
            </a:r>
            <a:r>
              <a:rPr lang="en-US" sz="3600" i="1" dirty="0">
                <a:solidFill>
                  <a:srgbClr val="FF0000"/>
                </a:solidFill>
              </a:rPr>
              <a:t>indefinite repetition</a:t>
            </a:r>
          </a:p>
          <a:p>
            <a:r>
              <a:rPr lang="en-US" sz="3600" dirty="0"/>
              <a:t>Example case study</a:t>
            </a:r>
          </a:p>
          <a:p>
            <a:pPr lvl="1"/>
            <a:r>
              <a:rPr lang="en-US" sz="2600" i="1" dirty="0"/>
              <a:t>Develop a class-averaging program that processes grades for an arbitrary number of students each time it’s run.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Sentinel-Controlled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2" name="Rectangle 21"/>
          <p:cNvSpPr>
            <a:spLocks noGrp="1" noChangeArrowheads="1"/>
          </p:cNvSpPr>
          <p:nvPr/>
        </p:nvSpPr>
        <p:spPr bwMode="auto">
          <a:xfrm>
            <a:off x="304800" y="0"/>
            <a:ext cx="8839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01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java.util.Scanner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public class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Average2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03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04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main method begins execution of Java application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public static void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 String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[] )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{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07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solidFill>
                  <a:srgbClr val="275A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total,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08            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average;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09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Initialization Phase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total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Scanner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input 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Scanner(System.in);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14</a:t>
            </a:r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// prompt for input and read grade from user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"Enter grade or -1 to quit: 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17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input.nextInt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  );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18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19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Processing Phase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20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!=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{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22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total = total +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endParaRPr lang="en-US" altLang="en-US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23 </a:t>
            </a:r>
            <a:r>
              <a:rPr lang="en-US" altLang="en-US" dirty="0">
                <a:solidFill>
                  <a:schemeClr val="bg2"/>
                </a:solidFill>
                <a:cs typeface="Courier New" panose="02070309020205020404" pitchFamily="49" charset="0"/>
              </a:rPr>
              <a:t>	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24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</a:t>
            </a:r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prompt for input and read grade from user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26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"Enter grade or -1 to quit: 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27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gradeValue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input.nextInt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  );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28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29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!= 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30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{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31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average = (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total /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Compute average &amp; display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32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“Total of the %d grades entered is %d\n"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total);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33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b="0" dirty="0" smtClean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“Class average is %.2f\n"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, average);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34               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35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“Please enter valid grades"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en-US" b="0" dirty="0">
              <a:solidFill>
                <a:srgbClr val="275AFF"/>
              </a:solidFill>
              <a:latin typeface="AvantGarde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36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0" dirty="0">
                <a:solidFill>
                  <a:schemeClr val="bg1">
                    <a:lumMod val="50000"/>
                  </a:schemeClr>
                </a:solidFill>
                <a:latin typeface="AvantGarde" pitchFamily="34" charset="0"/>
                <a:cs typeface="Times New Roman" panose="02020603050405020304" pitchFamily="18" charset="0"/>
              </a:rPr>
              <a:t>37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" pitchFamily="49" charset="0"/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124200"/>
            <a:ext cx="3314700" cy="1304925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733800" y="-2286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Sentinel-Controlled  Repetition</a:t>
            </a: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886200" y="2286000"/>
            <a:ext cx="4191000" cy="1219200"/>
            <a:chOff x="1728" y="-384"/>
            <a:chExt cx="2640" cy="768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582" y="-384"/>
              <a:ext cx="178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/>
                <a:t>loop until </a:t>
              </a:r>
              <a:r>
                <a:rPr lang="en-US" altLang="en-US" b="1" dirty="0" err="1">
                  <a:latin typeface="Courier New" panose="02070309020205020404" pitchFamily="49" charset="0"/>
                </a:rPr>
                <a:t>gradeValue</a:t>
              </a:r>
              <a:r>
                <a:rPr lang="en-US" altLang="en-US" dirty="0"/>
                <a:t> equals sentinel value (</a:t>
              </a:r>
              <a:r>
                <a:rPr lang="en-US" altLang="en-US" b="1" dirty="0">
                  <a:latin typeface="Courier New" panose="02070309020205020404" pitchFamily="49" charset="0"/>
                </a:rPr>
                <a:t>-1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1728" y="-192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7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Abbreviate assignment expressions</a:t>
            </a:r>
          </a:p>
          <a:p>
            <a:r>
              <a:rPr lang="en-US" sz="3600" dirty="0"/>
              <a:t>Any statement of form</a:t>
            </a:r>
          </a:p>
          <a:p>
            <a:pPr lvl="1"/>
            <a:r>
              <a:rPr lang="en-US" sz="2600" i="1" dirty="0"/>
              <a:t>variable   </a:t>
            </a:r>
            <a:r>
              <a:rPr lang="en-US" sz="2600" dirty="0"/>
              <a:t>=</a:t>
            </a:r>
            <a:r>
              <a:rPr lang="en-US" sz="2600" i="1" dirty="0"/>
              <a:t>  variable  operator  expression</a:t>
            </a:r>
            <a:r>
              <a:rPr lang="en-US" sz="2600" dirty="0"/>
              <a:t>;</a:t>
            </a:r>
          </a:p>
          <a:p>
            <a:r>
              <a:rPr lang="en-US" sz="3600" dirty="0"/>
              <a:t>Can be written as</a:t>
            </a:r>
          </a:p>
          <a:p>
            <a:pPr lvl="1"/>
            <a:r>
              <a:rPr lang="en-US" sz="2600" i="1" dirty="0"/>
              <a:t>variable  </a:t>
            </a:r>
            <a:r>
              <a:rPr lang="en-US" sz="2600" i="1" dirty="0">
                <a:solidFill>
                  <a:srgbClr val="0070C0"/>
                </a:solidFill>
              </a:rPr>
              <a:t>operator</a:t>
            </a:r>
            <a:r>
              <a:rPr lang="en-US" sz="2600" dirty="0">
                <a:solidFill>
                  <a:srgbClr val="0070C0"/>
                </a:solidFill>
              </a:rPr>
              <a:t>=</a:t>
            </a:r>
            <a:r>
              <a:rPr lang="en-US" sz="2600" dirty="0"/>
              <a:t>  </a:t>
            </a:r>
            <a:r>
              <a:rPr lang="en-US" sz="2600" i="1" dirty="0"/>
              <a:t>expression</a:t>
            </a:r>
            <a:r>
              <a:rPr lang="en-US" sz="2600" dirty="0"/>
              <a:t>;</a:t>
            </a:r>
          </a:p>
          <a:p>
            <a:r>
              <a:rPr lang="en-US" sz="3600" dirty="0"/>
              <a:t>E.g., addition assignment operator +=</a:t>
            </a:r>
          </a:p>
          <a:p>
            <a:pPr lvl="1"/>
            <a:r>
              <a:rPr lang="en-US" sz="2600" dirty="0"/>
              <a:t>c = c + 3;</a:t>
            </a:r>
          </a:p>
          <a:p>
            <a:r>
              <a:rPr lang="en-US" sz="3600" dirty="0"/>
              <a:t>Can be written as</a:t>
            </a:r>
          </a:p>
          <a:p>
            <a:pPr lvl="1"/>
            <a:r>
              <a:rPr lang="en-US" sz="2600" dirty="0"/>
              <a:t>c += 3;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Compound Assignment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Compound Assignment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5" y="853440"/>
            <a:ext cx="812291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Unary increment operator (++)</a:t>
            </a:r>
          </a:p>
          <a:p>
            <a:pPr lvl="1"/>
            <a:r>
              <a:rPr lang="en-US" sz="2600" dirty="0"/>
              <a:t>Increment variable’s value by 1</a:t>
            </a:r>
          </a:p>
          <a:p>
            <a:r>
              <a:rPr lang="en-US" sz="3600" dirty="0"/>
              <a:t>Unary decrement operator (--)</a:t>
            </a:r>
          </a:p>
          <a:p>
            <a:pPr lvl="1"/>
            <a:r>
              <a:rPr lang="en-US" sz="2600" dirty="0"/>
              <a:t>Decrement variable’s value by 1</a:t>
            </a:r>
          </a:p>
          <a:p>
            <a:r>
              <a:rPr lang="en-US" sz="3600" dirty="0"/>
              <a:t>Pre-increment / pre-decrement operator</a:t>
            </a:r>
          </a:p>
          <a:p>
            <a:r>
              <a:rPr lang="en-US" sz="3600" dirty="0"/>
              <a:t>Post-increment / post-decrement operator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Increment &amp; Decrement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Increment &amp; Decrement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7" y="1066800"/>
            <a:ext cx="828908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664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3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Attempting to use the increment or decrement operator on an expression other than one to which a value can be assigned is a syntax error. For example, writing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++(x + 1)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is a syntax error, because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(x + 1)</a:t>
            </a:r>
            <a:r>
              <a:rPr lang="en-US" sz="3200" dirty="0">
                <a:solidFill>
                  <a:srgbClr val="FF0000"/>
                </a:solidFill>
              </a:rPr>
              <a:t> is not a variable.</a:t>
            </a:r>
            <a:endParaRPr lang="en-US" sz="3600" dirty="0"/>
          </a:p>
          <a:p>
            <a:pPr lvl="1"/>
            <a:endParaRPr lang="en-US" sz="2600" dirty="0"/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Common Programming Error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sz="3600" dirty="0"/>
              <a:t>Sequential execution</a:t>
            </a:r>
          </a:p>
          <a:p>
            <a:pPr lvl="1"/>
            <a:r>
              <a:rPr lang="en-US" sz="2600" dirty="0"/>
              <a:t>Program statements execute one after the other</a:t>
            </a:r>
          </a:p>
          <a:p>
            <a:r>
              <a:rPr lang="en-US" sz="3600" dirty="0"/>
              <a:t>Transfer of control</a:t>
            </a:r>
          </a:p>
          <a:p>
            <a:pPr lvl="1"/>
            <a:r>
              <a:rPr lang="en-US" sz="2600" dirty="0"/>
              <a:t>Three control statements can specify order of statements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Sequence structure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Selection structure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Repetition structure</a:t>
            </a:r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64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4" y="533400"/>
            <a:ext cx="833106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Primitive types</a:t>
            </a:r>
          </a:p>
          <a:p>
            <a:pPr lvl="1"/>
            <a:r>
              <a:rPr lang="en-US" sz="2600" dirty="0"/>
              <a:t>“building blocks” for more complicated types</a:t>
            </a:r>
          </a:p>
          <a:p>
            <a:r>
              <a:rPr lang="en-US" sz="3600" dirty="0"/>
              <a:t>Java is strongly typed</a:t>
            </a:r>
          </a:p>
          <a:p>
            <a:pPr lvl="1"/>
            <a:r>
              <a:rPr lang="en-US" sz="2600" dirty="0"/>
              <a:t>All variables in a Java program must have a type</a:t>
            </a:r>
          </a:p>
          <a:p>
            <a:r>
              <a:rPr lang="en-US" sz="3600" dirty="0"/>
              <a:t>Java primitive types</a:t>
            </a:r>
          </a:p>
          <a:p>
            <a:pPr lvl="1"/>
            <a:r>
              <a:rPr lang="en-US" sz="2600" dirty="0"/>
              <a:t>portable across computer platforms that support Java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Primitive Data Types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0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204835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7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Counter-controlled repetition requires:</a:t>
            </a:r>
          </a:p>
          <a:p>
            <a:pPr lvl="1"/>
            <a:r>
              <a:rPr lang="en-US" sz="2600" dirty="0"/>
              <a:t>Name of control variable (loop counter)</a:t>
            </a:r>
          </a:p>
          <a:p>
            <a:pPr lvl="1"/>
            <a:r>
              <a:rPr lang="en-US" sz="2600" dirty="0"/>
              <a:t>Initial value of control variable</a:t>
            </a:r>
          </a:p>
          <a:p>
            <a:pPr lvl="1"/>
            <a:r>
              <a:rPr lang="en-US" sz="2600" dirty="0"/>
              <a:t>Increment/decrement of control variable through each </a:t>
            </a:r>
            <a:r>
              <a:rPr lang="en-US" sz="2600" dirty="0" smtClean="0"/>
              <a:t>loop iteration</a:t>
            </a:r>
            <a:endParaRPr lang="en-US" sz="2600" dirty="0"/>
          </a:p>
          <a:p>
            <a:pPr lvl="1"/>
            <a:r>
              <a:rPr lang="en-US" sz="2600" dirty="0"/>
              <a:t>Condition that tests for control variable’s final value</a:t>
            </a:r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Essentials of 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7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Repetition Structure</a:t>
            </a:r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2" y="2863850"/>
            <a:ext cx="962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000000"/>
                </a:solidFill>
                <a:latin typeface="Courier" pitchFamily="49" charset="0"/>
              </a:rPr>
              <a:t>for ( </a:t>
            </a: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1812" y="2863850"/>
            <a:ext cx="481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2659FF"/>
                </a:solidFill>
                <a:latin typeface="Courier" pitchFamily="49" charset="0"/>
              </a:rPr>
              <a:t>int</a:t>
            </a:r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5212" y="2863850"/>
            <a:ext cx="17637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000000"/>
                </a:solidFill>
                <a:latin typeface="Courier" pitchFamily="49" charset="0"/>
              </a:rPr>
              <a:t> counter = </a:t>
            </a:r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11612" y="2863850"/>
            <a:ext cx="1603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40D9FF"/>
                </a:solidFill>
                <a:latin typeface="Courier" pitchFamily="49" charset="0"/>
              </a:rPr>
              <a:t>1</a:t>
            </a:r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2" y="2863850"/>
            <a:ext cx="2084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000000"/>
                </a:solidFill>
                <a:latin typeface="Courier" pitchFamily="49" charset="0"/>
              </a:rPr>
              <a:t>; counter &lt;= </a:t>
            </a:r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45212" y="28638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40D9FF"/>
                </a:solidFill>
                <a:latin typeface="Courier" pitchFamily="49" charset="0"/>
              </a:rPr>
              <a:t>10</a:t>
            </a:r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0012" y="2863850"/>
            <a:ext cx="2084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b="1">
                <a:solidFill>
                  <a:srgbClr val="000000"/>
                </a:solidFill>
                <a:latin typeface="Courier" pitchFamily="49" charset="0"/>
              </a:rPr>
              <a:t>; counter++ )</a:t>
            </a:r>
            <a:endParaRPr lang="en-US" alt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3382962" y="3544888"/>
            <a:ext cx="74613" cy="33337"/>
          </a:xfrm>
          <a:custGeom>
            <a:avLst/>
            <a:gdLst>
              <a:gd name="T0" fmla="*/ 0 w 12"/>
              <a:gd name="T1" fmla="*/ 0 h 21"/>
              <a:gd name="T2" fmla="*/ 0 w 12"/>
              <a:gd name="T3" fmla="*/ 0 h 21"/>
              <a:gd name="T4" fmla="*/ 12 w 12"/>
              <a:gd name="T5" fmla="*/ 21 h 21"/>
              <a:gd name="T6" fmla="*/ 12 w 12"/>
              <a:gd name="T7" fmla="*/ 21 h 21"/>
              <a:gd name="T8" fmla="*/ 0 w 12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0" y="0"/>
                </a:moveTo>
                <a:lnTo>
                  <a:pt x="0" y="0"/>
                </a:lnTo>
                <a:lnTo>
                  <a:pt x="12" y="21"/>
                </a:lnTo>
                <a:lnTo>
                  <a:pt x="12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3606800" y="3244850"/>
            <a:ext cx="74612" cy="33338"/>
          </a:xfrm>
          <a:custGeom>
            <a:avLst/>
            <a:gdLst>
              <a:gd name="T0" fmla="*/ 0 w 12"/>
              <a:gd name="T1" fmla="*/ 0 h 21"/>
              <a:gd name="T2" fmla="*/ 0 w 12"/>
              <a:gd name="T3" fmla="*/ 0 h 21"/>
              <a:gd name="T4" fmla="*/ 12 w 12"/>
              <a:gd name="T5" fmla="*/ 21 h 21"/>
              <a:gd name="T6" fmla="*/ 12 w 12"/>
              <a:gd name="T7" fmla="*/ 21 h 21"/>
              <a:gd name="T8" fmla="*/ 0 w 12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0" y="0"/>
                </a:moveTo>
                <a:lnTo>
                  <a:pt x="0" y="0"/>
                </a:lnTo>
                <a:lnTo>
                  <a:pt x="12" y="21"/>
                </a:lnTo>
                <a:lnTo>
                  <a:pt x="12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5915025" y="3544888"/>
            <a:ext cx="74612" cy="33337"/>
          </a:xfrm>
          <a:custGeom>
            <a:avLst/>
            <a:gdLst>
              <a:gd name="T0" fmla="*/ 0 w 11"/>
              <a:gd name="T1" fmla="*/ 21 h 21"/>
              <a:gd name="T2" fmla="*/ 0 w 11"/>
              <a:gd name="T3" fmla="*/ 21 h 21"/>
              <a:gd name="T4" fmla="*/ 11 w 11"/>
              <a:gd name="T5" fmla="*/ 0 h 21"/>
              <a:gd name="T6" fmla="*/ 11 w 11"/>
              <a:gd name="T7" fmla="*/ 0 h 21"/>
              <a:gd name="T8" fmla="*/ 0 w 1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0" y="21"/>
                </a:lnTo>
                <a:lnTo>
                  <a:pt x="11" y="0"/>
                </a:lnTo>
                <a:lnTo>
                  <a:pt x="11" y="0"/>
                </a:lnTo>
                <a:lnTo>
                  <a:pt x="0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5803900" y="3278188"/>
            <a:ext cx="74612" cy="33337"/>
          </a:xfrm>
          <a:custGeom>
            <a:avLst/>
            <a:gdLst>
              <a:gd name="T0" fmla="*/ 0 w 12"/>
              <a:gd name="T1" fmla="*/ 21 h 21"/>
              <a:gd name="T2" fmla="*/ 0 w 12"/>
              <a:gd name="T3" fmla="*/ 21 h 21"/>
              <a:gd name="T4" fmla="*/ 12 w 12"/>
              <a:gd name="T5" fmla="*/ 0 h 21"/>
              <a:gd name="T6" fmla="*/ 12 w 12"/>
              <a:gd name="T7" fmla="*/ 0 h 21"/>
              <a:gd name="T8" fmla="*/ 0 w 1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0" y="21"/>
                </a:moveTo>
                <a:lnTo>
                  <a:pt x="0" y="21"/>
                </a:lnTo>
                <a:lnTo>
                  <a:pt x="12" y="0"/>
                </a:lnTo>
                <a:lnTo>
                  <a:pt x="12" y="0"/>
                </a:lnTo>
                <a:lnTo>
                  <a:pt x="0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7"/>
          <p:cNvSpPr>
            <a:spLocks/>
          </p:cNvSpPr>
          <p:nvPr/>
        </p:nvSpPr>
        <p:spPr bwMode="auto">
          <a:xfrm>
            <a:off x="3419475" y="2478088"/>
            <a:ext cx="74612" cy="33337"/>
          </a:xfrm>
          <a:custGeom>
            <a:avLst/>
            <a:gdLst>
              <a:gd name="T0" fmla="*/ 11 w 11"/>
              <a:gd name="T1" fmla="*/ 21 h 21"/>
              <a:gd name="T2" fmla="*/ 11 w 11"/>
              <a:gd name="T3" fmla="*/ 21 h 21"/>
              <a:gd name="T4" fmla="*/ 0 w 11"/>
              <a:gd name="T5" fmla="*/ 0 h 21"/>
              <a:gd name="T6" fmla="*/ 0 w 11"/>
              <a:gd name="T7" fmla="*/ 0 h 21"/>
              <a:gd name="T8" fmla="*/ 11 w 1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1">
                <a:moveTo>
                  <a:pt x="11" y="21"/>
                </a:moveTo>
                <a:lnTo>
                  <a:pt x="11" y="21"/>
                </a:lnTo>
                <a:lnTo>
                  <a:pt x="0" y="0"/>
                </a:lnTo>
                <a:lnTo>
                  <a:pt x="0" y="0"/>
                </a:lnTo>
                <a:lnTo>
                  <a:pt x="11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33"/>
          <p:cNvSpPr>
            <a:spLocks/>
          </p:cNvSpPr>
          <p:nvPr/>
        </p:nvSpPr>
        <p:spPr bwMode="auto">
          <a:xfrm>
            <a:off x="5264150" y="2478088"/>
            <a:ext cx="74612" cy="33337"/>
          </a:xfrm>
          <a:custGeom>
            <a:avLst/>
            <a:gdLst>
              <a:gd name="T0" fmla="*/ 12 w 12"/>
              <a:gd name="T1" fmla="*/ 21 h 21"/>
              <a:gd name="T2" fmla="*/ 12 w 12"/>
              <a:gd name="T3" fmla="*/ 21 h 21"/>
              <a:gd name="T4" fmla="*/ 0 w 12"/>
              <a:gd name="T5" fmla="*/ 0 h 21"/>
              <a:gd name="T6" fmla="*/ 0 w 12"/>
              <a:gd name="T7" fmla="*/ 0 h 21"/>
              <a:gd name="T8" fmla="*/ 12 w 1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12" y="21"/>
                </a:moveTo>
                <a:lnTo>
                  <a:pt x="12" y="21"/>
                </a:lnTo>
                <a:lnTo>
                  <a:pt x="0" y="0"/>
                </a:lnTo>
                <a:lnTo>
                  <a:pt x="0" y="0"/>
                </a:lnTo>
                <a:lnTo>
                  <a:pt x="12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34"/>
          <p:cNvSpPr>
            <a:spLocks/>
          </p:cNvSpPr>
          <p:nvPr/>
        </p:nvSpPr>
        <p:spPr bwMode="auto">
          <a:xfrm>
            <a:off x="5133975" y="2778125"/>
            <a:ext cx="74612" cy="33338"/>
          </a:xfrm>
          <a:custGeom>
            <a:avLst/>
            <a:gdLst>
              <a:gd name="T0" fmla="*/ 12 w 12"/>
              <a:gd name="T1" fmla="*/ 21 h 21"/>
              <a:gd name="T2" fmla="*/ 12 w 12"/>
              <a:gd name="T3" fmla="*/ 21 h 21"/>
              <a:gd name="T4" fmla="*/ 0 w 12"/>
              <a:gd name="T5" fmla="*/ 0 h 21"/>
              <a:gd name="T6" fmla="*/ 0 w 12"/>
              <a:gd name="T7" fmla="*/ 0 h 21"/>
              <a:gd name="T8" fmla="*/ 12 w 1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12" y="21"/>
                </a:moveTo>
                <a:lnTo>
                  <a:pt x="12" y="21"/>
                </a:lnTo>
                <a:lnTo>
                  <a:pt x="0" y="0"/>
                </a:lnTo>
                <a:lnTo>
                  <a:pt x="0" y="0"/>
                </a:lnTo>
                <a:lnTo>
                  <a:pt x="12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1039812" y="3930650"/>
            <a:ext cx="1450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1">
                <a:solidFill>
                  <a:srgbClr val="000000"/>
                </a:solidFill>
                <a:latin typeface="AvantGarde" pitchFamily="34" charset="0"/>
              </a:rPr>
              <a:t>Initial value</a:t>
            </a:r>
            <a:endParaRPr lang="en-US" altLang="en-US"/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63612" y="4235450"/>
            <a:ext cx="2449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 of control variable</a:t>
            </a:r>
            <a:endParaRPr lang="en-US" altLang="en-US"/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6069012" y="3930650"/>
            <a:ext cx="1524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100" i="1">
                <a:solidFill>
                  <a:srgbClr val="000000"/>
                </a:solidFill>
                <a:latin typeface="AvantGarde" pitchFamily="34" charset="0"/>
              </a:rPr>
              <a:t>Increment</a:t>
            </a:r>
            <a:endParaRPr lang="en-US" altLang="en-US"/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307012" y="4235450"/>
            <a:ext cx="2449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 of control variable</a:t>
            </a:r>
            <a:endParaRPr lang="en-US" altLang="en-US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2411412" y="1644650"/>
            <a:ext cx="21605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Control variable </a:t>
            </a:r>
            <a:endParaRPr lang="en-US" altLang="en-US"/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2944812" y="1949450"/>
            <a:ext cx="768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1">
                <a:solidFill>
                  <a:srgbClr val="000000"/>
                </a:solidFill>
                <a:latin typeface="AvantGarde" pitchFamily="34" charset="0"/>
              </a:rPr>
              <a:t>name</a:t>
            </a:r>
            <a:endParaRPr lang="en-US" altLang="en-US"/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auto">
          <a:xfrm>
            <a:off x="5078412" y="1644650"/>
            <a:ext cx="1374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1">
                <a:solidFill>
                  <a:srgbClr val="000000"/>
                </a:solidFill>
                <a:latin typeface="AvantGarde" pitchFamily="34" charset="0"/>
              </a:rPr>
              <a:t>Final value</a:t>
            </a:r>
            <a:endParaRPr lang="en-US" alt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078412" y="1949450"/>
            <a:ext cx="2449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 of control variable</a:t>
            </a:r>
            <a:endParaRPr lang="en-US" altLang="en-US"/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039812" y="1720850"/>
            <a:ext cx="547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Courier" pitchFamily="49" charset="0"/>
              </a:rPr>
              <a:t>for</a:t>
            </a:r>
            <a:endParaRPr lang="en-US" altLang="en-US" b="1"/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963612" y="2025650"/>
            <a:ext cx="1184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 keyword</a:t>
            </a:r>
            <a:endParaRPr lang="en-US" altLang="en-US"/>
          </a:p>
        </p:txBody>
      </p:sp>
      <p:sp>
        <p:nvSpPr>
          <p:cNvPr id="30" name="Rectangle 52"/>
          <p:cNvSpPr>
            <a:spLocks noChangeArrowheads="1"/>
          </p:cNvSpPr>
          <p:nvPr/>
        </p:nvSpPr>
        <p:spPr bwMode="auto">
          <a:xfrm>
            <a:off x="3402012" y="4845050"/>
            <a:ext cx="3687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vantGarde" pitchFamily="34" charset="0"/>
              </a:rPr>
              <a:t>Loop-continuation condition</a:t>
            </a:r>
            <a:endParaRPr lang="en-US" altLang="en-US"/>
          </a:p>
        </p:txBody>
      </p:sp>
      <p:sp>
        <p:nvSpPr>
          <p:cNvPr id="33" name="Freeform 61"/>
          <p:cNvSpPr>
            <a:spLocks/>
          </p:cNvSpPr>
          <p:nvPr/>
        </p:nvSpPr>
        <p:spPr bwMode="auto">
          <a:xfrm>
            <a:off x="4705350" y="3411538"/>
            <a:ext cx="74612" cy="33337"/>
          </a:xfrm>
          <a:custGeom>
            <a:avLst/>
            <a:gdLst>
              <a:gd name="T0" fmla="*/ 12 w 12"/>
              <a:gd name="T1" fmla="*/ 0 h 21"/>
              <a:gd name="T2" fmla="*/ 12 w 12"/>
              <a:gd name="T3" fmla="*/ 0 h 21"/>
              <a:gd name="T4" fmla="*/ 0 w 12"/>
              <a:gd name="T5" fmla="*/ 21 h 21"/>
              <a:gd name="T6" fmla="*/ 0 w 12"/>
              <a:gd name="T7" fmla="*/ 21 h 21"/>
              <a:gd name="T8" fmla="*/ 12 w 12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12" y="0"/>
                </a:moveTo>
                <a:lnTo>
                  <a:pt x="12" y="0"/>
                </a:lnTo>
                <a:lnTo>
                  <a:pt x="0" y="21"/>
                </a:lnTo>
                <a:lnTo>
                  <a:pt x="0" y="21"/>
                </a:lnTo>
                <a:lnTo>
                  <a:pt x="12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9"/>
          <p:cNvSpPr>
            <a:spLocks/>
          </p:cNvSpPr>
          <p:nvPr/>
        </p:nvSpPr>
        <p:spPr bwMode="auto">
          <a:xfrm>
            <a:off x="4090987" y="3144838"/>
            <a:ext cx="74613" cy="33337"/>
          </a:xfrm>
          <a:custGeom>
            <a:avLst/>
            <a:gdLst>
              <a:gd name="T0" fmla="*/ 0 w 12"/>
              <a:gd name="T1" fmla="*/ 21 h 21"/>
              <a:gd name="T2" fmla="*/ 0 w 12"/>
              <a:gd name="T3" fmla="*/ 21 h 21"/>
              <a:gd name="T4" fmla="*/ 12 w 12"/>
              <a:gd name="T5" fmla="*/ 0 h 21"/>
              <a:gd name="T6" fmla="*/ 12 w 12"/>
              <a:gd name="T7" fmla="*/ 0 h 21"/>
              <a:gd name="T8" fmla="*/ 0 w 1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1">
                <a:moveTo>
                  <a:pt x="0" y="21"/>
                </a:moveTo>
                <a:lnTo>
                  <a:pt x="0" y="21"/>
                </a:lnTo>
                <a:lnTo>
                  <a:pt x="12" y="0"/>
                </a:lnTo>
                <a:lnTo>
                  <a:pt x="12" y="0"/>
                </a:lnTo>
                <a:lnTo>
                  <a:pt x="0" y="2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AutoShape 76"/>
          <p:cNvSpPr>
            <a:spLocks/>
          </p:cNvSpPr>
          <p:nvPr/>
        </p:nvSpPr>
        <p:spPr bwMode="auto">
          <a:xfrm rot="5400000">
            <a:off x="5192712" y="2444750"/>
            <a:ext cx="304800" cy="1905000"/>
          </a:xfrm>
          <a:prstGeom prst="rightBrace">
            <a:avLst>
              <a:gd name="adj1" fmla="val 3174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 flipH="1">
            <a:off x="1116012" y="233045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2716212" y="3244850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Line 79"/>
          <p:cNvSpPr>
            <a:spLocks noChangeShapeType="1"/>
          </p:cNvSpPr>
          <p:nvPr/>
        </p:nvSpPr>
        <p:spPr bwMode="auto">
          <a:xfrm>
            <a:off x="3249612" y="233045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5764212" y="233045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" name="Line 81"/>
          <p:cNvSpPr>
            <a:spLocks noChangeShapeType="1"/>
          </p:cNvSpPr>
          <p:nvPr/>
        </p:nvSpPr>
        <p:spPr bwMode="auto">
          <a:xfrm flipV="1">
            <a:off x="4392612" y="362585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82"/>
          <p:cNvSpPr>
            <a:spLocks noChangeShapeType="1"/>
          </p:cNvSpPr>
          <p:nvPr/>
        </p:nvSpPr>
        <p:spPr bwMode="auto">
          <a:xfrm flipV="1">
            <a:off x="7135812" y="324485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Rectangle 83"/>
          <p:cNvSpPr>
            <a:spLocks noChangeArrowheads="1"/>
          </p:cNvSpPr>
          <p:nvPr/>
        </p:nvSpPr>
        <p:spPr bwMode="auto">
          <a:xfrm>
            <a:off x="1497012" y="5759450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>
                <a:latin typeface="AvantGarde" pitchFamily="34" charset="0"/>
              </a:rPr>
              <a:t>Fig. 5: Components of a typical </a:t>
            </a:r>
            <a:r>
              <a:rPr lang="en-US" alt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latin typeface="AvantGarde" pitchFamily="34" charset="0"/>
              </a:rPr>
              <a:t> structure header. </a:t>
            </a:r>
          </a:p>
        </p:txBody>
      </p:sp>
    </p:spTree>
    <p:extLst>
      <p:ext uri="{BB962C8B-B14F-4D97-AF65-F5344CB8AC3E}">
        <p14:creationId xmlns:p14="http://schemas.microsoft.com/office/powerpoint/2010/main" val="109248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Repetition Statement</a:t>
            </a:r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" name="AutoShape 125"/>
          <p:cNvSpPr>
            <a:spLocks noChangeArrowheads="1"/>
          </p:cNvSpPr>
          <p:nvPr/>
        </p:nvSpPr>
        <p:spPr bwMode="auto">
          <a:xfrm>
            <a:off x="2144712" y="3168650"/>
            <a:ext cx="2133600" cy="1219200"/>
          </a:xfrm>
          <a:prstGeom prst="diamond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124"/>
          <p:cNvSpPr>
            <a:spLocks noChangeArrowheads="1"/>
          </p:cNvSpPr>
          <p:nvPr/>
        </p:nvSpPr>
        <p:spPr bwMode="auto">
          <a:xfrm>
            <a:off x="4811712" y="3244850"/>
            <a:ext cx="1600200" cy="1295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39912" y="5911850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>
                <a:latin typeface="AvantGarde" pitchFamily="34" charset="0"/>
              </a:rPr>
              <a:t>Fig. 6: Flowcharting a typical </a:t>
            </a:r>
            <a:r>
              <a:rPr lang="en-US" alt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latin typeface="AvantGarde" pitchFamily="34" charset="0"/>
              </a:rPr>
              <a:t> repetition structure. 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3470275" y="127793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373312" y="3625850"/>
            <a:ext cx="1589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Courier" pitchFamily="49" charset="0"/>
              </a:rPr>
              <a:t>counter &lt;= 10</a:t>
            </a:r>
            <a:endParaRPr lang="en-US" altLang="en-US" sz="1600" dirty="0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3414712" y="2444750"/>
            <a:ext cx="190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414712" y="2982913"/>
            <a:ext cx="1905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414712" y="4300538"/>
            <a:ext cx="1905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3414712" y="4840288"/>
            <a:ext cx="1905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4305300" y="3732213"/>
            <a:ext cx="1587" cy="301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4640262" y="3732213"/>
            <a:ext cx="1588" cy="301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800600" y="3625850"/>
            <a:ext cx="16046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Courier" pitchFamily="49" charset="0"/>
              </a:rPr>
              <a:t>Print counter</a:t>
            </a:r>
            <a:endParaRPr lang="en-US" altLang="en-US" sz="1600" dirty="0"/>
          </a:p>
        </p:txBody>
      </p:sp>
      <p:sp>
        <p:nvSpPr>
          <p:cNvPr id="21" name="Rectangle 64"/>
          <p:cNvSpPr>
            <a:spLocks noChangeArrowheads="1"/>
          </p:cNvSpPr>
          <p:nvPr/>
        </p:nvSpPr>
        <p:spPr bwMode="auto">
          <a:xfrm>
            <a:off x="4125912" y="3321050"/>
            <a:ext cx="385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true</a:t>
            </a:r>
            <a:endParaRPr lang="en-US" altLang="en-US"/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3440112" y="4616450"/>
            <a:ext cx="454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false</a:t>
            </a:r>
            <a:endParaRPr lang="en-US" altLang="en-US"/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3525837" y="2803525"/>
            <a:ext cx="1588" cy="301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7088187" y="2803525"/>
            <a:ext cx="1588" cy="301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7088187" y="3552825"/>
            <a:ext cx="190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088187" y="2803525"/>
            <a:ext cx="190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 bwMode="auto">
          <a:xfrm>
            <a:off x="3414712" y="1397000"/>
            <a:ext cx="190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79"/>
          <p:cNvSpPr>
            <a:spLocks noChangeArrowheads="1"/>
          </p:cNvSpPr>
          <p:nvPr/>
        </p:nvSpPr>
        <p:spPr bwMode="auto">
          <a:xfrm>
            <a:off x="3414712" y="1935163"/>
            <a:ext cx="1905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83"/>
          <p:cNvSpPr>
            <a:spLocks/>
          </p:cNvSpPr>
          <p:nvPr/>
        </p:nvSpPr>
        <p:spPr bwMode="auto">
          <a:xfrm>
            <a:off x="3470275" y="1277938"/>
            <a:ext cx="19050" cy="1587"/>
          </a:xfrm>
          <a:custGeom>
            <a:avLst/>
            <a:gdLst>
              <a:gd name="T0" fmla="*/ 0 w 12"/>
              <a:gd name="T1" fmla="*/ 0 w 12"/>
              <a:gd name="T2" fmla="*/ 0 w 12"/>
              <a:gd name="T3" fmla="*/ 12 w 12"/>
              <a:gd name="T4" fmla="*/ 12 w 12"/>
              <a:gd name="T5" fmla="*/ 12 w 12"/>
              <a:gd name="T6" fmla="*/ 0 w 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92"/>
          <p:cNvSpPr>
            <a:spLocks noChangeArrowheads="1"/>
          </p:cNvSpPr>
          <p:nvPr/>
        </p:nvSpPr>
        <p:spPr bwMode="auto">
          <a:xfrm>
            <a:off x="6197600" y="3732213"/>
            <a:ext cx="1587" cy="301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6419850" y="3732213"/>
            <a:ext cx="1587" cy="301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00"/>
          <p:cNvSpPr>
            <a:spLocks noChangeArrowheads="1"/>
          </p:cNvSpPr>
          <p:nvPr/>
        </p:nvSpPr>
        <p:spPr bwMode="auto">
          <a:xfrm>
            <a:off x="1077912" y="1949450"/>
            <a:ext cx="874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Establish </a:t>
            </a:r>
            <a:endParaRPr lang="en-US" altLang="en-US"/>
          </a:p>
        </p:txBody>
      </p:sp>
      <p:sp>
        <p:nvSpPr>
          <p:cNvPr id="33" name="Rectangle 101"/>
          <p:cNvSpPr>
            <a:spLocks noChangeArrowheads="1"/>
          </p:cNvSpPr>
          <p:nvPr/>
        </p:nvSpPr>
        <p:spPr bwMode="auto">
          <a:xfrm>
            <a:off x="1077912" y="2254250"/>
            <a:ext cx="1119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1">
                <a:solidFill>
                  <a:srgbClr val="000000"/>
                </a:solidFill>
                <a:latin typeface="AvantGarde" pitchFamily="34" charset="0"/>
              </a:rPr>
              <a:t>initial value</a:t>
            </a:r>
            <a:endParaRPr lang="en-US" altLang="en-US"/>
          </a:p>
        </p:txBody>
      </p:sp>
      <p:sp>
        <p:nvSpPr>
          <p:cNvPr id="34" name="Rectangle 102"/>
          <p:cNvSpPr>
            <a:spLocks noChangeArrowheads="1"/>
          </p:cNvSpPr>
          <p:nvPr/>
        </p:nvSpPr>
        <p:spPr bwMode="auto">
          <a:xfrm>
            <a:off x="2543175" y="1965325"/>
            <a:ext cx="55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 </a:t>
            </a:r>
            <a:endParaRPr lang="en-US" altLang="en-US"/>
          </a:p>
        </p:txBody>
      </p:sp>
      <p:sp>
        <p:nvSpPr>
          <p:cNvPr id="35" name="Rectangle 103"/>
          <p:cNvSpPr>
            <a:spLocks noChangeArrowheads="1"/>
          </p:cNvSpPr>
          <p:nvPr/>
        </p:nvSpPr>
        <p:spPr bwMode="auto">
          <a:xfrm>
            <a:off x="1077912" y="2559050"/>
            <a:ext cx="186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of control variable.</a:t>
            </a:r>
            <a:endParaRPr lang="en-US" altLang="en-US"/>
          </a:p>
        </p:txBody>
      </p:sp>
      <p:sp>
        <p:nvSpPr>
          <p:cNvPr id="36" name="Rectangle 104"/>
          <p:cNvSpPr>
            <a:spLocks noChangeArrowheads="1"/>
          </p:cNvSpPr>
          <p:nvPr/>
        </p:nvSpPr>
        <p:spPr bwMode="auto">
          <a:xfrm>
            <a:off x="1077912" y="3321050"/>
            <a:ext cx="1247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Determine if </a:t>
            </a:r>
            <a:endParaRPr lang="en-US" altLang="en-US"/>
          </a:p>
        </p:txBody>
      </p:sp>
      <p:sp>
        <p:nvSpPr>
          <p:cNvPr id="37" name="Rectangle 105"/>
          <p:cNvSpPr>
            <a:spLocks noChangeArrowheads="1"/>
          </p:cNvSpPr>
          <p:nvPr/>
        </p:nvSpPr>
        <p:spPr bwMode="auto">
          <a:xfrm>
            <a:off x="1077912" y="3625850"/>
            <a:ext cx="1074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1">
                <a:solidFill>
                  <a:srgbClr val="000000"/>
                </a:solidFill>
                <a:latin typeface="AvantGarde" pitchFamily="34" charset="0"/>
              </a:rPr>
              <a:t>final value </a:t>
            </a:r>
            <a:endParaRPr lang="en-US" altLang="en-US"/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auto">
          <a:xfrm>
            <a:off x="1522412" y="3462338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AvantGarde" pitchFamily="34" charset="0"/>
              </a:rPr>
              <a:t> </a:t>
            </a:r>
            <a:endParaRPr lang="en-US" altLang="en-US"/>
          </a:p>
        </p:txBody>
      </p:sp>
      <p:sp>
        <p:nvSpPr>
          <p:cNvPr id="39" name="Rectangle 108"/>
          <p:cNvSpPr>
            <a:spLocks noChangeArrowheads="1"/>
          </p:cNvSpPr>
          <p:nvPr/>
        </p:nvSpPr>
        <p:spPr bwMode="auto">
          <a:xfrm>
            <a:off x="1077912" y="3930650"/>
            <a:ext cx="1001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of control </a:t>
            </a:r>
            <a:endParaRPr lang="en-US" altLang="en-US"/>
          </a:p>
        </p:txBody>
      </p:sp>
      <p:sp>
        <p:nvSpPr>
          <p:cNvPr id="40" name="Rectangle 109"/>
          <p:cNvSpPr>
            <a:spLocks noChangeArrowheads="1"/>
          </p:cNvSpPr>
          <p:nvPr/>
        </p:nvSpPr>
        <p:spPr bwMode="auto">
          <a:xfrm>
            <a:off x="1077912" y="4235450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variable has been </a:t>
            </a:r>
            <a:endParaRPr lang="en-US" altLang="en-US"/>
          </a:p>
        </p:txBody>
      </p:sp>
      <p:sp>
        <p:nvSpPr>
          <p:cNvPr id="41" name="Rectangle 110"/>
          <p:cNvSpPr>
            <a:spLocks noChangeArrowheads="1"/>
          </p:cNvSpPr>
          <p:nvPr/>
        </p:nvSpPr>
        <p:spPr bwMode="auto">
          <a:xfrm>
            <a:off x="1077912" y="454025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reached.</a:t>
            </a:r>
            <a:endParaRPr lang="en-US" altLang="en-US"/>
          </a:p>
        </p:txBody>
      </p:sp>
      <p:sp>
        <p:nvSpPr>
          <p:cNvPr id="42" name="Rectangle 111"/>
          <p:cNvSpPr>
            <a:spLocks noChangeArrowheads="1"/>
          </p:cNvSpPr>
          <p:nvPr/>
        </p:nvSpPr>
        <p:spPr bwMode="auto">
          <a:xfrm>
            <a:off x="4811712" y="4692650"/>
            <a:ext cx="1308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Body of loop </a:t>
            </a:r>
            <a:endParaRPr lang="en-US" altLang="en-US"/>
          </a:p>
        </p:txBody>
      </p:sp>
      <p:sp>
        <p:nvSpPr>
          <p:cNvPr id="43" name="Rectangle 112"/>
          <p:cNvSpPr>
            <a:spLocks noChangeArrowheads="1"/>
          </p:cNvSpPr>
          <p:nvPr/>
        </p:nvSpPr>
        <p:spPr bwMode="auto">
          <a:xfrm>
            <a:off x="4811712" y="4997450"/>
            <a:ext cx="187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(this may be many </a:t>
            </a:r>
            <a:endParaRPr lang="en-US" altLang="en-US"/>
          </a:p>
        </p:txBody>
      </p:sp>
      <p:sp>
        <p:nvSpPr>
          <p:cNvPr id="44" name="Rectangle 113"/>
          <p:cNvSpPr>
            <a:spLocks noChangeArrowheads="1"/>
          </p:cNvSpPr>
          <p:nvPr/>
        </p:nvSpPr>
        <p:spPr bwMode="auto">
          <a:xfrm>
            <a:off x="4811712" y="5302250"/>
            <a:ext cx="1154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statements)</a:t>
            </a:r>
            <a:endParaRPr lang="en-US" altLang="en-US"/>
          </a:p>
        </p:txBody>
      </p:sp>
      <p:sp>
        <p:nvSpPr>
          <p:cNvPr id="45" name="Rectangle 114"/>
          <p:cNvSpPr>
            <a:spLocks noChangeArrowheads="1"/>
          </p:cNvSpPr>
          <p:nvPr/>
        </p:nvSpPr>
        <p:spPr bwMode="auto">
          <a:xfrm>
            <a:off x="6945312" y="4083050"/>
            <a:ext cx="1008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1">
                <a:solidFill>
                  <a:srgbClr val="000000"/>
                </a:solidFill>
                <a:latin typeface="AvantGarde" pitchFamily="34" charset="0"/>
              </a:rPr>
              <a:t>Increment</a:t>
            </a:r>
            <a:endParaRPr lang="en-US" altLang="en-US"/>
          </a:p>
        </p:txBody>
      </p:sp>
      <p:sp>
        <p:nvSpPr>
          <p:cNvPr id="46" name="Rectangle 115"/>
          <p:cNvSpPr>
            <a:spLocks noChangeArrowheads="1"/>
          </p:cNvSpPr>
          <p:nvPr/>
        </p:nvSpPr>
        <p:spPr bwMode="auto">
          <a:xfrm>
            <a:off x="7273925" y="3971925"/>
            <a:ext cx="55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 </a:t>
            </a:r>
            <a:endParaRPr lang="en-US" altLang="en-US"/>
          </a:p>
        </p:txBody>
      </p:sp>
      <p:sp>
        <p:nvSpPr>
          <p:cNvPr id="47" name="Rectangle 116"/>
          <p:cNvSpPr>
            <a:spLocks noChangeArrowheads="1"/>
          </p:cNvSpPr>
          <p:nvPr/>
        </p:nvSpPr>
        <p:spPr bwMode="auto">
          <a:xfrm>
            <a:off x="6945312" y="4387850"/>
            <a:ext cx="1128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the control </a:t>
            </a:r>
            <a:endParaRPr lang="en-US" altLang="en-US"/>
          </a:p>
        </p:txBody>
      </p:sp>
      <p:sp>
        <p:nvSpPr>
          <p:cNvPr id="48" name="Rectangle 117"/>
          <p:cNvSpPr>
            <a:spLocks noChangeArrowheads="1"/>
          </p:cNvSpPr>
          <p:nvPr/>
        </p:nvSpPr>
        <p:spPr bwMode="auto">
          <a:xfrm>
            <a:off x="6945312" y="4692650"/>
            <a:ext cx="858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vantGarde" pitchFamily="34" charset="0"/>
              </a:rPr>
              <a:t>variable.</a:t>
            </a:r>
            <a:endParaRPr lang="en-US" altLang="en-US"/>
          </a:p>
        </p:txBody>
      </p:sp>
      <p:sp>
        <p:nvSpPr>
          <p:cNvPr id="49" name="Oval 118"/>
          <p:cNvSpPr>
            <a:spLocks noChangeArrowheads="1"/>
          </p:cNvSpPr>
          <p:nvPr/>
        </p:nvSpPr>
        <p:spPr bwMode="auto">
          <a:xfrm>
            <a:off x="3135312" y="126365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119"/>
          <p:cNvSpPr txBox="1">
            <a:spLocks noChangeArrowheads="1"/>
          </p:cNvSpPr>
          <p:nvPr/>
        </p:nvSpPr>
        <p:spPr bwMode="auto">
          <a:xfrm>
            <a:off x="2297112" y="2101850"/>
            <a:ext cx="2057400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err="1">
                <a:solidFill>
                  <a:srgbClr val="000000"/>
                </a:solidFill>
                <a:latin typeface="Courier" pitchFamily="49" charset="0"/>
              </a:rPr>
              <a:t>int</a:t>
            </a:r>
            <a:r>
              <a:rPr lang="en-US" altLang="en-US" sz="1600" b="1" dirty="0">
                <a:solidFill>
                  <a:srgbClr val="000000"/>
                </a:solidFill>
                <a:latin typeface="Courier" pitchFamily="49" charset="0"/>
              </a:rPr>
              <a:t> counter = 1</a:t>
            </a:r>
            <a:endParaRPr lang="en-US" altLang="en-US" sz="1600" dirty="0"/>
          </a:p>
        </p:txBody>
      </p:sp>
      <p:sp>
        <p:nvSpPr>
          <p:cNvPr id="51" name="Line 120"/>
          <p:cNvSpPr>
            <a:spLocks noChangeShapeType="1"/>
          </p:cNvSpPr>
          <p:nvPr/>
        </p:nvSpPr>
        <p:spPr bwMode="auto">
          <a:xfrm>
            <a:off x="3211512" y="14160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" name="Rectangle 121"/>
          <p:cNvSpPr>
            <a:spLocks noChangeArrowheads="1"/>
          </p:cNvSpPr>
          <p:nvPr/>
        </p:nvSpPr>
        <p:spPr bwMode="auto">
          <a:xfrm>
            <a:off x="6945312" y="3549650"/>
            <a:ext cx="1219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Rectangle 123"/>
          <p:cNvSpPr>
            <a:spLocks noChangeArrowheads="1"/>
          </p:cNvSpPr>
          <p:nvPr/>
        </p:nvSpPr>
        <p:spPr bwMode="auto">
          <a:xfrm>
            <a:off x="6945312" y="3549650"/>
            <a:ext cx="1284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Courier" pitchFamily="49" charset="0"/>
              </a:rPr>
              <a:t>counter++</a:t>
            </a:r>
          </a:p>
        </p:txBody>
      </p:sp>
      <p:sp>
        <p:nvSpPr>
          <p:cNvPr id="54" name="Line 127"/>
          <p:cNvSpPr>
            <a:spLocks noChangeShapeType="1"/>
          </p:cNvSpPr>
          <p:nvPr/>
        </p:nvSpPr>
        <p:spPr bwMode="auto">
          <a:xfrm>
            <a:off x="3211512" y="24828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" name="Line 128"/>
          <p:cNvSpPr>
            <a:spLocks noChangeShapeType="1"/>
          </p:cNvSpPr>
          <p:nvPr/>
        </p:nvSpPr>
        <p:spPr bwMode="auto">
          <a:xfrm>
            <a:off x="3211512" y="43878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" name="Oval 129"/>
          <p:cNvSpPr>
            <a:spLocks noChangeArrowheads="1"/>
          </p:cNvSpPr>
          <p:nvPr/>
        </p:nvSpPr>
        <p:spPr bwMode="auto">
          <a:xfrm>
            <a:off x="3135312" y="507365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130"/>
          <p:cNvSpPr>
            <a:spLocks noChangeShapeType="1"/>
          </p:cNvSpPr>
          <p:nvPr/>
        </p:nvSpPr>
        <p:spPr bwMode="auto">
          <a:xfrm>
            <a:off x="4278312" y="37782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" name="Line 131"/>
          <p:cNvSpPr>
            <a:spLocks noChangeShapeType="1"/>
          </p:cNvSpPr>
          <p:nvPr/>
        </p:nvSpPr>
        <p:spPr bwMode="auto">
          <a:xfrm>
            <a:off x="6411912" y="37020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" name="Line 132"/>
          <p:cNvSpPr>
            <a:spLocks noChangeShapeType="1"/>
          </p:cNvSpPr>
          <p:nvPr/>
        </p:nvSpPr>
        <p:spPr bwMode="auto">
          <a:xfrm flipV="1">
            <a:off x="7631112" y="28638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" name="Line 133"/>
          <p:cNvSpPr>
            <a:spLocks noChangeShapeType="1"/>
          </p:cNvSpPr>
          <p:nvPr/>
        </p:nvSpPr>
        <p:spPr bwMode="auto">
          <a:xfrm flipH="1">
            <a:off x="3211512" y="286385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5" y="762000"/>
            <a:ext cx="832850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2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for(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Can usually be written as: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 ( 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expression3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Counter-Controlled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6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001000" cy="5334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Varying control variable in </a:t>
            </a:r>
            <a:r>
              <a:rPr lang="en-US" altLang="en-US" sz="3200" b="1" dirty="0">
                <a:latin typeface="Courier New" panose="02070309020205020404" pitchFamily="49" charset="0"/>
              </a:rPr>
              <a:t>for</a:t>
            </a:r>
            <a:r>
              <a:rPr lang="en-US" altLang="en-US" sz="3200" dirty="0"/>
              <a:t> structure</a:t>
            </a:r>
          </a:p>
          <a:p>
            <a:pPr lvl="1"/>
            <a:r>
              <a:rPr lang="en-US" altLang="en-US" sz="2400" dirty="0"/>
              <a:t>Vary control variable from </a:t>
            </a:r>
            <a:r>
              <a:rPr lang="en-US" altLang="en-US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dirty="0"/>
              <a:t> to </a:t>
            </a:r>
            <a:r>
              <a:rPr lang="en-US" altLang="en-US" sz="2400" b="1" dirty="0">
                <a:latin typeface="Courier New" panose="02070309020205020404" pitchFamily="49" charset="0"/>
              </a:rPr>
              <a:t>100</a:t>
            </a:r>
            <a:r>
              <a:rPr lang="en-US" altLang="en-US" sz="2400" dirty="0"/>
              <a:t> in increments of </a:t>
            </a:r>
            <a:r>
              <a:rPr lang="en-US" altLang="en-US" sz="2400" b="1" dirty="0">
                <a:latin typeface="Courier New" panose="02070309020205020404" pitchFamily="49" charset="0"/>
              </a:rPr>
              <a:t>1</a:t>
            </a:r>
            <a:endParaRPr lang="en-US" altLang="en-US" sz="2400" dirty="0"/>
          </a:p>
          <a:p>
            <a:pPr lvl="2"/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b="1" dirty="0">
                <a:latin typeface="Courier New" panose="02070309020205020404" pitchFamily="49" charset="0"/>
              </a:rPr>
              <a:t> (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 )</a:t>
            </a:r>
          </a:p>
          <a:p>
            <a:pPr lvl="2"/>
            <a:endParaRPr lang="en-US" altLang="en-US" sz="24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Vary control variable from </a:t>
            </a:r>
            <a:r>
              <a:rPr lang="en-US" altLang="en-US" sz="2400" b="1" dirty="0">
                <a:latin typeface="Courier New" panose="02070309020205020404" pitchFamily="49" charset="0"/>
              </a:rPr>
              <a:t>100</a:t>
            </a:r>
            <a:r>
              <a:rPr lang="en-US" altLang="en-US" sz="2400" dirty="0"/>
              <a:t> to </a:t>
            </a:r>
            <a:r>
              <a:rPr lang="en-US" altLang="en-US" sz="2400" b="1" dirty="0">
                <a:latin typeface="Courier New" panose="02070309020205020404" pitchFamily="49" charset="0"/>
              </a:rPr>
              <a:t>1</a:t>
            </a:r>
            <a:r>
              <a:rPr lang="en-US" altLang="en-US" sz="2400" dirty="0"/>
              <a:t> in decrements of </a:t>
            </a:r>
            <a:r>
              <a:rPr lang="en-US" altLang="en-US" sz="2400" b="1" dirty="0">
                <a:latin typeface="Courier New" panose="02070309020205020404" pitchFamily="49" charset="0"/>
              </a:rPr>
              <a:t>–1</a:t>
            </a:r>
          </a:p>
          <a:p>
            <a:pPr lvl="2"/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(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&gt;=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-- )</a:t>
            </a:r>
          </a:p>
          <a:p>
            <a:pPr lvl="2"/>
            <a:endParaRPr lang="en-US" altLang="en-US" sz="24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Vary control variable from </a:t>
            </a:r>
            <a:r>
              <a:rPr lang="en-US" altLang="en-US" sz="2400" b="1" dirty="0">
                <a:latin typeface="Courier New" panose="02070309020205020404" pitchFamily="49" charset="0"/>
              </a:rPr>
              <a:t>7</a:t>
            </a:r>
            <a:r>
              <a:rPr lang="en-US" altLang="en-US" sz="2400" dirty="0"/>
              <a:t> to </a:t>
            </a:r>
            <a:r>
              <a:rPr lang="en-US" altLang="en-US" sz="2400" b="1" dirty="0">
                <a:latin typeface="Courier New" panose="02070309020205020404" pitchFamily="49" charset="0"/>
              </a:rPr>
              <a:t>77</a:t>
            </a:r>
            <a:r>
              <a:rPr lang="en-US" altLang="en-US" sz="2400" dirty="0"/>
              <a:t> in steps of </a:t>
            </a:r>
            <a:r>
              <a:rPr lang="en-US" altLang="en-US" sz="2400" b="1" dirty="0">
                <a:latin typeface="Courier New" panose="02070309020205020404" pitchFamily="49" charset="0"/>
              </a:rPr>
              <a:t>7</a:t>
            </a:r>
          </a:p>
          <a:p>
            <a:pPr lvl="2"/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(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77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+=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2400" b="1" dirty="0">
                <a:latin typeface="Courier New" panose="02070309020205020404" pitchFamily="49" charset="0"/>
              </a:rPr>
              <a:t> )</a:t>
            </a:r>
          </a:p>
          <a:p>
            <a:endParaRPr lang="en-US" sz="4000" dirty="0"/>
          </a:p>
          <a:p>
            <a:pPr marL="57150" indent="0">
              <a:buNone/>
            </a:pPr>
            <a:endParaRPr lang="en-US" sz="4000" dirty="0"/>
          </a:p>
          <a:p>
            <a:pPr marL="57150" indent="0">
              <a:buNone/>
            </a:pPr>
            <a:endParaRPr lang="en-US" sz="4000" dirty="0"/>
          </a:p>
          <a:p>
            <a:endParaRPr lang="en-US" alt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Examples Using the for Structure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93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do…while</a:t>
            </a:r>
            <a:r>
              <a:rPr lang="en-US" sz="3600" dirty="0"/>
              <a:t> Repetition Statement</a:t>
            </a:r>
          </a:p>
          <a:p>
            <a:pPr lvl="1"/>
            <a:r>
              <a:rPr lang="en-US" sz="2600" dirty="0"/>
              <a:t>Similar to the while structure</a:t>
            </a:r>
          </a:p>
          <a:p>
            <a:pPr lvl="1"/>
            <a:r>
              <a:rPr lang="en-US" sz="2600" dirty="0"/>
              <a:t>tests the loop-continuation condition </a:t>
            </a:r>
            <a:r>
              <a:rPr lang="en-US" sz="2600" i="1" dirty="0">
                <a:solidFill>
                  <a:srgbClr val="C00000"/>
                </a:solidFill>
              </a:rPr>
              <a:t>after</a:t>
            </a:r>
            <a:r>
              <a:rPr lang="en-US" sz="2600" dirty="0"/>
              <a:t> executing the loop’s body; therefore, </a:t>
            </a:r>
            <a:r>
              <a:rPr lang="en-US" sz="2600" i="1" dirty="0">
                <a:solidFill>
                  <a:srgbClr val="C00000"/>
                </a:solidFill>
              </a:rPr>
              <a:t>the body always executes at least once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39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257800" y="2711450"/>
            <a:ext cx="2667000" cy="3657600"/>
            <a:chOff x="5257800" y="2711450"/>
            <a:chExt cx="2667000" cy="3657600"/>
          </a:xfrm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6096000" y="271145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5257800" y="4692650"/>
              <a:ext cx="1828800" cy="838200"/>
            </a:xfrm>
            <a:prstGeom prst="diamond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6172200" y="286385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6172200" y="393065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5257800" y="3625850"/>
              <a:ext cx="1905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6162675" y="324485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5638800" y="3625850"/>
              <a:ext cx="1295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AvantGarde" pitchFamily="34" charset="0"/>
                </a:rPr>
                <a:t>action(s)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638800" y="4921250"/>
              <a:ext cx="1111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vantGarde" pitchFamily="34" charset="0"/>
                </a:rPr>
                <a:t>condition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239000" y="4692650"/>
              <a:ext cx="569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true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6400800" y="5607050"/>
              <a:ext cx="638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false</a:t>
              </a: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7915275" y="3244850"/>
              <a:ext cx="9525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7086600" y="514985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6172200" y="553085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6096000" y="621665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81000" y="6064250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>
                <a:latin typeface="AvantGarde" pitchFamily="34" charset="0"/>
              </a:rPr>
              <a:t>Fig. 7: Flowcharting the </a:t>
            </a:r>
            <a:r>
              <a:rPr lang="en-US" alt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b="1" dirty="0">
                <a:latin typeface="Consolas" panose="020B0609020204030204" pitchFamily="49" charset="0"/>
              </a:rPr>
              <a:t>/</a:t>
            </a:r>
            <a:r>
              <a:rPr lang="en-US" alt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b="1" dirty="0">
                <a:latin typeface="AvantGarde" pitchFamily="34" charset="0"/>
              </a:rPr>
              <a:t> repetition structure.</a:t>
            </a:r>
            <a:r>
              <a:rPr lang="en-US" altLang="en-US" sz="1100" dirty="0"/>
              <a:t>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20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r>
              <a:rPr lang="en-US" sz="3600" dirty="0"/>
              <a:t>Flowchart</a:t>
            </a:r>
          </a:p>
          <a:p>
            <a:pPr lvl="1"/>
            <a:r>
              <a:rPr lang="en-US" sz="2600" dirty="0"/>
              <a:t>Graphical representation of algorithm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Flowlines indicate order in which actions execute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23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839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do…while Repetition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34801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2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switch</a:t>
            </a:r>
            <a:r>
              <a:rPr lang="en-US" sz="3600" dirty="0"/>
              <a:t> structure</a:t>
            </a:r>
          </a:p>
          <a:p>
            <a:pPr lvl="1"/>
            <a:r>
              <a:rPr lang="en-US" sz="2600" dirty="0"/>
              <a:t>Used for multiple selections</a:t>
            </a:r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switch Multiple-Selection Structure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switch Multiple-Selection Structure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" y="730250"/>
            <a:ext cx="7086600" cy="5791200"/>
            <a:chOff x="838200" y="730250"/>
            <a:chExt cx="7086600" cy="5791200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676400" y="73025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676400" y="636905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838200" y="1263650"/>
              <a:ext cx="1828800" cy="838200"/>
            </a:xfrm>
            <a:prstGeom prst="diamond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838200" y="2482850"/>
              <a:ext cx="1828800" cy="838200"/>
            </a:xfrm>
            <a:prstGeom prst="diamond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838200" y="4464050"/>
              <a:ext cx="1828800" cy="838200"/>
            </a:xfrm>
            <a:prstGeom prst="diamond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52600" y="88265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52600" y="210185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752600" y="530225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52600" y="41592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52600" y="33210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H="1" flipV="1">
              <a:off x="1752600" y="3854450"/>
              <a:ext cx="76200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H="1">
              <a:off x="1752600" y="4006850"/>
              <a:ext cx="76200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H="1" flipV="1">
              <a:off x="1752600" y="3702050"/>
              <a:ext cx="76200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38200" y="5683250"/>
              <a:ext cx="1905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752600" y="598805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943600" y="1568450"/>
              <a:ext cx="14478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43600" y="2787650"/>
              <a:ext cx="1524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43600" y="4768850"/>
              <a:ext cx="1524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05200" y="4768850"/>
              <a:ext cx="1905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505200" y="2787650"/>
              <a:ext cx="1905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05200" y="1568450"/>
              <a:ext cx="1905000" cy="3048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67000" y="172085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67000" y="492125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667000" y="294005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5410200" y="172085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5410200" y="294005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410200" y="492125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7391400" y="172085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7467600" y="294005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467600" y="492125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7924800" y="1720850"/>
              <a:ext cx="0" cy="441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1828800" y="6140450"/>
              <a:ext cx="60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248400" y="2787650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Courier New" panose="02070309020205020404" pitchFamily="49" charset="0"/>
                </a:rPr>
                <a:t>break</a:t>
              </a: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6248400" y="1568450"/>
              <a:ext cx="795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urier New" panose="02070309020205020404" pitchFamily="49" charset="0"/>
                </a:rPr>
                <a:t>break</a:t>
              </a: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6248400" y="4768850"/>
              <a:ext cx="7953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urier New" panose="02070309020205020404" pitchFamily="49" charset="0"/>
                </a:rPr>
                <a:t>break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505200" y="1568450"/>
              <a:ext cx="2057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AvantGarde" pitchFamily="34" charset="0"/>
                </a:rPr>
                <a:t>case a action(s)</a:t>
              </a: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3581400" y="2787650"/>
              <a:ext cx="1784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vantGarde" pitchFamily="34" charset="0"/>
                </a:rPr>
                <a:t>case b action(s)</a:t>
              </a: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3581400" y="4768850"/>
              <a:ext cx="17446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vantGarde" pitchFamily="34" charset="0"/>
                </a:rPr>
                <a:t>case z action(s)</a:t>
              </a: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838200" y="5683250"/>
              <a:ext cx="218995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Courier New" panose="02070309020205020404" pitchFamily="49" charset="0"/>
                </a:rPr>
                <a:t>default</a:t>
              </a:r>
              <a:r>
                <a:rPr lang="en-US" altLang="en-US" b="1" dirty="0">
                  <a:latin typeface="AvantGarde" pitchFamily="34" charset="0"/>
                </a:rPr>
                <a:t> action(s)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295400" y="1492250"/>
              <a:ext cx="863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urier New" panose="02070309020205020404" pitchFamily="49" charset="0"/>
                </a:rPr>
                <a:t>case</a:t>
              </a:r>
              <a:r>
                <a:rPr lang="en-US" altLang="en-US" b="1">
                  <a:latin typeface="AvantGarde" pitchFamily="34" charset="0"/>
                </a:rPr>
                <a:t> a</a:t>
              </a: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1295400" y="2711450"/>
              <a:ext cx="863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urier New" panose="02070309020205020404" pitchFamily="49" charset="0"/>
                </a:rPr>
                <a:t>case</a:t>
              </a:r>
              <a:r>
                <a:rPr lang="en-US" altLang="en-US" b="1">
                  <a:latin typeface="AvantGarde" pitchFamily="34" charset="0"/>
                </a:rPr>
                <a:t> b</a:t>
              </a: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371600" y="4692650"/>
              <a:ext cx="823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Courier New" panose="02070309020205020404" pitchFamily="49" charset="0"/>
                </a:rPr>
                <a:t>case</a:t>
              </a:r>
              <a:r>
                <a:rPr lang="en-US" altLang="en-US" b="1">
                  <a:latin typeface="AvantGarde" pitchFamily="34" charset="0"/>
                </a:rPr>
                <a:t> z</a:t>
              </a: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743200" y="1338263"/>
              <a:ext cx="569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true</a:t>
              </a: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743200" y="2557463"/>
              <a:ext cx="569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true</a:t>
              </a: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743200" y="4538663"/>
              <a:ext cx="5699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true</a:t>
              </a: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905000" y="2100263"/>
              <a:ext cx="638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false</a:t>
              </a: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905000" y="3395663"/>
              <a:ext cx="638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false</a:t>
              </a: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981200" y="5300663"/>
              <a:ext cx="638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vantGarde" pitchFamily="34" charset="0"/>
                </a:rPr>
                <a:t>false</a:t>
              </a:r>
            </a:p>
          </p:txBody>
        </p:sp>
      </p:grpSp>
      <p:sp>
        <p:nvSpPr>
          <p:cNvPr id="54" name="Rectangle 56"/>
          <p:cNvSpPr>
            <a:spLocks noChangeArrowheads="1"/>
          </p:cNvSpPr>
          <p:nvPr/>
        </p:nvSpPr>
        <p:spPr bwMode="auto">
          <a:xfrm>
            <a:off x="3200400" y="629285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>
                <a:latin typeface="AvantGarde" pitchFamily="34" charset="0"/>
              </a:rPr>
              <a:t>Fig. 8: The </a:t>
            </a:r>
            <a:r>
              <a:rPr lang="en-US" alt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b="1" dirty="0">
                <a:latin typeface="AvantGarde" pitchFamily="34" charset="0"/>
              </a:rPr>
              <a:t> multiple-selection structure.</a:t>
            </a:r>
            <a:r>
              <a:rPr lang="en-US" altLang="en-US" sz="1100" dirty="0"/>
              <a:t>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3931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04800" y="0"/>
            <a:ext cx="8839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Counting letter grades with switch.</a:t>
            </a:r>
            <a:endParaRPr lang="en-US" altLang="en-US" dirty="0">
              <a:solidFill>
                <a:srgbClr val="275AFF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java.util.Scanner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public class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LetterGrades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	public static void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main( String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[] ) 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{	</a:t>
            </a:r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total = 0;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sum of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grades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= 0;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number of grades entered</a:t>
            </a:r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no. of As, 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Bs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, Cs</a:t>
            </a:r>
            <a:endParaRPr lang="en-US" altLang="en-US" dirty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275AFF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solidFill>
                  <a:srgbClr val="275A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0,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bCount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0,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0,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dCount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0,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fCount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= 0; 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Scanner input = 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new</a:t>
            </a:r>
            <a:r>
              <a:rPr lang="en-US" altLang="en-US" dirty="0">
                <a:solidFill>
                  <a:srgbClr val="0099FF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Scanner(System.in);</a:t>
            </a:r>
            <a:r>
              <a:rPr lang="en-US" altLang="en-US" b="0" dirty="0">
                <a:solidFill>
                  <a:srgbClr val="275AFF"/>
                </a:solidFill>
                <a:latin typeface="AvantGarde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66FF33"/>
                </a:solidFill>
                <a:cs typeface="Courier New" panose="02070309020205020404" pitchFamily="49" charset="0"/>
              </a:rPr>
              <a:t>      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B0F0"/>
                </a:solidFill>
                <a:cs typeface="Courier New" panose="02070309020205020404" pitchFamily="49" charset="0"/>
              </a:rPr>
              <a:t>"Enter the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integer grades in the range of 0-100."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);        </a:t>
            </a:r>
            <a:endParaRPr lang="en-US" altLang="en-US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B0F0"/>
                </a:solidFill>
                <a:cs typeface="Courier New" panose="02070309020205020404" pitchFamily="49" charset="0"/>
              </a:rPr>
              <a:t>"Enter the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-1 to terminate the input"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input.hasNext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	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grade =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input.nextInt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	if(grade == -1)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	break;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total += grade;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add grade to total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++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grade / 10)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switch nested in while</a:t>
            </a:r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{		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9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grade was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between 90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and 100, both inclusive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			++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aCount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necessary to exit switch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8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grade was between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80 and 89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++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bCount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cs typeface="Courier New" panose="020703090202050204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grade was between 70 and 79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		++</a:t>
            </a:r>
            <a:r>
              <a:rPr lang="en-US" alt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0031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334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04800" y="0"/>
            <a:ext cx="8839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B0F0"/>
                </a:solidFill>
                <a:cs typeface="Courier New" panose="02070309020205020404" pitchFamily="49" charset="0"/>
              </a:rPr>
              <a:t>6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grade was between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60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and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69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	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++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dCount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 			</a:t>
            </a:r>
            <a:r>
              <a:rPr lang="en-US" alt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default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grade was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less than 60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		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++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fCount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			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}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end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switch</a:t>
            </a:r>
          </a:p>
          <a:p>
            <a:pPr eaLnBrk="1" hangingPunct="1"/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		}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end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while</a:t>
            </a:r>
          </a:p>
          <a:p>
            <a:pPr eaLnBrk="1" hangingPunct="1"/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nGrade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Report:"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if user entered at least one grade...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</a:t>
            </a:r>
            <a:r>
              <a:rPr lang="en-US" alt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!=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0 )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{</a:t>
            </a: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calculate average of all grades entered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double average = (double) total /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output summary of results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"Total of the %d grades entered is %d\n",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, total );</a:t>
            </a:r>
          </a:p>
          <a:p>
            <a:pPr eaLnBrk="1" hangingPunct="1"/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"Class average is %.2f\n",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average );</a:t>
            </a:r>
          </a:p>
          <a:p>
            <a:pPr eaLnBrk="1" hangingPunct="1"/>
            <a:endParaRPr lang="en-US" alt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System.out.printf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"%s\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n%s%d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n%s%d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n%s%d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n%s%d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n%s%d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\n",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"Number of students who received each grade:",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        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"A: ",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aCount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// display number of A grades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            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"B: ",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bCount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// display number of B grades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  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"C: ",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cCount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,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display number of C grades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"D: ",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dCount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// display number of D grades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                             </a:t>
            </a:r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"F: ",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fCount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 );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display number of F grades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dirty="0" smtClean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}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end if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          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// no grades were entered, so output appropriate message</a:t>
            </a:r>
          </a:p>
          <a:p>
            <a:pPr eaLnBrk="1" hangingPunct="1"/>
            <a:r>
              <a:rPr lang="en-US" altLang="en-US" dirty="0" smtClean="0">
                <a:solidFill>
                  <a:srgbClr val="00B050"/>
                </a:solidFill>
                <a:cs typeface="Courier New" panose="02070309020205020404" pitchFamily="49" charset="0"/>
              </a:rPr>
              <a:t>		          </a:t>
            </a:r>
            <a:r>
              <a:rPr lang="en-US" altLang="en-US" dirty="0" err="1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"No grades were entered"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} 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// end main 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} // end class </a:t>
            </a:r>
            <a:r>
              <a:rPr lang="en-US" altLang="en-US" dirty="0" err="1">
                <a:solidFill>
                  <a:srgbClr val="00B050"/>
                </a:solidFill>
                <a:cs typeface="Courier New" panose="02070309020205020404" pitchFamily="49" charset="0"/>
              </a:rPr>
              <a:t>LetterGrades</a:t>
            </a:r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638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Alter flow of control</a:t>
            </a:r>
          </a:p>
          <a:p>
            <a:r>
              <a:rPr lang="en-US" sz="3600" dirty="0"/>
              <a:t>Causes immediate exit from control structure</a:t>
            </a:r>
          </a:p>
          <a:p>
            <a:pPr lvl="1"/>
            <a:r>
              <a:rPr lang="en-US" sz="2600" dirty="0"/>
              <a:t>Used in </a:t>
            </a:r>
            <a:r>
              <a:rPr lang="en-US" sz="2600" b="1" dirty="0">
                <a:latin typeface="Consolas" panose="020B0609020204030204" pitchFamily="49" charset="0"/>
              </a:rPr>
              <a:t>while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for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do/while</a:t>
            </a:r>
            <a:r>
              <a:rPr lang="en-US" sz="2600" dirty="0"/>
              <a:t> or </a:t>
            </a:r>
            <a:r>
              <a:rPr lang="en-US" sz="2600" b="1" dirty="0">
                <a:latin typeface="Consolas" panose="020B0609020204030204" pitchFamily="49" charset="0"/>
              </a:rPr>
              <a:t>switch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/>
              <a:t>statements</a:t>
            </a:r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1524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break Statement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7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2440"/>
            <a:ext cx="8537202" cy="5394960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break Statement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94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Alter flow of control</a:t>
            </a:r>
          </a:p>
          <a:p>
            <a:r>
              <a:rPr lang="en-US" sz="3600" dirty="0"/>
              <a:t>Skips remaining statements in loop body</a:t>
            </a:r>
          </a:p>
          <a:p>
            <a:r>
              <a:rPr lang="en-US" sz="3600" dirty="0"/>
              <a:t>Proceeds to next iteration</a:t>
            </a:r>
          </a:p>
          <a:p>
            <a:pPr lvl="1"/>
            <a:r>
              <a:rPr lang="en-US" sz="2600" dirty="0"/>
              <a:t>Used in </a:t>
            </a:r>
            <a:r>
              <a:rPr lang="en-US" sz="2600" b="1" dirty="0">
                <a:latin typeface="Consolas" panose="020B0609020204030204" pitchFamily="49" charset="0"/>
              </a:rPr>
              <a:t>while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for</a:t>
            </a:r>
            <a:r>
              <a:rPr lang="en-US" sz="2600" dirty="0"/>
              <a:t>, </a:t>
            </a:r>
            <a:r>
              <a:rPr lang="en-US" sz="2600" b="1" dirty="0">
                <a:latin typeface="Consolas" panose="020B0609020204030204" pitchFamily="49" charset="0"/>
              </a:rPr>
              <a:t>do/while</a:t>
            </a:r>
            <a:r>
              <a:rPr lang="en-US" sz="2600" dirty="0"/>
              <a:t> statements</a:t>
            </a:r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continue Statement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7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The continue Statement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0" y="533400"/>
            <a:ext cx="882621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4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Allows for forming more complex conditions</a:t>
            </a:r>
          </a:p>
          <a:p>
            <a:r>
              <a:rPr lang="en-US" sz="3600" dirty="0"/>
              <a:t>Combines simple conditions</a:t>
            </a:r>
          </a:p>
          <a:p>
            <a:r>
              <a:rPr lang="en-US" sz="3600" dirty="0"/>
              <a:t>Java logical operators</a:t>
            </a:r>
          </a:p>
          <a:p>
            <a:pPr lvl="1"/>
            <a:r>
              <a:rPr lang="en-US" sz="2600" dirty="0"/>
              <a:t>&amp;&amp;   (logical AND)</a:t>
            </a:r>
          </a:p>
          <a:p>
            <a:pPr lvl="1"/>
            <a:r>
              <a:rPr lang="en-US" sz="2600" dirty="0"/>
              <a:t>&amp;     (</a:t>
            </a:r>
            <a:r>
              <a:rPr lang="en-US" sz="2600" dirty="0" err="1"/>
              <a:t>boolean</a:t>
            </a:r>
            <a:r>
              <a:rPr lang="en-US" sz="2600" dirty="0"/>
              <a:t> logical AND)</a:t>
            </a:r>
          </a:p>
          <a:p>
            <a:pPr lvl="1"/>
            <a:r>
              <a:rPr lang="en-US" sz="2600" dirty="0"/>
              <a:t>||   (logical OR)</a:t>
            </a:r>
          </a:p>
          <a:p>
            <a:pPr lvl="1"/>
            <a:r>
              <a:rPr lang="en-US" sz="2600" dirty="0"/>
              <a:t>|     (</a:t>
            </a:r>
            <a:r>
              <a:rPr lang="en-US" sz="2600" dirty="0" err="1"/>
              <a:t>boolean</a:t>
            </a:r>
            <a:r>
              <a:rPr lang="en-US" sz="2600" dirty="0"/>
              <a:t> logical inclusive OR)</a:t>
            </a:r>
          </a:p>
          <a:p>
            <a:pPr lvl="1"/>
            <a:r>
              <a:rPr lang="en-US" sz="2600" dirty="0"/>
              <a:t>^     (</a:t>
            </a:r>
            <a:r>
              <a:rPr lang="en-US" sz="2600" dirty="0" err="1"/>
              <a:t>boolean</a:t>
            </a:r>
            <a:r>
              <a:rPr lang="en-US" sz="2600" dirty="0"/>
              <a:t> logical exclusive OR)</a:t>
            </a:r>
          </a:p>
          <a:p>
            <a:pPr lvl="1"/>
            <a:r>
              <a:rPr lang="en-US" sz="2600" dirty="0"/>
              <a:t>!     (logical NOT)</a:t>
            </a:r>
          </a:p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5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600" dirty="0"/>
          </a:p>
          <a:p>
            <a:pPr lvl="2"/>
            <a:endParaRPr lang="en-US" sz="2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Flowchart 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79925" y="3108325"/>
            <a:ext cx="306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en-US" altLang="en-US" sz="360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671888" y="290353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671888" y="3005138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671888" y="333692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671888" y="3438525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671888" y="377031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3671888" y="3871913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1095375" y="3697288"/>
            <a:ext cx="2514600" cy="573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095375" y="3697288"/>
            <a:ext cx="2543175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3609975" y="3697288"/>
            <a:ext cx="28575" cy="6016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1095375" y="4270375"/>
            <a:ext cx="2514600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59"/>
          <p:cNvSpPr>
            <a:spLocks noChangeArrowheads="1"/>
          </p:cNvSpPr>
          <p:nvPr/>
        </p:nvSpPr>
        <p:spPr bwMode="auto">
          <a:xfrm>
            <a:off x="1095375" y="3697288"/>
            <a:ext cx="28575" cy="5730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>
            <a:off x="1095375" y="2720975"/>
            <a:ext cx="2514600" cy="573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61"/>
          <p:cNvSpPr>
            <a:spLocks noChangeArrowheads="1"/>
          </p:cNvSpPr>
          <p:nvPr/>
        </p:nvSpPr>
        <p:spPr bwMode="auto">
          <a:xfrm>
            <a:off x="1095375" y="2720975"/>
            <a:ext cx="2543175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3609975" y="2720975"/>
            <a:ext cx="28575" cy="6016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63"/>
          <p:cNvSpPr>
            <a:spLocks noChangeArrowheads="1"/>
          </p:cNvSpPr>
          <p:nvPr/>
        </p:nvSpPr>
        <p:spPr bwMode="auto">
          <a:xfrm>
            <a:off x="1095375" y="3294063"/>
            <a:ext cx="2514600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1095375" y="2720975"/>
            <a:ext cx="28575" cy="573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65"/>
          <p:cNvSpPr>
            <a:spLocks noChangeArrowheads="1"/>
          </p:cNvSpPr>
          <p:nvPr/>
        </p:nvSpPr>
        <p:spPr bwMode="auto">
          <a:xfrm>
            <a:off x="1095375" y="2720975"/>
            <a:ext cx="2543175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609975" y="2720975"/>
            <a:ext cx="28575" cy="6016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67"/>
          <p:cNvSpPr>
            <a:spLocks noChangeArrowheads="1"/>
          </p:cNvSpPr>
          <p:nvPr/>
        </p:nvSpPr>
        <p:spPr bwMode="auto">
          <a:xfrm>
            <a:off x="1095375" y="3294063"/>
            <a:ext cx="2514600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1095375" y="2720975"/>
            <a:ext cx="28575" cy="5730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69"/>
          <p:cNvSpPr>
            <a:spLocks noChangeArrowheads="1"/>
          </p:cNvSpPr>
          <p:nvPr/>
        </p:nvSpPr>
        <p:spPr bwMode="auto">
          <a:xfrm>
            <a:off x="1323975" y="2863850"/>
            <a:ext cx="21145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add grade to total</a:t>
            </a:r>
            <a:endParaRPr lang="en-US" altLang="en-US" sz="3600"/>
          </a:p>
        </p:txBody>
      </p:sp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2352675" y="2319338"/>
            <a:ext cx="2857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4"/>
          <p:cNvSpPr>
            <a:spLocks noChangeArrowheads="1"/>
          </p:cNvSpPr>
          <p:nvPr/>
        </p:nvSpPr>
        <p:spPr bwMode="auto">
          <a:xfrm>
            <a:off x="2352675" y="2547938"/>
            <a:ext cx="2857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2352675" y="3294063"/>
            <a:ext cx="2857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2352675" y="3524250"/>
            <a:ext cx="2857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85"/>
          <p:cNvSpPr>
            <a:spLocks noChangeArrowheads="1"/>
          </p:cNvSpPr>
          <p:nvPr/>
        </p:nvSpPr>
        <p:spPr bwMode="auto">
          <a:xfrm>
            <a:off x="2352675" y="4270375"/>
            <a:ext cx="2857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86"/>
          <p:cNvSpPr>
            <a:spLocks noChangeArrowheads="1"/>
          </p:cNvSpPr>
          <p:nvPr/>
        </p:nvSpPr>
        <p:spPr bwMode="auto">
          <a:xfrm>
            <a:off x="2352675" y="4500563"/>
            <a:ext cx="2857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88"/>
          <p:cNvSpPr>
            <a:spLocks noChangeArrowheads="1"/>
          </p:cNvSpPr>
          <p:nvPr/>
        </p:nvSpPr>
        <p:spPr bwMode="auto">
          <a:xfrm>
            <a:off x="3838575" y="2892425"/>
            <a:ext cx="32861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 b="1">
                <a:solidFill>
                  <a:srgbClr val="000000"/>
                </a:solidFill>
                <a:latin typeface="Courier" pitchFamily="49" charset="0"/>
              </a:rPr>
              <a:t>total = total + grade;</a:t>
            </a:r>
            <a:endParaRPr lang="en-US" altLang="en-US" sz="3600"/>
          </a:p>
        </p:txBody>
      </p:sp>
      <p:sp>
        <p:nvSpPr>
          <p:cNvPr id="35" name="Freeform 91"/>
          <p:cNvSpPr>
            <a:spLocks/>
          </p:cNvSpPr>
          <p:nvPr/>
        </p:nvSpPr>
        <p:spPr bwMode="auto">
          <a:xfrm>
            <a:off x="2438400" y="2232025"/>
            <a:ext cx="28575" cy="1588"/>
          </a:xfrm>
          <a:custGeom>
            <a:avLst/>
            <a:gdLst>
              <a:gd name="T0" fmla="*/ 0 w 18"/>
              <a:gd name="T1" fmla="*/ 0 w 18"/>
              <a:gd name="T2" fmla="*/ 0 w 18"/>
              <a:gd name="T3" fmla="*/ 18 w 18"/>
              <a:gd name="T4" fmla="*/ 18 w 18"/>
              <a:gd name="T5" fmla="*/ 18 w 18"/>
              <a:gd name="T6" fmla="*/ 0 w 1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94"/>
          <p:cNvSpPr>
            <a:spLocks/>
          </p:cNvSpPr>
          <p:nvPr/>
        </p:nvSpPr>
        <p:spPr bwMode="auto">
          <a:xfrm>
            <a:off x="2438400" y="4759325"/>
            <a:ext cx="28575" cy="1588"/>
          </a:xfrm>
          <a:custGeom>
            <a:avLst/>
            <a:gdLst>
              <a:gd name="T0" fmla="*/ 0 w 18"/>
              <a:gd name="T1" fmla="*/ 0 w 18"/>
              <a:gd name="T2" fmla="*/ 0 w 18"/>
              <a:gd name="T3" fmla="*/ 18 w 18"/>
              <a:gd name="T4" fmla="*/ 18 w 18"/>
              <a:gd name="T5" fmla="*/ 18 w 18"/>
              <a:gd name="T6" fmla="*/ 0 w 1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1095375" y="3697288"/>
            <a:ext cx="2543175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609975" y="3697288"/>
            <a:ext cx="28575" cy="6016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97"/>
          <p:cNvSpPr>
            <a:spLocks noChangeArrowheads="1"/>
          </p:cNvSpPr>
          <p:nvPr/>
        </p:nvSpPr>
        <p:spPr bwMode="auto">
          <a:xfrm>
            <a:off x="1095375" y="4270375"/>
            <a:ext cx="2514600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98"/>
          <p:cNvSpPr>
            <a:spLocks noChangeArrowheads="1"/>
          </p:cNvSpPr>
          <p:nvPr/>
        </p:nvSpPr>
        <p:spPr bwMode="auto">
          <a:xfrm>
            <a:off x="1095375" y="3697288"/>
            <a:ext cx="28575" cy="5730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99"/>
          <p:cNvSpPr>
            <a:spLocks noChangeArrowheads="1"/>
          </p:cNvSpPr>
          <p:nvPr/>
        </p:nvSpPr>
        <p:spPr bwMode="auto">
          <a:xfrm>
            <a:off x="1409700" y="3840163"/>
            <a:ext cx="19431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0000"/>
                </a:solidFill>
                <a:latin typeface="AvantGarde" pitchFamily="34" charset="0"/>
              </a:rPr>
              <a:t>add 1 to counter</a:t>
            </a:r>
            <a:endParaRPr lang="en-US" altLang="en-US" sz="3600"/>
          </a:p>
        </p:txBody>
      </p:sp>
      <p:sp>
        <p:nvSpPr>
          <p:cNvPr id="42" name="Rectangle 100"/>
          <p:cNvSpPr>
            <a:spLocks noChangeArrowheads="1"/>
          </p:cNvSpPr>
          <p:nvPr/>
        </p:nvSpPr>
        <p:spPr bwMode="auto">
          <a:xfrm>
            <a:off x="3838575" y="3868738"/>
            <a:ext cx="30003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 b="1">
                <a:solidFill>
                  <a:srgbClr val="000000"/>
                </a:solidFill>
                <a:latin typeface="Courier" pitchFamily="49" charset="0"/>
              </a:rPr>
              <a:t>counter = counter + </a:t>
            </a:r>
            <a:endParaRPr lang="en-US" altLang="en-US" sz="3600"/>
          </a:p>
        </p:txBody>
      </p:sp>
      <p:sp>
        <p:nvSpPr>
          <p:cNvPr id="43" name="Rectangle 101"/>
          <p:cNvSpPr>
            <a:spLocks noChangeArrowheads="1"/>
          </p:cNvSpPr>
          <p:nvPr/>
        </p:nvSpPr>
        <p:spPr bwMode="auto">
          <a:xfrm>
            <a:off x="6848475" y="3886200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 b="1">
                <a:solidFill>
                  <a:srgbClr val="40D9FF"/>
                </a:solidFill>
                <a:latin typeface="Courier" pitchFamily="49" charset="0"/>
              </a:rPr>
              <a:t>1</a:t>
            </a:r>
            <a:endParaRPr lang="en-US" altLang="en-US" sz="3600"/>
          </a:p>
        </p:txBody>
      </p:sp>
      <p:sp>
        <p:nvSpPr>
          <p:cNvPr id="44" name="Rectangle 102"/>
          <p:cNvSpPr>
            <a:spLocks noChangeArrowheads="1"/>
          </p:cNvSpPr>
          <p:nvPr/>
        </p:nvSpPr>
        <p:spPr bwMode="auto">
          <a:xfrm>
            <a:off x="7010400" y="3886200"/>
            <a:ext cx="15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 b="1">
                <a:solidFill>
                  <a:srgbClr val="000000"/>
                </a:solidFill>
                <a:latin typeface="Courier" pitchFamily="49" charset="0"/>
              </a:rPr>
              <a:t>;</a:t>
            </a:r>
            <a:endParaRPr lang="en-US" altLang="en-US" sz="3600"/>
          </a:p>
        </p:txBody>
      </p:sp>
      <p:sp>
        <p:nvSpPr>
          <p:cNvPr id="45" name="Oval 103"/>
          <p:cNvSpPr>
            <a:spLocks noChangeArrowheads="1"/>
          </p:cNvSpPr>
          <p:nvPr/>
        </p:nvSpPr>
        <p:spPr bwMode="auto">
          <a:xfrm>
            <a:off x="2971800" y="4648200"/>
            <a:ext cx="1524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4"/>
          <p:cNvSpPr>
            <a:spLocks noChangeArrowheads="1"/>
          </p:cNvSpPr>
          <p:nvPr/>
        </p:nvSpPr>
        <p:spPr bwMode="auto">
          <a:xfrm>
            <a:off x="1143000" y="5498068"/>
            <a:ext cx="6470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Aft>
                <a:spcPts val="900"/>
              </a:spcAft>
            </a:pPr>
            <a:r>
              <a:rPr lang="en-US" altLang="en-US" b="1" dirty="0">
                <a:latin typeface="AvantGarde" pitchFamily="34" charset="0"/>
              </a:rPr>
              <a:t>Fig 1: Flowcharting Java</a:t>
            </a:r>
            <a:r>
              <a:rPr lang="en-US" altLang="en-US" b="1" dirty="0"/>
              <a:t>’</a:t>
            </a:r>
            <a:r>
              <a:rPr lang="en-US" altLang="en-US" b="1" dirty="0">
                <a:latin typeface="AvantGarde" pitchFamily="34" charset="0"/>
              </a:rPr>
              <a:t>s sequence structure.</a:t>
            </a:r>
          </a:p>
        </p:txBody>
      </p:sp>
      <p:sp>
        <p:nvSpPr>
          <p:cNvPr id="47" name="Oval 106"/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Oval 108"/>
          <p:cNvSpPr>
            <a:spLocks noChangeArrowheads="1"/>
          </p:cNvSpPr>
          <p:nvPr/>
        </p:nvSpPr>
        <p:spPr bwMode="auto">
          <a:xfrm>
            <a:off x="2286000" y="1981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110"/>
          <p:cNvSpPr>
            <a:spLocks noChangeShapeType="1"/>
          </p:cNvSpPr>
          <p:nvPr/>
        </p:nvSpPr>
        <p:spPr bwMode="auto">
          <a:xfrm>
            <a:off x="2362200" y="2133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111"/>
          <p:cNvSpPr>
            <a:spLocks noChangeShapeType="1"/>
          </p:cNvSpPr>
          <p:nvPr/>
        </p:nvSpPr>
        <p:spPr bwMode="auto">
          <a:xfrm>
            <a:off x="2362200" y="3276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Line 113"/>
          <p:cNvSpPr>
            <a:spLocks noChangeShapeType="1"/>
          </p:cNvSpPr>
          <p:nvPr/>
        </p:nvSpPr>
        <p:spPr bwMode="auto">
          <a:xfrm>
            <a:off x="2362200" y="4267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2" name="Group 127"/>
          <p:cNvGrpSpPr>
            <a:grpSpLocks/>
          </p:cNvGrpSpPr>
          <p:nvPr/>
        </p:nvGrpSpPr>
        <p:grpSpPr bwMode="auto">
          <a:xfrm>
            <a:off x="2438400" y="1219200"/>
            <a:ext cx="4206875" cy="3200400"/>
            <a:chOff x="1536" y="816"/>
            <a:chExt cx="2650" cy="2016"/>
          </a:xfrm>
        </p:grpSpPr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2400" y="816"/>
              <a:ext cx="178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Flowlines</a:t>
              </a:r>
            </a:p>
          </p:txBody>
        </p:sp>
        <p:sp>
          <p:nvSpPr>
            <p:cNvPr id="54" name="Line 116"/>
            <p:cNvSpPr>
              <a:spLocks noChangeShapeType="1"/>
            </p:cNvSpPr>
            <p:nvPr/>
          </p:nvSpPr>
          <p:spPr bwMode="auto">
            <a:xfrm flipH="1">
              <a:off x="1536" y="1056"/>
              <a:ext cx="110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 flipH="1">
              <a:off x="1536" y="1056"/>
              <a:ext cx="1104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120"/>
            <p:cNvSpPr>
              <a:spLocks noChangeShapeType="1"/>
            </p:cNvSpPr>
            <p:nvPr/>
          </p:nvSpPr>
          <p:spPr bwMode="auto">
            <a:xfrm flipH="1">
              <a:off x="1536" y="1056"/>
              <a:ext cx="110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126"/>
          <p:cNvGrpSpPr>
            <a:grpSpLocks/>
          </p:cNvGrpSpPr>
          <p:nvPr/>
        </p:nvGrpSpPr>
        <p:grpSpPr bwMode="auto">
          <a:xfrm>
            <a:off x="3657600" y="1981200"/>
            <a:ext cx="4130675" cy="1981200"/>
            <a:chOff x="2304" y="1248"/>
            <a:chExt cx="2602" cy="1248"/>
          </a:xfrm>
        </p:grpSpPr>
        <p:sp>
          <p:nvSpPr>
            <p:cNvPr id="58" name="Text Box 122"/>
            <p:cNvSpPr txBox="1">
              <a:spLocks noChangeArrowheads="1"/>
            </p:cNvSpPr>
            <p:nvPr/>
          </p:nvSpPr>
          <p:spPr bwMode="auto">
            <a:xfrm>
              <a:off x="3120" y="1248"/>
              <a:ext cx="178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Action Symbols</a:t>
              </a:r>
            </a:p>
          </p:txBody>
        </p:sp>
        <p:sp>
          <p:nvSpPr>
            <p:cNvPr id="59" name="Line 123"/>
            <p:cNvSpPr>
              <a:spLocks noChangeShapeType="1"/>
            </p:cNvSpPr>
            <p:nvPr/>
          </p:nvSpPr>
          <p:spPr bwMode="auto">
            <a:xfrm flipH="1">
              <a:off x="2304" y="1488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Line 124"/>
            <p:cNvSpPr>
              <a:spLocks noChangeShapeType="1"/>
            </p:cNvSpPr>
            <p:nvPr/>
          </p:nvSpPr>
          <p:spPr bwMode="auto">
            <a:xfrm flipH="1">
              <a:off x="2304" y="1488"/>
              <a:ext cx="110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1" name="Group 132"/>
          <p:cNvGrpSpPr>
            <a:grpSpLocks/>
          </p:cNvGrpSpPr>
          <p:nvPr/>
        </p:nvGrpSpPr>
        <p:grpSpPr bwMode="auto">
          <a:xfrm>
            <a:off x="2438400" y="2133600"/>
            <a:ext cx="4435475" cy="2784475"/>
            <a:chOff x="1536" y="1344"/>
            <a:chExt cx="2794" cy="1754"/>
          </a:xfrm>
        </p:grpSpPr>
        <p:sp>
          <p:nvSpPr>
            <p:cNvPr id="62" name="Text Box 129"/>
            <p:cNvSpPr txBox="1">
              <a:spLocks noChangeArrowheads="1"/>
            </p:cNvSpPr>
            <p:nvPr/>
          </p:nvSpPr>
          <p:spPr bwMode="auto">
            <a:xfrm>
              <a:off x="2544" y="2880"/>
              <a:ext cx="178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Connector Symbols</a:t>
              </a:r>
            </a:p>
          </p:txBody>
        </p:sp>
        <p:sp>
          <p:nvSpPr>
            <p:cNvPr id="63" name="Line 130"/>
            <p:cNvSpPr>
              <a:spLocks noChangeShapeType="1"/>
            </p:cNvSpPr>
            <p:nvPr/>
          </p:nvSpPr>
          <p:spPr bwMode="auto">
            <a:xfrm flipH="1" flipV="1">
              <a:off x="1536" y="1344"/>
              <a:ext cx="1008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" name="Line 131"/>
            <p:cNvSpPr>
              <a:spLocks noChangeShapeType="1"/>
            </p:cNvSpPr>
            <p:nvPr/>
          </p:nvSpPr>
          <p:spPr bwMode="auto">
            <a:xfrm flipH="1">
              <a:off x="1584" y="30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3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699877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6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719502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0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22463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7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-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Logical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29640"/>
            <a:ext cx="446068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86800" cy="5334000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234612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86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2286000"/>
            <a:ext cx="8077200" cy="1981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Questions/Answers &amp;</a:t>
            </a:r>
          </a:p>
          <a:p>
            <a:pPr marL="0" indent="0" algn="ctr">
              <a:buNone/>
            </a:pPr>
            <a:r>
              <a:rPr lang="en-US" sz="4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dirty="0"/>
          </a:p>
          <a:p>
            <a:pPr lvl="2"/>
            <a:endParaRPr lang="en-US" sz="2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Equality &amp; Relational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43709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5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495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600" dirty="0"/>
          </a:p>
          <a:p>
            <a:pPr lvl="2"/>
            <a:endParaRPr lang="en-US" sz="2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Equality &amp; Relational Operators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0" y="1249680"/>
            <a:ext cx="73954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7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Java has a sequence structure “built-in”</a:t>
            </a:r>
          </a:p>
          <a:p>
            <a:r>
              <a:rPr lang="en-US" sz="3600" dirty="0"/>
              <a:t>Java provides three selection structures</a:t>
            </a:r>
          </a:p>
          <a:p>
            <a:pPr lvl="1"/>
            <a:r>
              <a:rPr lang="en-US" sz="2600" dirty="0"/>
              <a:t>if</a:t>
            </a:r>
          </a:p>
          <a:p>
            <a:pPr lvl="1"/>
            <a:r>
              <a:rPr lang="en-US" sz="2600" dirty="0"/>
              <a:t>if/else</a:t>
            </a:r>
          </a:p>
          <a:p>
            <a:pPr lvl="1"/>
            <a:r>
              <a:rPr lang="en-US" sz="2600" dirty="0"/>
              <a:t>Switch</a:t>
            </a:r>
          </a:p>
          <a:p>
            <a:r>
              <a:rPr lang="en-US" sz="3600" dirty="0"/>
              <a:t>Java provides three repetition structures</a:t>
            </a:r>
          </a:p>
          <a:p>
            <a:pPr lvl="1"/>
            <a:r>
              <a:rPr lang="en-US" sz="2600" dirty="0"/>
              <a:t>while</a:t>
            </a:r>
          </a:p>
          <a:p>
            <a:pPr lvl="1"/>
            <a:r>
              <a:rPr lang="en-US" sz="2600" dirty="0"/>
              <a:t>do/while</a:t>
            </a:r>
          </a:p>
          <a:p>
            <a:pPr lvl="1"/>
            <a:r>
              <a:rPr lang="en-US" sz="2600" dirty="0"/>
              <a:t>for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latin typeface="Consolas" panose="020B0609020204030204" pitchFamily="49" charset="0"/>
              </a:rPr>
              <a:t>if</a:t>
            </a:r>
            <a:r>
              <a:rPr lang="en-US" sz="3600" dirty="0"/>
              <a:t> Selection Structure</a:t>
            </a:r>
          </a:p>
          <a:p>
            <a:pPr lvl="1"/>
            <a:r>
              <a:rPr lang="en-US" sz="2600" dirty="0"/>
              <a:t>Single-entry/single-exit structure</a:t>
            </a:r>
          </a:p>
          <a:p>
            <a:pPr lvl="1"/>
            <a:r>
              <a:rPr lang="en-US" sz="2600" dirty="0"/>
              <a:t>Perform action only when condition is </a:t>
            </a:r>
            <a:r>
              <a:rPr lang="en-US" sz="2600" b="1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sz="2600" dirty="0"/>
              <a:t>Action/decision programming model</a:t>
            </a:r>
          </a:p>
          <a:p>
            <a:pPr lvl="1"/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04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>
            <a:normAutofit/>
          </a:bodyPr>
          <a:lstStyle/>
          <a:p>
            <a:fld id="{4BCDB7EF-B5EF-4BF5-B088-80D8E7053732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1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11397</TotalTime>
  <Words>1594</Words>
  <Application>Microsoft Office PowerPoint</Application>
  <PresentationFormat>On-screen Show (4:3)</PresentationFormat>
  <Paragraphs>665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Thermal</vt:lpstr>
      <vt:lpstr>CS212: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OOP</dc:title>
  <dc:creator>Dr. Mian M. Hamayun</dc:creator>
  <cp:lastModifiedBy>Administrator</cp:lastModifiedBy>
  <cp:revision>614</cp:revision>
  <dcterms:created xsi:type="dcterms:W3CDTF">2014-02-05T17:22:40Z</dcterms:created>
  <dcterms:modified xsi:type="dcterms:W3CDTF">2019-01-21T19:51:19Z</dcterms:modified>
</cp:coreProperties>
</file>