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59" r:id="rId1"/>
  </p:sldMasterIdLst>
  <p:notesMasterIdLst>
    <p:notesMasterId r:id="rId32"/>
  </p:notesMasterIdLst>
  <p:sldIdLst>
    <p:sldId id="256" r:id="rId2"/>
    <p:sldId id="327" r:id="rId3"/>
    <p:sldId id="329" r:id="rId4"/>
    <p:sldId id="330" r:id="rId5"/>
    <p:sldId id="331" r:id="rId6"/>
    <p:sldId id="332" r:id="rId7"/>
    <p:sldId id="328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53" r:id="rId24"/>
    <p:sldId id="348" r:id="rId25"/>
    <p:sldId id="349" r:id="rId26"/>
    <p:sldId id="351" r:id="rId27"/>
    <p:sldId id="350" r:id="rId28"/>
    <p:sldId id="352" r:id="rId29"/>
    <p:sldId id="354" r:id="rId30"/>
    <p:sldId id="35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5758" autoAdjust="0"/>
  </p:normalViewPr>
  <p:slideViewPr>
    <p:cSldViewPr>
      <p:cViewPr>
        <p:scale>
          <a:sx n="100" d="100"/>
          <a:sy n="100" d="100"/>
        </p:scale>
        <p:origin x="-414" y="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4044" y="63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95240-3A4F-4CFD-8ADA-DD96DB2C33D0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BA723-229E-4D3A-BBCD-DDE3CC36E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7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BA723-229E-4D3A-BBCD-DDE3CC36EEF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4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981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8"/>
          <p:cNvSpPr txBox="1">
            <a:spLocks/>
          </p:cNvSpPr>
          <p:nvPr userDrawn="1"/>
        </p:nvSpPr>
        <p:spPr>
          <a:xfrm>
            <a:off x="609600" y="4953000"/>
            <a:ext cx="71628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/>
              <a:t>Dr. Mian M. Hamayun</a:t>
            </a:r>
          </a:p>
          <a:p>
            <a:pPr algn="l"/>
            <a:r>
              <a:rPr lang="en-US" i="1" dirty="0" smtClean="0"/>
              <a:t>mian.hamayun@seecs.edu.pk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en-US" b="0" dirty="0" smtClean="0"/>
              <a:t>http://seecs.nust.edu.pk/faculty/mianhamayun.html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7A47B8-C9E7-45C6-848C-50AE24FF6AF3}" type="datetimeFigureOut">
              <a:rPr lang="en-US" smtClean="0"/>
              <a:pPr/>
              <a:t>1/22/2019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24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Word_97_-_2003_Document2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5287538/how-can-i-get-the-user-input-in-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emf"/><Relationship Id="rId4" Type="http://schemas.openxmlformats.org/officeDocument/2006/relationships/oleObject" Target="../embeddings/Microsoft_Word_97_-_2003_Document3.doc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Document1.doc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685800"/>
            <a:ext cx="7924800" cy="10668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CS212: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752600"/>
            <a:ext cx="67818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+mj-lt"/>
              </a:rPr>
              <a:t>Java Basics, </a:t>
            </a:r>
            <a:r>
              <a:rPr lang="en-US" sz="3200" dirty="0" smtClean="0">
                <a:solidFill>
                  <a:srgbClr val="0070C0"/>
                </a:solidFill>
              </a:rPr>
              <a:t>Input/Output, </a:t>
            </a:r>
            <a:r>
              <a:rPr lang="en-US" sz="3200" dirty="0" smtClean="0">
                <a:solidFill>
                  <a:srgbClr val="0070C0"/>
                </a:solidFill>
                <a:latin typeface="+mj-lt"/>
              </a:rPr>
              <a:t>Primitive Data Types and Arithmetic Operations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90600" y="5105400"/>
            <a:ext cx="7772400" cy="1447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/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Instructor: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Hirra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Anwar</a:t>
            </a:r>
            <a:endParaRPr lang="en-US" sz="1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5019675"/>
            <a:ext cx="249555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Common Programming Errors</a:t>
            </a:r>
            <a:endParaRPr lang="en-US" sz="3200" b="1" cap="small" dirty="0">
              <a:ln w="12700">
                <a:solidFill>
                  <a:schemeClr val="tx2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38175" y="1447800"/>
            <a:ext cx="8077200" cy="4953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Java is </a:t>
            </a:r>
            <a:r>
              <a:rPr lang="en-US" dirty="0">
                <a:solidFill>
                  <a:srgbClr val="FF0066"/>
                </a:solidFill>
              </a:rPr>
              <a:t>case sensitive</a:t>
            </a:r>
            <a:r>
              <a:rPr lang="en-US" dirty="0"/>
              <a:t>. Not using the proper uppercase and lowercase letters for an identifier normally causes a compilation error. Java is case sensitive. Not using the proper uppercase and lowercase letters for an identifier normally causes a </a:t>
            </a:r>
            <a:r>
              <a:rPr lang="en-US" b="1" dirty="0">
                <a:solidFill>
                  <a:srgbClr val="FF0066"/>
                </a:solidFill>
              </a:rPr>
              <a:t>compilation error</a:t>
            </a:r>
            <a:r>
              <a:rPr lang="en-US" dirty="0" smtClean="0"/>
              <a:t>.</a:t>
            </a:r>
          </a:p>
          <a:p>
            <a:r>
              <a:rPr lang="en-US" dirty="0"/>
              <a:t>It is an error for a </a:t>
            </a:r>
            <a:r>
              <a:rPr lang="en-US" dirty="0">
                <a:solidFill>
                  <a:srgbClr val="FF0066"/>
                </a:solidFill>
              </a:rPr>
              <a:t>public</a:t>
            </a:r>
            <a:r>
              <a:rPr lang="en-US" dirty="0"/>
              <a:t> class to have a file name that is not identical to the class name (plus the </a:t>
            </a:r>
            <a:r>
              <a:rPr lang="en-US" dirty="0">
                <a:solidFill>
                  <a:srgbClr val="FF0066"/>
                </a:solidFill>
              </a:rPr>
              <a:t>.java </a:t>
            </a:r>
            <a:r>
              <a:rPr lang="en-US" dirty="0"/>
              <a:t>extension) in terms of both </a:t>
            </a:r>
            <a:r>
              <a:rPr lang="en-US" dirty="0">
                <a:solidFill>
                  <a:srgbClr val="FF0066"/>
                </a:solidFill>
              </a:rPr>
              <a:t>spelling</a:t>
            </a:r>
            <a:r>
              <a:rPr lang="en-US" dirty="0"/>
              <a:t> and </a:t>
            </a:r>
            <a:r>
              <a:rPr lang="en-US" dirty="0">
                <a:solidFill>
                  <a:srgbClr val="FF0066"/>
                </a:solidFill>
              </a:rPr>
              <a:t>capitalization</a:t>
            </a:r>
            <a:r>
              <a:rPr lang="en-US" dirty="0" smtClean="0"/>
              <a:t>.</a:t>
            </a:r>
          </a:p>
          <a:p>
            <a:r>
              <a:rPr lang="en-US" dirty="0"/>
              <a:t>It is a syntax error if braces do not occur in </a:t>
            </a:r>
            <a:r>
              <a:rPr lang="en-US" dirty="0">
                <a:solidFill>
                  <a:srgbClr val="FF0066"/>
                </a:solidFill>
              </a:rPr>
              <a:t>matching pairs.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2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Common Error Prevention Tips</a:t>
            </a:r>
            <a:endParaRPr lang="en-US" sz="3200" b="1" cap="small" dirty="0">
              <a:ln w="12700">
                <a:solidFill>
                  <a:schemeClr val="tx2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38175" y="1447800"/>
            <a:ext cx="8077200" cy="4953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learning how to program, sometimes it is helpful to “</a:t>
            </a:r>
            <a:r>
              <a:rPr lang="en-US" dirty="0">
                <a:solidFill>
                  <a:srgbClr val="FF0066"/>
                </a:solidFill>
              </a:rPr>
              <a:t>break</a:t>
            </a:r>
            <a:r>
              <a:rPr lang="en-US" dirty="0"/>
              <a:t>” a working program so you can familiarize yourself with the compiler's syntax-error messages. These messages do not always state the exact problem in the code. When you encounter such syntax-error messages in the future, you will have an idea of what caused the error.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compiler reports a syntax error, the error </a:t>
            </a:r>
            <a:r>
              <a:rPr lang="en-US" dirty="0">
                <a:solidFill>
                  <a:srgbClr val="FF0066"/>
                </a:solidFill>
              </a:rPr>
              <a:t>may not be on the line number </a:t>
            </a:r>
            <a:r>
              <a:rPr lang="en-US" dirty="0"/>
              <a:t>indicated by the error message. First, check the line for which the error was reported. If that line does not contain syntax errors, </a:t>
            </a:r>
            <a:r>
              <a:rPr lang="en-US" dirty="0">
                <a:solidFill>
                  <a:srgbClr val="FF0066"/>
                </a:solidFill>
              </a:rPr>
              <a:t>check several preceding lines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Compiling &amp; Executing a Java Program</a:t>
            </a:r>
            <a:endParaRPr lang="en-US" sz="3200" b="1" cap="small" dirty="0">
              <a:ln w="12700">
                <a:solidFill>
                  <a:schemeClr val="tx2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38175" y="1447800"/>
            <a:ext cx="8077200" cy="4953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 a command prompt window, go to directory where program is stored</a:t>
            </a:r>
          </a:p>
          <a:p>
            <a:r>
              <a:rPr lang="en-US" dirty="0"/>
              <a:t>Type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Welcome1.java</a:t>
            </a:r>
          </a:p>
          <a:p>
            <a:r>
              <a:rPr lang="en-US" dirty="0"/>
              <a:t>If no syntax errors,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Welcome1.class</a:t>
            </a:r>
            <a:r>
              <a:rPr lang="en-US" dirty="0"/>
              <a:t> </a:t>
            </a:r>
            <a:r>
              <a:rPr lang="en-US" dirty="0" smtClean="0"/>
              <a:t>is created</a:t>
            </a:r>
            <a:endParaRPr lang="en-US" dirty="0"/>
          </a:p>
          <a:p>
            <a:pPr lvl="1"/>
            <a:r>
              <a:rPr lang="en-US" sz="2400" dirty="0"/>
              <a:t>Has </a:t>
            </a:r>
            <a:r>
              <a:rPr lang="en-US" sz="2400" dirty="0" err="1"/>
              <a:t>bytecodes</a:t>
            </a:r>
            <a:r>
              <a:rPr lang="en-US" sz="2400" dirty="0"/>
              <a:t> that represent application</a:t>
            </a:r>
          </a:p>
          <a:p>
            <a:pPr lvl="1"/>
            <a:r>
              <a:rPr lang="en-US" sz="2400" dirty="0" err="1"/>
              <a:t>Bytecodes</a:t>
            </a:r>
            <a:r>
              <a:rPr lang="en-US" sz="2400" dirty="0"/>
              <a:t> passed to </a:t>
            </a:r>
            <a:r>
              <a:rPr lang="en-US" sz="2400" dirty="0" smtClean="0"/>
              <a:t>JVM</a:t>
            </a:r>
          </a:p>
          <a:p>
            <a:r>
              <a:rPr lang="en-US" dirty="0"/>
              <a:t>Type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java Welcome1</a:t>
            </a:r>
          </a:p>
          <a:p>
            <a:pPr lvl="1"/>
            <a:r>
              <a:rPr lang="en-US" sz="2400" dirty="0"/>
              <a:t>Launches JVM</a:t>
            </a:r>
          </a:p>
          <a:p>
            <a:pPr lvl="1"/>
            <a:r>
              <a:rPr lang="en-US" sz="2400" dirty="0"/>
              <a:t>JVM loads </a:t>
            </a:r>
            <a:r>
              <a:rPr lang="en-US" sz="2400" b="1" dirty="0"/>
              <a:t>.class </a:t>
            </a:r>
            <a:r>
              <a:rPr lang="en-US" sz="2400" dirty="0"/>
              <a:t>file for class Welcome1</a:t>
            </a:r>
          </a:p>
          <a:p>
            <a:pPr lvl="1"/>
            <a:r>
              <a:rPr lang="en-US" sz="2400" dirty="0"/>
              <a:t>.class extension omitted from command</a:t>
            </a:r>
          </a:p>
          <a:p>
            <a:pPr lvl="1"/>
            <a:r>
              <a:rPr lang="en-US" sz="2400" dirty="0"/>
              <a:t>JVM calls method main</a:t>
            </a:r>
          </a:p>
          <a:p>
            <a:endParaRPr lang="en-US" sz="3400" dirty="0"/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Modifying the Java Program</a:t>
            </a:r>
            <a:endParaRPr lang="en-US" sz="3200" b="1" cap="small" dirty="0">
              <a:ln w="12700">
                <a:solidFill>
                  <a:schemeClr val="tx2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87418" y="885825"/>
            <a:ext cx="2133600" cy="476250"/>
          </a:xfrm>
        </p:spPr>
        <p:txBody>
          <a:bodyPr/>
          <a:lstStyle/>
          <a:p>
            <a:fld id="{FDAB3390-152D-4AD7-9BF0-24A71B3DCC7C}" type="slidenum">
              <a:rPr lang="en-US"/>
              <a:pPr/>
              <a:t>13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315200" y="1347788"/>
            <a:ext cx="1828800" cy="4291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Welcome2.java</a:t>
            </a:r>
            <a:r>
              <a:rPr lang="en-US" sz="1200" dirty="0" smtClean="0">
                <a:latin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</a:rPr>
            </a:br>
            <a:r>
              <a:rPr lang="en-US" sz="1200" dirty="0" smtClean="0">
                <a:latin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</a:rPr>
            </a:br>
            <a:r>
              <a:rPr lang="en-US" sz="1200" dirty="0" smtClean="0"/>
              <a:t>1. Comments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2. Blank line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3. Begin class Welcome2</a:t>
            </a:r>
            <a:r>
              <a:rPr lang="en-US" sz="1200" dirty="0" smtClean="0">
                <a:latin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</a:rPr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3.1 Method  main</a:t>
            </a:r>
            <a:r>
              <a:rPr lang="en-US" sz="1200" dirty="0" smtClean="0">
                <a:latin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</a:rPr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4. Method </a:t>
            </a:r>
            <a:r>
              <a:rPr lang="en-US" sz="1200" dirty="0" err="1" smtClean="0"/>
              <a:t>System.out.print</a:t>
            </a:r>
            <a:r>
              <a:rPr lang="en-US" sz="1200" dirty="0" smtClean="0">
                <a:latin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</a:rPr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4.1 Method </a:t>
            </a:r>
            <a:r>
              <a:rPr lang="en-US" sz="1200" dirty="0" err="1" smtClean="0"/>
              <a:t>System.out.println</a:t>
            </a:r>
            <a:r>
              <a:rPr lang="en-US" sz="1200" dirty="0" smtClean="0">
                <a:latin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</a:rPr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5. end main,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smtClean="0"/>
              <a:t>Welcome2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Program Output</a:t>
            </a:r>
            <a:br>
              <a:rPr lang="en-US" sz="1200" dirty="0" smtClean="0"/>
            </a:br>
            <a:endParaRPr lang="en-US" sz="1200" dirty="0"/>
          </a:p>
        </p:txBody>
      </p:sp>
      <p:graphicFrame>
        <p:nvGraphicFramePr>
          <p:cNvPr id="9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92973129"/>
              </p:ext>
            </p:extLst>
          </p:nvPr>
        </p:nvGraphicFramePr>
        <p:xfrm>
          <a:off x="277018" y="1066800"/>
          <a:ext cx="7065963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Document" r:id="rId3" imgW="7065167" imgH="5942387" progId="Word.Document.8">
                  <p:embed/>
                </p:oleObj>
              </mc:Choice>
              <mc:Fallback>
                <p:oleObj name="Document" r:id="rId3" imgW="7065167" imgH="59423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" y="1066800"/>
                        <a:ext cx="7065963" cy="594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4038552" y="3200400"/>
            <a:ext cx="3305222" cy="1828800"/>
            <a:chOff x="2648" y="1680"/>
            <a:chExt cx="2968" cy="526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216" y="1680"/>
              <a:ext cx="2400" cy="526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dirty="0" err="1">
                  <a:solidFill>
                    <a:schemeClr val="tx1"/>
                  </a:solidFill>
                  <a:latin typeface="Lucida Console" pitchFamily="49" charset="0"/>
                </a:rPr>
                <a:t>System.out.print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</a:rPr>
                <a:t> keeps the cursor on the same line, so </a:t>
              </a:r>
              <a:r>
                <a:rPr lang="en-US" dirty="0" err="1">
                  <a:solidFill>
                    <a:schemeClr val="tx1"/>
                  </a:solidFill>
                  <a:latin typeface="Lucida Console" pitchFamily="49" charset="0"/>
                </a:rPr>
                <a:t>System.out.println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</a:rPr>
                <a:t>continues on the same line. 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2648" y="1968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0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315200" y="1270000"/>
            <a:ext cx="2133600" cy="476250"/>
          </a:xfrm>
        </p:spPr>
        <p:txBody>
          <a:bodyPr/>
          <a:lstStyle/>
          <a:p>
            <a:fld id="{D3858B00-01D5-4804-95E7-EFAA1A709246}" type="slidenum">
              <a:rPr lang="en-US"/>
              <a:pPr/>
              <a:t>14</a:t>
            </a:fld>
            <a:endParaRPr 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391400" y="2436813"/>
            <a:ext cx="1828800" cy="3419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Welcome3.java</a:t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sz="1200" dirty="0" smtClean="0"/>
              <a:t>1. main</a:t>
            </a:r>
            <a:r>
              <a:rPr lang="en-US" sz="1200" dirty="0" smtClean="0">
                <a:latin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</a:rPr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2.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 (uses \n for new line)</a:t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sz="1200" dirty="0" smtClean="0"/>
              <a:t>Program Output</a:t>
            </a:r>
            <a:r>
              <a:rPr lang="en-US" sz="1200" dirty="0" smtClean="0">
                <a:latin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</a:rPr>
            </a:br>
            <a:endParaRPr lang="en-US" sz="1200" dirty="0">
              <a:latin typeface="Courier New" pitchFamily="49" charset="0"/>
            </a:endParaRPr>
          </a:p>
        </p:txBody>
      </p:sp>
      <p:graphicFrame>
        <p:nvGraphicFramePr>
          <p:cNvPr id="16" name="Object 11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11853016"/>
              </p:ext>
            </p:extLst>
          </p:nvPr>
        </p:nvGraphicFramePr>
        <p:xfrm>
          <a:off x="312738" y="1270000"/>
          <a:ext cx="7065962" cy="551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Document" r:id="rId3" imgW="7064099" imgH="5509768" progId="Word.Document.8">
                  <p:embed/>
                </p:oleObj>
              </mc:Choice>
              <mc:Fallback>
                <p:oleObj name="Document" r:id="rId3" imgW="7064099" imgH="55097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8" y="1270000"/>
                        <a:ext cx="7065962" cy="551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1600994" y="4067175"/>
            <a:ext cx="5754688" cy="1905000"/>
            <a:chOff x="599" y="3072"/>
            <a:chExt cx="3625" cy="1200"/>
          </a:xfrm>
        </p:grpSpPr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692" y="3502"/>
              <a:ext cx="2532" cy="372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>
                  <a:solidFill>
                    <a:schemeClr val="tx1"/>
                  </a:solidFill>
                  <a:latin typeface="Times New Roman" pitchFamily="18" charset="0"/>
                </a:rPr>
                <a:t>Notice how a new line is output for each </a:t>
              </a:r>
              <a:r>
                <a:rPr lang="en-US">
                  <a:solidFill>
                    <a:schemeClr val="tx1"/>
                  </a:solidFill>
                  <a:latin typeface="Lucida Console" pitchFamily="49" charset="0"/>
                </a:rPr>
                <a:t>\n</a:t>
              </a:r>
              <a:r>
                <a:rPr lang="en-US">
                  <a:solidFill>
                    <a:schemeClr val="tx1"/>
                  </a:solidFill>
                  <a:latin typeface="Times New Roman" pitchFamily="18" charset="0"/>
                </a:rPr>
                <a:t> escape sequence.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599" y="3487"/>
              <a:ext cx="2165" cy="7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H="1" flipV="1">
              <a:off x="2374" y="3072"/>
              <a:ext cx="389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A Slightly Different Version</a:t>
            </a:r>
            <a:endParaRPr lang="en-US" sz="3200" b="1" cap="small" dirty="0">
              <a:ln w="12700">
                <a:solidFill>
                  <a:schemeClr val="tx2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9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Some Common Escape Sequences</a:t>
            </a:r>
            <a:endParaRPr lang="en-US" sz="3200" b="1" cap="small" dirty="0">
              <a:ln w="12700">
                <a:solidFill>
                  <a:schemeClr val="tx2"/>
                </a:solidFill>
              </a:ln>
              <a:solidFill>
                <a:srgbClr val="C00000"/>
              </a:solidFill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88581041"/>
              </p:ext>
            </p:extLst>
          </p:nvPr>
        </p:nvGraphicFramePr>
        <p:xfrm>
          <a:off x="487362" y="1447800"/>
          <a:ext cx="8199438" cy="437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Document" r:id="rId4" imgW="5447121" imgH="2904998" progId="Word.Document.8">
                  <p:embed/>
                </p:oleObj>
              </mc:Choice>
              <mc:Fallback>
                <p:oleObj name="Document" r:id="rId4" imgW="5447121" imgH="2904998" progId="Word.Documen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" y="1447800"/>
                        <a:ext cx="8199438" cy="437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9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Displaying </a:t>
            </a:r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Text with </a:t>
            </a:r>
            <a:r>
              <a:rPr lang="en-US" sz="3200" b="1" cap="small" dirty="0" err="1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printf</a:t>
            </a:r>
            <a:endParaRPr lang="en-US" sz="3200" b="1" cap="small" dirty="0">
              <a:ln w="12700">
                <a:solidFill>
                  <a:schemeClr val="tx2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180262" y="1295400"/>
            <a:ext cx="2133600" cy="476250"/>
          </a:xfrm>
        </p:spPr>
        <p:txBody>
          <a:bodyPr/>
          <a:lstStyle/>
          <a:p>
            <a:fld id="{A532C9F8-4E9F-4DE2-959E-4AC9B5CBFBC6}" type="slidenum">
              <a:rPr lang="en-US"/>
              <a:pPr/>
              <a:t>16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315199" y="1143000"/>
            <a:ext cx="1779587" cy="556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en-US" dirty="0" smtClean="0"/>
              <a:t>Welcome4.java</a:t>
            </a:r>
          </a:p>
          <a:p>
            <a:pPr marL="228600" indent="-228600"/>
            <a:endParaRPr lang="en-US" dirty="0" smtClean="0"/>
          </a:p>
          <a:p>
            <a:pPr marL="228600" indent="-228600"/>
            <a:r>
              <a:rPr lang="en-US" dirty="0" smtClean="0"/>
              <a:t>main</a:t>
            </a:r>
          </a:p>
          <a:p>
            <a:pPr marL="228600" indent="-228600"/>
            <a:r>
              <a:rPr lang="en-US" dirty="0" err="1" smtClean="0"/>
              <a:t>printf</a:t>
            </a:r>
            <a:endParaRPr lang="en-US" dirty="0" smtClean="0"/>
          </a:p>
          <a:p>
            <a:pPr marL="228600" indent="-228600"/>
            <a:endParaRPr lang="en-US" dirty="0" smtClean="0"/>
          </a:p>
          <a:p>
            <a:pPr marL="228600" indent="-228600"/>
            <a:endParaRPr lang="en-US" dirty="0" smtClean="0"/>
          </a:p>
          <a:p>
            <a:pPr marL="228600" indent="-228600"/>
            <a:endParaRPr lang="en-US" dirty="0" smtClean="0"/>
          </a:p>
          <a:p>
            <a:pPr marL="228600" indent="-228600"/>
            <a:endParaRPr lang="en-US" dirty="0"/>
          </a:p>
          <a:p>
            <a:pPr marL="228600" indent="-228600"/>
            <a:endParaRPr lang="en-US" dirty="0" smtClean="0"/>
          </a:p>
          <a:p>
            <a:pPr marL="228600" indent="-228600"/>
            <a:endParaRPr lang="en-US" dirty="0" smtClean="0"/>
          </a:p>
          <a:p>
            <a:pPr marL="228600" indent="-228600"/>
            <a:endParaRPr lang="en-US" dirty="0" smtClean="0"/>
          </a:p>
          <a:p>
            <a:pPr marL="228600" indent="-228600"/>
            <a:r>
              <a:rPr lang="en-US" dirty="0" smtClean="0"/>
              <a:t>Program output</a:t>
            </a:r>
            <a:endParaRPr lang="en-US" dirty="0"/>
          </a:p>
        </p:txBody>
      </p:sp>
      <p:graphicFrame>
        <p:nvGraphicFramePr>
          <p:cNvPr id="8" name="Object 2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220111022"/>
              </p:ext>
            </p:extLst>
          </p:nvPr>
        </p:nvGraphicFramePr>
        <p:xfrm>
          <a:off x="266699" y="1135062"/>
          <a:ext cx="7065963" cy="550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Document" r:id="rId3" imgW="7066142" imgH="5501837" progId="Word.Document.8">
                  <p:embed/>
                </p:oleObj>
              </mc:Choice>
              <mc:Fallback>
                <p:oleObj name="Document" r:id="rId3" imgW="7066142" imgH="55018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9" y="1135062"/>
                        <a:ext cx="7065963" cy="550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3675062" y="3733800"/>
            <a:ext cx="3778250" cy="590550"/>
            <a:chOff x="2208" y="1632"/>
            <a:chExt cx="2380" cy="372"/>
          </a:xfrm>
        </p:grpSpPr>
        <p:sp>
          <p:nvSpPr>
            <p:cNvPr id="10" name="Text Box 31"/>
            <p:cNvSpPr txBox="1">
              <a:spLocks noChangeArrowheads="1"/>
            </p:cNvSpPr>
            <p:nvPr/>
          </p:nvSpPr>
          <p:spPr bwMode="auto">
            <a:xfrm>
              <a:off x="2976" y="1632"/>
              <a:ext cx="1612" cy="372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dirty="0" err="1">
                  <a:solidFill>
                    <a:schemeClr val="tx1"/>
                  </a:solidFill>
                  <a:latin typeface="Lucida Console" pitchFamily="49" charset="0"/>
                </a:rPr>
                <a:t>System.out.printf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</a:rPr>
                <a:t> displays formatted data. </a:t>
              </a:r>
            </a:p>
          </p:txBody>
        </p:sp>
        <p:sp>
          <p:nvSpPr>
            <p:cNvPr id="11" name="Line 32"/>
            <p:cNvSpPr>
              <a:spLocks noChangeShapeType="1"/>
            </p:cNvSpPr>
            <p:nvPr/>
          </p:nvSpPr>
          <p:spPr bwMode="auto">
            <a:xfrm flipH="1" flipV="1">
              <a:off x="2208" y="182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Another </a:t>
            </a:r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Java Application: Adding Integers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38175" y="1447800"/>
            <a:ext cx="8077200" cy="4953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</a:t>
            </a:r>
            <a:r>
              <a:rPr lang="en-US" dirty="0">
                <a:solidFill>
                  <a:srgbClr val="FF0066"/>
                </a:solidFill>
              </a:rPr>
              <a:t>Scanner</a:t>
            </a:r>
            <a:r>
              <a:rPr lang="en-US" dirty="0"/>
              <a:t> to read two integers from </a:t>
            </a:r>
            <a:r>
              <a:rPr lang="en-US" dirty="0" smtClean="0"/>
              <a:t>user</a:t>
            </a:r>
          </a:p>
          <a:p>
            <a:r>
              <a:rPr lang="en-US" dirty="0" smtClean="0"/>
              <a:t>Some other methods to get input from user are: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stackoverflow.com/questions/5287538/how-can-i-get-the-user-input-in-java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>
                <a:solidFill>
                  <a:srgbClr val="FF0066"/>
                </a:solidFill>
              </a:rPr>
              <a:t>printf</a:t>
            </a:r>
            <a:r>
              <a:rPr lang="en-US" dirty="0"/>
              <a:t> to display sum of the two values</a:t>
            </a:r>
          </a:p>
          <a:p>
            <a:r>
              <a:rPr lang="en-US" dirty="0"/>
              <a:t>Use </a:t>
            </a:r>
            <a:r>
              <a:rPr lang="en-US" dirty="0" smtClean="0"/>
              <a:t>packages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By default, package </a:t>
            </a:r>
            <a:r>
              <a:rPr lang="en-US" sz="2400" dirty="0" err="1">
                <a:solidFill>
                  <a:srgbClr val="00B050"/>
                </a:solidFill>
              </a:rPr>
              <a:t>java.lang</a:t>
            </a:r>
            <a:r>
              <a:rPr lang="en-US" sz="2400" dirty="0">
                <a:solidFill>
                  <a:srgbClr val="00B050"/>
                </a:solidFill>
              </a:rPr>
              <a:t> is imported in every Java program; thus, </a:t>
            </a:r>
            <a:r>
              <a:rPr lang="en-US" sz="2400" dirty="0" err="1">
                <a:solidFill>
                  <a:srgbClr val="00B050"/>
                </a:solidFill>
                <a:latin typeface="Lucida Console" pitchFamily="49" charset="0"/>
              </a:rPr>
              <a:t>java.lang</a:t>
            </a:r>
            <a:r>
              <a:rPr lang="en-US" sz="2400" dirty="0">
                <a:solidFill>
                  <a:srgbClr val="00B050"/>
                </a:solidFill>
              </a:rPr>
              <a:t> is the only package in the Java API that does not require an </a:t>
            </a:r>
            <a:r>
              <a:rPr lang="en-US" sz="2400" dirty="0">
                <a:solidFill>
                  <a:srgbClr val="00B050"/>
                </a:solidFill>
                <a:latin typeface="Lucida Console" pitchFamily="49" charset="0"/>
              </a:rPr>
              <a:t>import</a:t>
            </a:r>
            <a:r>
              <a:rPr lang="en-US" sz="2400" dirty="0">
                <a:solidFill>
                  <a:srgbClr val="00B050"/>
                </a:solidFill>
              </a:rPr>
              <a:t> declaration.</a:t>
            </a:r>
          </a:p>
          <a:p>
            <a:endParaRPr lang="en-US" dirty="0"/>
          </a:p>
          <a:p>
            <a:endParaRPr lang="en-US" dirty="0"/>
          </a:p>
          <a:p>
            <a:endParaRPr lang="en-US" sz="3400" dirty="0"/>
          </a:p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73318936"/>
              </p:ext>
            </p:extLst>
          </p:nvPr>
        </p:nvGraphicFramePr>
        <p:xfrm>
          <a:off x="457200" y="1295400"/>
          <a:ext cx="7048500" cy="468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Document" r:id="rId3" imgW="7057962" imgH="4693920" progId="Word.Document.8">
                  <p:embed/>
                </p:oleObj>
              </mc:Choice>
              <mc:Fallback>
                <p:oleObj name="Document" r:id="rId3" imgW="7057962" imgH="46939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7048500" cy="468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2667241" y="1979971"/>
            <a:ext cx="6076709" cy="1029929"/>
            <a:chOff x="1296" y="385"/>
            <a:chExt cx="4032" cy="419"/>
          </a:xfrm>
        </p:grpSpPr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318" y="432"/>
              <a:ext cx="2010" cy="372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dirty="0">
                  <a:solidFill>
                    <a:schemeClr val="tx1"/>
                  </a:solidFill>
                  <a:latin typeface="Lucida Console" pitchFamily="49" charset="0"/>
                </a:rPr>
                <a:t>import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</a:rPr>
                <a:t> declaration imports class </a:t>
              </a:r>
              <a:r>
                <a:rPr lang="en-US" dirty="0">
                  <a:solidFill>
                    <a:schemeClr val="tx1"/>
                  </a:solidFill>
                  <a:latin typeface="Lucida Console" pitchFamily="49" charset="0"/>
                </a:rPr>
                <a:t>Scanner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</a:rPr>
                <a:t> from package </a:t>
              </a:r>
              <a:r>
                <a:rPr lang="en-US" dirty="0" err="1">
                  <a:solidFill>
                    <a:schemeClr val="tx1"/>
                  </a:solidFill>
                  <a:latin typeface="Lucida Console" pitchFamily="49" charset="0"/>
                </a:rPr>
                <a:t>java.util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</a:rPr>
                <a:t>. 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1296" y="385"/>
              <a:ext cx="2022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4724400" y="3352800"/>
            <a:ext cx="4038600" cy="838200"/>
            <a:chOff x="2208" y="1632"/>
            <a:chExt cx="2380" cy="372"/>
          </a:xfrm>
        </p:grpSpPr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976" y="1632"/>
              <a:ext cx="1612" cy="372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>
                  <a:solidFill>
                    <a:schemeClr val="tx1"/>
                  </a:solidFill>
                  <a:latin typeface="Times New Roman" pitchFamily="18" charset="0"/>
                </a:rPr>
                <a:t>Declare and initialize variable </a:t>
              </a:r>
              <a:r>
                <a:rPr lang="en-US">
                  <a:solidFill>
                    <a:schemeClr val="tx1"/>
                  </a:solidFill>
                  <a:latin typeface="Lucida Console" pitchFamily="49" charset="0"/>
                </a:rPr>
                <a:t>input</a:t>
              </a:r>
              <a:r>
                <a:rPr lang="en-US">
                  <a:solidFill>
                    <a:schemeClr val="tx1"/>
                  </a:solidFill>
                  <a:latin typeface="Times New Roman" pitchFamily="18" charset="0"/>
                </a:rPr>
                <a:t>, which is a </a:t>
              </a:r>
              <a:r>
                <a:rPr lang="en-US">
                  <a:solidFill>
                    <a:schemeClr val="tx1"/>
                  </a:solidFill>
                  <a:latin typeface="Lucida Console" pitchFamily="49" charset="0"/>
                </a:rPr>
                <a:t>Scanner</a:t>
              </a:r>
              <a:r>
                <a:rPr lang="en-US">
                  <a:solidFill>
                    <a:schemeClr val="tx1"/>
                  </a:solidFill>
                  <a:latin typeface="Times New Roman" pitchFamily="18" charset="0"/>
                </a:rPr>
                <a:t>. 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2208" y="182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4267680" y="4343400"/>
            <a:ext cx="4495320" cy="914400"/>
            <a:chOff x="2165" y="1632"/>
            <a:chExt cx="2423" cy="372"/>
          </a:xfrm>
        </p:grpSpPr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3114" y="1632"/>
              <a:ext cx="1474" cy="372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</a:rPr>
                <a:t>Declare variables </a:t>
              </a:r>
              <a:r>
                <a:rPr lang="en-US" dirty="0">
                  <a:solidFill>
                    <a:schemeClr val="tx1"/>
                  </a:solidFill>
                  <a:latin typeface="Lucida Console" pitchFamily="49" charset="0"/>
                </a:rPr>
                <a:t>number1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</a:rPr>
                <a:t>, </a:t>
              </a:r>
              <a:r>
                <a:rPr lang="en-US" dirty="0">
                  <a:solidFill>
                    <a:schemeClr val="tx1"/>
                  </a:solidFill>
                  <a:latin typeface="Lucida Console" pitchFamily="49" charset="0"/>
                </a:rPr>
                <a:t>number2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</a:rPr>
                <a:t> and </a:t>
              </a:r>
              <a:r>
                <a:rPr lang="en-US" dirty="0">
                  <a:solidFill>
                    <a:schemeClr val="tx1"/>
                  </a:solidFill>
                  <a:latin typeface="Lucida Console" pitchFamily="49" charset="0"/>
                </a:rPr>
                <a:t>sum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</a:rPr>
                <a:t>. 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 flipV="1">
              <a:off x="2165" y="1694"/>
              <a:ext cx="949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3429000" y="5486400"/>
            <a:ext cx="4495800" cy="1143000"/>
            <a:chOff x="1872" y="2640"/>
            <a:chExt cx="2160" cy="468"/>
          </a:xfrm>
        </p:grpSpPr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2635" y="2736"/>
              <a:ext cx="1397" cy="372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>
                  <a:solidFill>
                    <a:schemeClr val="tx1"/>
                  </a:solidFill>
                  <a:latin typeface="Times New Roman" pitchFamily="18" charset="0"/>
                </a:rPr>
                <a:t>Read an integer from the user and assign it to </a:t>
              </a:r>
              <a:r>
                <a:rPr lang="en-US">
                  <a:solidFill>
                    <a:schemeClr val="tx1"/>
                  </a:solidFill>
                  <a:latin typeface="Lucida Console" pitchFamily="49" charset="0"/>
                </a:rPr>
                <a:t>number1</a:t>
              </a:r>
              <a:r>
                <a:rPr lang="en-US">
                  <a:solidFill>
                    <a:schemeClr val="tx1"/>
                  </a:solidFill>
                  <a:latin typeface="Times New Roman" pitchFamily="18" charset="0"/>
                </a:rPr>
                <a:t>. 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 flipV="1">
              <a:off x="1872" y="2640"/>
              <a:ext cx="76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Another </a:t>
            </a:r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Java Application: Adding Integers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5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Another </a:t>
            </a:r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Java Application: Adding Integers</a:t>
            </a:r>
          </a:p>
        </p:txBody>
      </p:sp>
      <p:graphicFrame>
        <p:nvGraphicFramePr>
          <p:cNvPr id="23" name="Object 9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080166893"/>
              </p:ext>
            </p:extLst>
          </p:nvPr>
        </p:nvGraphicFramePr>
        <p:xfrm>
          <a:off x="457200" y="1447800"/>
          <a:ext cx="7029450" cy="359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Document" r:id="rId3" imgW="7058578" imgH="3614174" progId="Word.Document.8">
                  <p:embed/>
                </p:oleObj>
              </mc:Choice>
              <mc:Fallback>
                <p:oleObj name="Document" r:id="rId3" imgW="7058578" imgH="36141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7800"/>
                        <a:ext cx="7029450" cy="359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4930775" y="1981200"/>
            <a:ext cx="2895600" cy="646331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Read an integer from the user and assign it to </a:t>
            </a:r>
            <a:r>
              <a:rPr lang="en-US">
                <a:solidFill>
                  <a:schemeClr val="tx1"/>
                </a:solidFill>
                <a:latin typeface="Lucida Console" pitchFamily="49" charset="0"/>
              </a:rPr>
              <a:t>number2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. </a:t>
            </a: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 flipH="1" flipV="1">
            <a:off x="3406775" y="1905000"/>
            <a:ext cx="15224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4911724" y="2743200"/>
            <a:ext cx="3298826" cy="92333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Calculate the sum of the variables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number1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 and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number2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, assign result to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sum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H="1" flipV="1">
            <a:off x="3254375" y="2514600"/>
            <a:ext cx="16621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4930775" y="3886200"/>
            <a:ext cx="2895600" cy="646331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Display the sum using formatted output. </a:t>
            </a:r>
          </a:p>
        </p:txBody>
      </p:sp>
      <p:sp>
        <p:nvSpPr>
          <p:cNvPr id="29" name="Line 20"/>
          <p:cNvSpPr>
            <a:spLocks noChangeShapeType="1"/>
          </p:cNvSpPr>
          <p:nvPr/>
        </p:nvSpPr>
        <p:spPr bwMode="auto">
          <a:xfrm flipH="1" flipV="1">
            <a:off x="3711575" y="30480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0" name="Group 24"/>
          <p:cNvGrpSpPr>
            <a:grpSpLocks/>
          </p:cNvGrpSpPr>
          <p:nvPr/>
        </p:nvGrpSpPr>
        <p:grpSpPr bwMode="auto">
          <a:xfrm>
            <a:off x="2590591" y="4419600"/>
            <a:ext cx="4419810" cy="1031875"/>
            <a:chOff x="1531" y="1344"/>
            <a:chExt cx="2501" cy="650"/>
          </a:xfrm>
        </p:grpSpPr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2160" y="1776"/>
              <a:ext cx="1872" cy="218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</a:rPr>
                <a:t>Two integers entered by the user. </a:t>
              </a:r>
            </a:p>
          </p:txBody>
        </p:sp>
        <p:sp>
          <p:nvSpPr>
            <p:cNvPr id="32" name="Line 23"/>
            <p:cNvSpPr>
              <a:spLocks noChangeShapeType="1"/>
            </p:cNvSpPr>
            <p:nvPr/>
          </p:nvSpPr>
          <p:spPr bwMode="auto">
            <a:xfrm flipH="1" flipV="1">
              <a:off x="1531" y="1344"/>
              <a:ext cx="629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3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5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en-US" dirty="0"/>
              <a:t>++</a:t>
            </a:r>
          </a:p>
          <a:p>
            <a:pPr lvl="1"/>
            <a:r>
              <a:rPr lang="en-US" sz="2400" dirty="0"/>
              <a:t>Evolved from </a:t>
            </a:r>
            <a:r>
              <a:rPr lang="en-US" sz="2400" dirty="0" smtClean="0"/>
              <a:t>C</a:t>
            </a:r>
          </a:p>
          <a:p>
            <a:pPr lvl="2"/>
            <a:r>
              <a:rPr lang="en-US" sz="2400" dirty="0" smtClean="0"/>
              <a:t>Evolved </a:t>
            </a:r>
            <a:r>
              <a:rPr lang="en-US" sz="2400" dirty="0"/>
              <a:t>from BCPL and B</a:t>
            </a:r>
          </a:p>
          <a:p>
            <a:pPr lvl="1"/>
            <a:r>
              <a:rPr lang="en-US" sz="2400" dirty="0"/>
              <a:t>Provides object-oriented programming capabilities</a:t>
            </a:r>
          </a:p>
          <a:p>
            <a:r>
              <a:rPr lang="en-US" dirty="0"/>
              <a:t>Objects</a:t>
            </a:r>
          </a:p>
          <a:p>
            <a:pPr lvl="1"/>
            <a:r>
              <a:rPr lang="en-US" sz="2400" dirty="0"/>
              <a:t>Reusable software components that model real-world items</a:t>
            </a:r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History </a:t>
            </a:r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of C and C++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Import Declarations</a:t>
            </a:r>
            <a:endParaRPr lang="en-US" sz="3200" b="1" cap="small" dirty="0">
              <a:ln w="12700">
                <a:solidFill>
                  <a:schemeClr val="tx2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38175" y="1447800"/>
            <a:ext cx="8077200" cy="4953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66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/>
              <a:t>declarations </a:t>
            </a:r>
            <a:r>
              <a:rPr lang="en-US" dirty="0" smtClean="0"/>
              <a:t>are used </a:t>
            </a:r>
            <a:r>
              <a:rPr lang="en-US" dirty="0"/>
              <a:t>by compiler to identify and locate classes used in Java programs</a:t>
            </a:r>
          </a:p>
          <a:p>
            <a:r>
              <a:rPr lang="en-US" dirty="0"/>
              <a:t>All </a:t>
            </a:r>
            <a:r>
              <a:rPr lang="en-US" sz="2000" dirty="0">
                <a:latin typeface="Lucida Console" pitchFamily="49" charset="0"/>
              </a:rPr>
              <a:t>import</a:t>
            </a:r>
            <a:r>
              <a:rPr lang="en-US" dirty="0"/>
              <a:t> declarations must appear </a:t>
            </a:r>
            <a:r>
              <a:rPr lang="en-US" dirty="0">
                <a:solidFill>
                  <a:srgbClr val="FF0066"/>
                </a:solidFill>
              </a:rPr>
              <a:t>before</a:t>
            </a:r>
            <a:r>
              <a:rPr lang="en-US" dirty="0"/>
              <a:t> the first class declaration in the file. Placing an </a:t>
            </a:r>
            <a:r>
              <a:rPr lang="en-US" sz="2000" dirty="0">
                <a:latin typeface="Lucida Console" pitchFamily="49" charset="0"/>
              </a:rPr>
              <a:t>import</a:t>
            </a:r>
            <a:r>
              <a:rPr lang="en-US" dirty="0"/>
              <a:t> declaration inside a class declaration’s body or after a class declaration is a syntax error</a:t>
            </a:r>
            <a:r>
              <a:rPr lang="en-US" dirty="0" smtClean="0"/>
              <a:t>.</a:t>
            </a:r>
          </a:p>
          <a:p>
            <a:r>
              <a:rPr lang="en-US" dirty="0"/>
              <a:t>Forgetting to include an </a:t>
            </a:r>
            <a:r>
              <a:rPr lang="en-US" sz="2000" dirty="0">
                <a:latin typeface="Lucida Console" pitchFamily="49" charset="0"/>
              </a:rPr>
              <a:t>import</a:t>
            </a:r>
            <a:r>
              <a:rPr lang="en-US" dirty="0"/>
              <a:t> declaration for a class used in your program typically results in a compilation error containing a message such as “</a:t>
            </a:r>
            <a:r>
              <a:rPr lang="en-US" dirty="0">
                <a:solidFill>
                  <a:srgbClr val="FF0066"/>
                </a:solidFill>
              </a:rPr>
              <a:t>cannot resolve symbol.</a:t>
            </a:r>
            <a:r>
              <a:rPr lang="en-US" dirty="0"/>
              <a:t>” </a:t>
            </a:r>
            <a:endParaRPr lang="en-US" dirty="0" smtClean="0"/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When </a:t>
            </a:r>
            <a:r>
              <a:rPr lang="en-US" sz="2400" dirty="0">
                <a:solidFill>
                  <a:srgbClr val="00B050"/>
                </a:solidFill>
              </a:rPr>
              <a:t>this occurs, check that you provided the proper </a:t>
            </a:r>
            <a:r>
              <a:rPr lang="en-US" sz="2400" dirty="0">
                <a:solidFill>
                  <a:srgbClr val="00B050"/>
                </a:solidFill>
                <a:latin typeface="Lucida Console" pitchFamily="49" charset="0"/>
              </a:rPr>
              <a:t>import</a:t>
            </a:r>
            <a:r>
              <a:rPr lang="en-US" sz="2400" dirty="0">
                <a:solidFill>
                  <a:srgbClr val="00B050"/>
                </a:solidFill>
              </a:rPr>
              <a:t> declarations and that the names in the </a:t>
            </a:r>
            <a:r>
              <a:rPr lang="en-US" sz="2400" dirty="0">
                <a:solidFill>
                  <a:srgbClr val="00B050"/>
                </a:solidFill>
                <a:latin typeface="Lucida Console" pitchFamily="49" charset="0"/>
              </a:rPr>
              <a:t>import</a:t>
            </a:r>
            <a:r>
              <a:rPr lang="en-US" sz="2400" dirty="0">
                <a:solidFill>
                  <a:srgbClr val="00B050"/>
                </a:solidFill>
              </a:rPr>
              <a:t> declarations are spelled correctly, including proper use of uppercase and lowercase letters.</a:t>
            </a:r>
          </a:p>
          <a:p>
            <a:endParaRPr lang="en-US" dirty="0"/>
          </a:p>
          <a:p>
            <a:endParaRPr lang="en-US" dirty="0"/>
          </a:p>
          <a:p>
            <a:endParaRPr lang="en-US" sz="3400" dirty="0"/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0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Good </a:t>
            </a:r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Programming </a:t>
            </a:r>
            <a:r>
              <a:rPr lang="en-US" sz="32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Practice – Tips</a:t>
            </a:r>
            <a:endParaRPr lang="en-US" sz="3200" b="1" cap="small" dirty="0">
              <a:ln w="12700">
                <a:solidFill>
                  <a:schemeClr val="tx2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38175" y="1447800"/>
            <a:ext cx="8077200" cy="4953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Declare each variable on a </a:t>
            </a:r>
            <a:r>
              <a:rPr lang="en-US" dirty="0">
                <a:solidFill>
                  <a:srgbClr val="FF0066"/>
                </a:solidFill>
              </a:rPr>
              <a:t>separate</a:t>
            </a:r>
            <a:r>
              <a:rPr lang="en-US" dirty="0"/>
              <a:t> </a:t>
            </a:r>
            <a:r>
              <a:rPr lang="en-US" dirty="0">
                <a:solidFill>
                  <a:srgbClr val="FF0066"/>
                </a:solidFill>
              </a:rPr>
              <a:t>line</a:t>
            </a:r>
            <a:r>
              <a:rPr lang="en-US" dirty="0"/>
              <a:t>. This format allows a descriptive comment to be easily inserted next to each declaration.</a:t>
            </a:r>
          </a:p>
          <a:p>
            <a:r>
              <a:rPr lang="en-US" dirty="0"/>
              <a:t>Choosing </a:t>
            </a:r>
            <a:r>
              <a:rPr lang="en-US" dirty="0">
                <a:solidFill>
                  <a:srgbClr val="FF0066"/>
                </a:solidFill>
              </a:rPr>
              <a:t>meaningful</a:t>
            </a:r>
            <a:r>
              <a:rPr lang="en-US" dirty="0"/>
              <a:t> </a:t>
            </a:r>
            <a:r>
              <a:rPr lang="en-US" dirty="0">
                <a:solidFill>
                  <a:srgbClr val="FF0066"/>
                </a:solidFill>
              </a:rPr>
              <a:t>variable</a:t>
            </a:r>
            <a:r>
              <a:rPr lang="en-US" dirty="0"/>
              <a:t> </a:t>
            </a:r>
            <a:r>
              <a:rPr lang="en-US" dirty="0">
                <a:solidFill>
                  <a:srgbClr val="FF0066"/>
                </a:solidFill>
              </a:rPr>
              <a:t>names</a:t>
            </a:r>
            <a:r>
              <a:rPr lang="en-US" dirty="0"/>
              <a:t> helps a program to be </a:t>
            </a:r>
            <a:r>
              <a:rPr lang="en-US" i="1" dirty="0">
                <a:solidFill>
                  <a:srgbClr val="FF0066"/>
                </a:solidFill>
              </a:rPr>
              <a:t>self-documenting</a:t>
            </a:r>
            <a:r>
              <a:rPr lang="en-US" dirty="0"/>
              <a:t> (i.e., one can understand the program simply by reading it rather than by reading manuals or viewing an excessive number of comments).</a:t>
            </a:r>
          </a:p>
          <a:p>
            <a:r>
              <a:rPr lang="en-US" dirty="0"/>
              <a:t>By convention, variable-name identifiers begin with a </a:t>
            </a:r>
            <a:r>
              <a:rPr lang="en-US" dirty="0">
                <a:solidFill>
                  <a:srgbClr val="FF0066"/>
                </a:solidFill>
              </a:rPr>
              <a:t>lowercase</a:t>
            </a:r>
            <a:r>
              <a:rPr lang="en-US" dirty="0"/>
              <a:t> letter, and every word in the name after the first word begins with a </a:t>
            </a:r>
            <a:r>
              <a:rPr lang="en-US" dirty="0">
                <a:solidFill>
                  <a:srgbClr val="FF0066"/>
                </a:solidFill>
              </a:rPr>
              <a:t>capital</a:t>
            </a:r>
            <a:r>
              <a:rPr lang="en-US" dirty="0"/>
              <a:t> letter</a:t>
            </a:r>
            <a:r>
              <a:rPr lang="en-US" dirty="0" smtClean="0"/>
              <a:t>. This convention is usually referred as </a:t>
            </a:r>
            <a:r>
              <a:rPr lang="en-US" dirty="0" smtClean="0">
                <a:solidFill>
                  <a:srgbClr val="FF0066"/>
                </a:solidFill>
              </a:rPr>
              <a:t>camel case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sz="3400" dirty="0"/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6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Memory </a:t>
            </a:r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Concepts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38175" y="1447800"/>
            <a:ext cx="8077200" cy="4953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Variables </a:t>
            </a:r>
            <a:endParaRPr lang="en-US" dirty="0"/>
          </a:p>
          <a:p>
            <a:pPr lvl="1"/>
            <a:r>
              <a:rPr lang="en-US" sz="2400" dirty="0">
                <a:latin typeface="+mj-lt"/>
                <a:cs typeface="Times New Roman" pitchFamily="18" charset="0"/>
              </a:rPr>
              <a:t>Every variable has a </a:t>
            </a:r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name</a:t>
            </a:r>
            <a:r>
              <a:rPr lang="en-US" sz="2400" dirty="0">
                <a:latin typeface="+mj-lt"/>
                <a:cs typeface="Times New Roman" pitchFamily="18" charset="0"/>
              </a:rPr>
              <a:t>, a </a:t>
            </a:r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type</a:t>
            </a:r>
            <a:r>
              <a:rPr lang="en-US" sz="2400" dirty="0">
                <a:latin typeface="+mj-lt"/>
                <a:cs typeface="Times New Roman" pitchFamily="18" charset="0"/>
              </a:rPr>
              <a:t>, a </a:t>
            </a:r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size</a:t>
            </a:r>
            <a:r>
              <a:rPr lang="en-US" sz="2400" dirty="0">
                <a:latin typeface="+mj-lt"/>
                <a:cs typeface="Times New Roman" pitchFamily="18" charset="0"/>
              </a:rPr>
              <a:t> and a </a:t>
            </a:r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value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Name 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corresponds to location in memory</a:t>
            </a:r>
          </a:p>
          <a:p>
            <a:pPr lvl="1"/>
            <a:r>
              <a:rPr lang="en-US" sz="2400" dirty="0">
                <a:latin typeface="+mj-lt"/>
                <a:cs typeface="Times New Roman" pitchFamily="18" charset="0"/>
              </a:rPr>
              <a:t>When new value is placed into a variable, replaces (and destroys) previous value </a:t>
            </a:r>
          </a:p>
          <a:p>
            <a:pPr lvl="1"/>
            <a:r>
              <a:rPr lang="en-US" sz="2400" dirty="0">
                <a:latin typeface="+mj-lt"/>
                <a:cs typeface="Times New Roman" pitchFamily="18" charset="0"/>
              </a:rPr>
              <a:t>Reading variables from memory does not change them</a:t>
            </a:r>
          </a:p>
          <a:p>
            <a:endParaRPr lang="en-US" dirty="0"/>
          </a:p>
        </p:txBody>
      </p:sp>
      <p:pic>
        <p:nvPicPr>
          <p:cNvPr id="4" name="Picture 4" descr="AAEMYQW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87837"/>
            <a:ext cx="8077200" cy="188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Primitive Data Types in Java</a:t>
            </a:r>
            <a:endParaRPr lang="en-US" sz="3200" b="1" cap="small" dirty="0">
              <a:ln w="12700">
                <a:solidFill>
                  <a:schemeClr val="tx2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00" y="1149556"/>
            <a:ext cx="7165500" cy="555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9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Arithmetic Operations</a:t>
            </a:r>
            <a:endParaRPr lang="en-US" sz="3200" b="1" cap="small" dirty="0">
              <a:ln w="12700">
                <a:solidFill>
                  <a:schemeClr val="tx2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38175" y="1447800"/>
            <a:ext cx="8077200" cy="4953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Arithmetic calculations used in most programs</a:t>
            </a:r>
          </a:p>
          <a:p>
            <a:pPr lvl="1"/>
            <a:r>
              <a:rPr lang="en-US" sz="2400" dirty="0"/>
              <a:t>Usage 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cs typeface="Courier New" pitchFamily="49" charset="0"/>
              </a:rPr>
              <a:t>*</a:t>
            </a:r>
            <a:r>
              <a:rPr lang="en-US" sz="2400" dirty="0" smtClean="0"/>
              <a:t> </a:t>
            </a:r>
            <a:r>
              <a:rPr lang="en-US" sz="2400" dirty="0"/>
              <a:t>for multiplication 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cs typeface="Courier New" pitchFamily="49" charset="0"/>
              </a:rPr>
              <a:t>/</a:t>
            </a:r>
            <a:r>
              <a:rPr lang="en-US" sz="2400" dirty="0" smtClean="0"/>
              <a:t> </a:t>
            </a:r>
            <a:r>
              <a:rPr lang="en-US" sz="2400" dirty="0"/>
              <a:t>for division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cs typeface="Courier New" pitchFamily="49" charset="0"/>
              </a:rPr>
              <a:t>%</a:t>
            </a:r>
            <a:r>
              <a:rPr lang="en-US" sz="2400" dirty="0" smtClean="0"/>
              <a:t> </a:t>
            </a:r>
            <a:r>
              <a:rPr lang="en-US" sz="2400" dirty="0"/>
              <a:t>for remainder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cs typeface="Courier New" pitchFamily="49" charset="0"/>
              </a:rPr>
              <a:t>+</a:t>
            </a:r>
            <a:r>
              <a:rPr lang="en-US" sz="2400" dirty="0" smtClean="0"/>
              <a:t>, </a:t>
            </a:r>
            <a:r>
              <a:rPr lang="en-US" sz="2400" b="1" dirty="0">
                <a:solidFill>
                  <a:srgbClr val="C00000"/>
                </a:solidFill>
                <a:cs typeface="Courier New" pitchFamily="49" charset="0"/>
              </a:rPr>
              <a:t>-</a:t>
            </a:r>
          </a:p>
          <a:p>
            <a:pPr lvl="1"/>
            <a:r>
              <a:rPr lang="en-US" sz="2400" dirty="0"/>
              <a:t>Integer division truncates </a:t>
            </a:r>
            <a:r>
              <a:rPr lang="en-US" sz="2400" dirty="0" smtClean="0"/>
              <a:t>remainder (</a:t>
            </a:r>
            <a:r>
              <a:rPr lang="en-US" sz="2400" dirty="0" smtClean="0">
                <a:solidFill>
                  <a:srgbClr val="FF0066"/>
                </a:solidFill>
              </a:rPr>
              <a:t>no rounding off</a:t>
            </a:r>
            <a:r>
              <a:rPr lang="en-US" sz="2400" dirty="0" smtClean="0"/>
              <a:t>)</a:t>
            </a:r>
            <a:endParaRPr lang="en-US" sz="2400" dirty="0"/>
          </a:p>
          <a:p>
            <a:pPr lvl="2">
              <a:buFontTx/>
              <a:buNone/>
            </a:pPr>
            <a:r>
              <a:rPr lang="en-US" sz="2400" dirty="0">
                <a:latin typeface="Lucida Console" pitchFamily="49" charset="0"/>
              </a:rPr>
              <a:t>7 </a:t>
            </a:r>
            <a:r>
              <a:rPr lang="en-US" sz="2400" b="1" dirty="0">
                <a:solidFill>
                  <a:srgbClr val="C00000"/>
                </a:solidFill>
                <a:cs typeface="Courier New" pitchFamily="49" charset="0"/>
              </a:rPr>
              <a:t>/</a:t>
            </a:r>
            <a:r>
              <a:rPr lang="en-US" sz="2400" dirty="0">
                <a:latin typeface="Lucida Console" pitchFamily="49" charset="0"/>
              </a:rPr>
              <a:t> 5</a:t>
            </a:r>
            <a:r>
              <a:rPr lang="en-US" sz="2400" dirty="0"/>
              <a:t> evaluates to </a:t>
            </a:r>
            <a:r>
              <a:rPr lang="en-US" sz="2400" dirty="0">
                <a:latin typeface="Lucida Console" pitchFamily="49" charset="0"/>
              </a:rPr>
              <a:t>1</a:t>
            </a:r>
          </a:p>
          <a:p>
            <a:pPr lvl="1"/>
            <a:r>
              <a:rPr lang="en-US" sz="2400" dirty="0"/>
              <a:t>Remainder operator </a:t>
            </a:r>
            <a:r>
              <a:rPr lang="en-US" sz="2400" dirty="0">
                <a:latin typeface="Lucida Console" pitchFamily="49" charset="0"/>
              </a:rPr>
              <a:t>%</a:t>
            </a:r>
            <a:r>
              <a:rPr lang="en-US" sz="2400" dirty="0"/>
              <a:t> returns the remainder </a:t>
            </a:r>
          </a:p>
          <a:p>
            <a:pPr lvl="2">
              <a:buFontTx/>
              <a:buNone/>
            </a:pPr>
            <a:r>
              <a:rPr lang="en-US" sz="2400" dirty="0">
                <a:latin typeface="Lucida Console" pitchFamily="49" charset="0"/>
              </a:rPr>
              <a:t>7 </a:t>
            </a:r>
            <a:r>
              <a:rPr lang="en-US" sz="2400" b="1" dirty="0">
                <a:solidFill>
                  <a:srgbClr val="C00000"/>
                </a:solidFill>
                <a:cs typeface="Courier New" pitchFamily="49" charset="0"/>
              </a:rPr>
              <a:t>%</a:t>
            </a:r>
            <a:r>
              <a:rPr lang="en-US" sz="2400" dirty="0">
                <a:latin typeface="Lucida Console" pitchFamily="49" charset="0"/>
              </a:rPr>
              <a:t> 5</a:t>
            </a:r>
            <a:r>
              <a:rPr lang="en-US" sz="2400" dirty="0"/>
              <a:t> evaluates to </a:t>
            </a:r>
            <a:r>
              <a:rPr lang="en-US" sz="2400" dirty="0">
                <a:latin typeface="Lucida Console" pitchFamily="49" charset="0"/>
              </a:rPr>
              <a:t>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Operator Precedence</a:t>
            </a:r>
            <a:endParaRPr lang="en-US" sz="3200" b="1" cap="small" dirty="0">
              <a:ln w="12700">
                <a:solidFill>
                  <a:schemeClr val="tx2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38175" y="1295400"/>
            <a:ext cx="8077200" cy="5105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Some arithmetic operators act </a:t>
            </a:r>
            <a:r>
              <a:rPr lang="en-US" dirty="0">
                <a:solidFill>
                  <a:srgbClr val="FF0066"/>
                </a:solidFill>
              </a:rPr>
              <a:t>before</a:t>
            </a:r>
            <a:r>
              <a:rPr lang="en-US" dirty="0"/>
              <a:t> others (i.e., multiplication before addition)</a:t>
            </a:r>
          </a:p>
          <a:p>
            <a:pPr lvl="1"/>
            <a:r>
              <a:rPr lang="en-US" sz="2400" dirty="0"/>
              <a:t>Use parenthesis when needed</a:t>
            </a:r>
          </a:p>
          <a:p>
            <a:r>
              <a:rPr lang="en-US" b="1" dirty="0">
                <a:solidFill>
                  <a:srgbClr val="00B050"/>
                </a:solidFill>
              </a:rPr>
              <a:t>Example</a:t>
            </a:r>
            <a:r>
              <a:rPr lang="en-US" dirty="0"/>
              <a:t>: Find the average of three variables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latin typeface="Lucida Console" pitchFamily="49" charset="0"/>
              </a:rPr>
              <a:t>a</a:t>
            </a:r>
            <a:r>
              <a:rPr lang="en-US" dirty="0"/>
              <a:t>,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latin typeface="Lucida Console" pitchFamily="49" charset="0"/>
              </a:rPr>
              <a:t>b</a:t>
            </a:r>
            <a:r>
              <a:rPr lang="en-US" dirty="0"/>
              <a:t> and </a:t>
            </a:r>
            <a:r>
              <a:rPr lang="en-US" dirty="0">
                <a:latin typeface="Lucida Console" pitchFamily="49" charset="0"/>
              </a:rPr>
              <a:t>c</a:t>
            </a:r>
          </a:p>
          <a:p>
            <a:pPr lvl="1"/>
            <a:r>
              <a:rPr lang="en-US" sz="2400" dirty="0"/>
              <a:t>Do not use:   a + b + c / 3 </a:t>
            </a:r>
          </a:p>
          <a:p>
            <a:pPr lvl="1"/>
            <a:r>
              <a:rPr lang="en-US" sz="2400" dirty="0"/>
              <a:t>Use:  ( a + b + c ) / </a:t>
            </a:r>
            <a:r>
              <a:rPr lang="en-US" sz="2400" dirty="0" smtClean="0"/>
              <a:t>3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Question: How the following expression will be evaluated?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	Y = 2 * 5 * 5 + 3 * 5 + 7;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3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Operator Precedence</a:t>
            </a:r>
            <a:endParaRPr lang="en-US" sz="3200" b="1" cap="small" dirty="0">
              <a:ln w="12700">
                <a:solidFill>
                  <a:schemeClr val="tx2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26</a:t>
            </a:fld>
            <a:endParaRPr lang="en-US" dirty="0"/>
          </a:p>
        </p:txBody>
      </p:sp>
      <p:pic>
        <p:nvPicPr>
          <p:cNvPr id="6" name="Picture 5" descr="AAEMYQZ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6934200" cy="469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3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Operator Precedence</a:t>
            </a:r>
            <a:endParaRPr lang="en-US" sz="3200" b="1" cap="small" dirty="0">
              <a:ln w="12700">
                <a:solidFill>
                  <a:schemeClr val="tx2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27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38110019"/>
              </p:ext>
            </p:extLst>
          </p:nvPr>
        </p:nvGraphicFramePr>
        <p:xfrm>
          <a:off x="1219200" y="1362075"/>
          <a:ext cx="7115175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Document" r:id="rId4" imgW="6034301" imgH="2848155" progId="Word.Document.8">
                  <p:embed/>
                </p:oleObj>
              </mc:Choice>
              <mc:Fallback>
                <p:oleObj name="Document" r:id="rId4" imgW="6034301" imgH="2848155" progId="Word.Document.8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62075"/>
                        <a:ext cx="7115175" cy="336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4648200"/>
            <a:ext cx="7696200" cy="16287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Tip:</a:t>
            </a:r>
            <a:r>
              <a:rPr lang="en-US" dirty="0" smtClean="0"/>
              <a:t> Using parentheses for complex arithmetic expressions, even when the parentheses are not necessary, can make the arithmetic expressions easier to read.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7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304800"/>
            <a:ext cx="762000" cy="6400800"/>
          </a:xfrm>
          <a:prstGeom prst="rect">
            <a:avLst/>
          </a:prstGeom>
        </p:spPr>
        <p:txBody>
          <a:bodyPr vert="vert270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Operator Precedence</a:t>
            </a:r>
            <a:endParaRPr lang="en-US" sz="3200" b="1" cap="small" dirty="0">
              <a:ln w="12700">
                <a:solidFill>
                  <a:schemeClr val="tx2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28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6849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2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304800"/>
            <a:ext cx="762000" cy="6400800"/>
          </a:xfrm>
          <a:prstGeom prst="rect">
            <a:avLst/>
          </a:prstGeom>
        </p:spPr>
        <p:txBody>
          <a:bodyPr vert="vert270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Operator Precedence</a:t>
            </a:r>
            <a:endParaRPr lang="en-US" sz="3200" b="1" cap="small" dirty="0">
              <a:ln w="12700">
                <a:solidFill>
                  <a:schemeClr val="tx2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29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67643"/>
            <a:ext cx="6849427" cy="45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1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4495800"/>
          </a:xfrm>
        </p:spPr>
        <p:txBody>
          <a:bodyPr>
            <a:normAutofit/>
          </a:bodyPr>
          <a:lstStyle/>
          <a:p>
            <a:r>
              <a:rPr lang="en-US" sz="3600" dirty="0"/>
              <a:t>Java</a:t>
            </a:r>
          </a:p>
          <a:p>
            <a:pPr lvl="1"/>
            <a:r>
              <a:rPr lang="en-US" sz="2400" dirty="0"/>
              <a:t>Originally for intelligent consumer-electronic devices</a:t>
            </a:r>
          </a:p>
          <a:p>
            <a:pPr lvl="1"/>
            <a:r>
              <a:rPr lang="en-US" sz="2400" dirty="0"/>
              <a:t>Then used for creating Web pages with dynamic content</a:t>
            </a:r>
          </a:p>
          <a:p>
            <a:pPr lvl="1"/>
            <a:r>
              <a:rPr lang="en-US" sz="2400" dirty="0"/>
              <a:t>Now also used to:</a:t>
            </a:r>
          </a:p>
          <a:p>
            <a:pPr lvl="2"/>
            <a:r>
              <a:rPr lang="en-US" sz="2400" dirty="0"/>
              <a:t>Develop large-scale enterprise applications</a:t>
            </a:r>
          </a:p>
          <a:p>
            <a:pPr lvl="2"/>
            <a:r>
              <a:rPr lang="en-US" sz="2400" dirty="0"/>
              <a:t>Enhance WWW server functionality</a:t>
            </a:r>
          </a:p>
          <a:p>
            <a:pPr lvl="2"/>
            <a:r>
              <a:rPr lang="en-US" sz="2400" dirty="0"/>
              <a:t>Provide applications for consumer devices (cell phones, etc.)</a:t>
            </a:r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History </a:t>
            </a:r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of Java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38175" y="2286000"/>
            <a:ext cx="8077200" cy="1981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Questions/Answers &amp;</a:t>
            </a:r>
          </a:p>
          <a:p>
            <a:pPr marL="0" indent="0" algn="ctr">
              <a:buNone/>
            </a:pPr>
            <a:r>
              <a:rPr lang="en-US" sz="40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Discussion</a:t>
            </a:r>
            <a:endParaRPr lang="en-US" sz="4000" b="1" cap="small" dirty="0">
              <a:ln w="12700">
                <a:solidFill>
                  <a:schemeClr val="tx2"/>
                </a:solidFill>
              </a:ln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3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4495800"/>
          </a:xfrm>
        </p:spPr>
        <p:txBody>
          <a:bodyPr>
            <a:normAutofit/>
          </a:bodyPr>
          <a:lstStyle/>
          <a:p>
            <a:r>
              <a:rPr lang="en-US" sz="3200" dirty="0"/>
              <a:t>Classes</a:t>
            </a:r>
            <a:endParaRPr lang="en-US" sz="3600" dirty="0"/>
          </a:p>
          <a:p>
            <a:pPr lvl="1"/>
            <a:r>
              <a:rPr lang="en-US" sz="2400" dirty="0"/>
              <a:t>Include methods that perform tasks</a:t>
            </a:r>
          </a:p>
          <a:p>
            <a:pPr lvl="2"/>
            <a:r>
              <a:rPr lang="en-US" sz="2400" dirty="0"/>
              <a:t>Return information after task completion</a:t>
            </a:r>
          </a:p>
          <a:p>
            <a:pPr lvl="1"/>
            <a:r>
              <a:rPr lang="en-US" sz="2400" dirty="0"/>
              <a:t>Used to build Java programs</a:t>
            </a:r>
          </a:p>
          <a:p>
            <a:r>
              <a:rPr lang="en-US" sz="3200" dirty="0"/>
              <a:t>Java provides class libraries</a:t>
            </a:r>
          </a:p>
          <a:p>
            <a:pPr lvl="1"/>
            <a:r>
              <a:rPr lang="en-US" sz="2400" dirty="0"/>
              <a:t>Known as Java APIs (Application Programming Interfaces)</a:t>
            </a:r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Java </a:t>
            </a:r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Class Libraries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685800" y="4648200"/>
            <a:ext cx="8000999" cy="201295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B050"/>
                </a:solidFill>
              </a:rPr>
              <a:t>Use a building-block approach to create programs. Avoid reinventing the wheel—use existing pieces wherever possible. Called </a:t>
            </a:r>
            <a:r>
              <a:rPr lang="en-US" i="1" dirty="0" smtClean="0">
                <a:solidFill>
                  <a:srgbClr val="00B050"/>
                </a:solidFill>
              </a:rPr>
              <a:t>software reuse</a:t>
            </a:r>
            <a:r>
              <a:rPr lang="en-US" dirty="0" smtClean="0">
                <a:solidFill>
                  <a:srgbClr val="00B050"/>
                </a:solidFill>
              </a:rPr>
              <a:t>, this practice is central to object-oriented programming.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20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Java programs normally undergo five phases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arenR"/>
            </a:pPr>
            <a:r>
              <a:rPr lang="en-US" sz="2400" b="1" dirty="0"/>
              <a:t>Edit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dirty="0" smtClean="0"/>
              <a:t>Programmer </a:t>
            </a:r>
            <a:r>
              <a:rPr lang="en-US" sz="2400" dirty="0"/>
              <a:t>writes program (and stores program on disk)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b="1" dirty="0"/>
              <a:t>Compile</a:t>
            </a:r>
          </a:p>
          <a:p>
            <a:pPr marL="1371600" lvl="2" indent="-457200">
              <a:buFont typeface="Wingdings" pitchFamily="2" charset="2"/>
              <a:buChar char="v"/>
            </a:pPr>
            <a:r>
              <a:rPr lang="en-US" sz="2400" dirty="0"/>
              <a:t>Compiler creates </a:t>
            </a:r>
            <a:r>
              <a:rPr lang="en-US" sz="2400" dirty="0" err="1">
                <a:solidFill>
                  <a:srgbClr val="FF0066"/>
                </a:solidFill>
              </a:rPr>
              <a:t>bytecodes</a:t>
            </a:r>
            <a:r>
              <a:rPr lang="en-US" sz="2400" dirty="0">
                <a:solidFill>
                  <a:srgbClr val="FF0066"/>
                </a:solidFill>
              </a:rPr>
              <a:t> </a:t>
            </a:r>
            <a:r>
              <a:rPr lang="en-US" sz="2400" dirty="0"/>
              <a:t>from program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b="1" dirty="0"/>
              <a:t>Load</a:t>
            </a:r>
          </a:p>
          <a:p>
            <a:pPr marL="1371600" lvl="2" indent="-457200">
              <a:buFont typeface="Wingdings" pitchFamily="2" charset="2"/>
              <a:buChar char="v"/>
            </a:pPr>
            <a:r>
              <a:rPr lang="en-US" sz="2400" dirty="0"/>
              <a:t>Class loader stores </a:t>
            </a:r>
            <a:r>
              <a:rPr lang="en-US" sz="2400" dirty="0" err="1"/>
              <a:t>bytecodes</a:t>
            </a:r>
            <a:r>
              <a:rPr lang="en-US" sz="2400" dirty="0"/>
              <a:t> in memory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b="1" dirty="0"/>
              <a:t>Verify</a:t>
            </a:r>
          </a:p>
          <a:p>
            <a:pPr marL="1371600" lvl="2" indent="-457200">
              <a:buFont typeface="Wingdings" pitchFamily="2" charset="2"/>
              <a:buChar char="v"/>
            </a:pPr>
            <a:r>
              <a:rPr lang="en-US" sz="2400" dirty="0" err="1"/>
              <a:t>Bytecode</a:t>
            </a:r>
            <a:r>
              <a:rPr lang="en-US" sz="2400" dirty="0"/>
              <a:t> Verifier confirms </a:t>
            </a:r>
            <a:r>
              <a:rPr lang="en-US" sz="2400" dirty="0" err="1"/>
              <a:t>bytecodes</a:t>
            </a:r>
            <a:r>
              <a:rPr lang="en-US" sz="2400" dirty="0"/>
              <a:t> do not violate security restrictions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b="1" dirty="0"/>
              <a:t>Execute</a:t>
            </a:r>
          </a:p>
          <a:p>
            <a:pPr marL="1371600" lvl="2" indent="-457200">
              <a:buFont typeface="Wingdings" pitchFamily="2" charset="2"/>
              <a:buChar char="v"/>
            </a:pPr>
            <a:r>
              <a:rPr lang="en-US" sz="2400" dirty="0"/>
              <a:t>JVM translates </a:t>
            </a:r>
            <a:r>
              <a:rPr lang="en-US" sz="2400" dirty="0" err="1"/>
              <a:t>bytecodes</a:t>
            </a:r>
            <a:r>
              <a:rPr lang="en-US" sz="2400" dirty="0"/>
              <a:t> into machine language</a:t>
            </a:r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Typical </a:t>
            </a:r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Java Development Environment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152400"/>
            <a:ext cx="685800" cy="6553200"/>
          </a:xfrm>
          <a:prstGeom prst="rect">
            <a:avLst/>
          </a:prstGeom>
        </p:spPr>
        <p:txBody>
          <a:bodyPr vert="vert270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Typical </a:t>
            </a:r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Java Development Environment</a:t>
            </a:r>
          </a:p>
        </p:txBody>
      </p:sp>
      <p:pic>
        <p:nvPicPr>
          <p:cNvPr id="6" name="Picture 4" descr="AAEMZJT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4959"/>
            <a:ext cx="4114800" cy="660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763300"/>
            <a:ext cx="4066556" cy="548379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First </a:t>
            </a:r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Program in </a:t>
            </a:r>
            <a:r>
              <a:rPr lang="en-US" sz="32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Java</a:t>
            </a:r>
            <a:endParaRPr lang="en-US" sz="3200" b="1" cap="small" dirty="0">
              <a:ln w="12700">
                <a:solidFill>
                  <a:schemeClr val="tx2"/>
                </a:solidFill>
              </a:ln>
              <a:solidFill>
                <a:srgbClr val="C0000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863976"/>
              </p:ext>
            </p:extLst>
          </p:nvPr>
        </p:nvGraphicFramePr>
        <p:xfrm>
          <a:off x="457200" y="1066800"/>
          <a:ext cx="6324600" cy="528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Document" r:id="rId4" imgW="7070450" imgH="5679057" progId="Word.Document.8">
                  <p:embed/>
                </p:oleObj>
              </mc:Choice>
              <mc:Fallback>
                <p:oleObj name="Document" r:id="rId4" imgW="7070450" imgH="5679057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6324600" cy="528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705600" y="609600"/>
            <a:ext cx="2438400" cy="594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>
                <a:solidFill>
                  <a:srgbClr val="0070C0"/>
                </a:solidFill>
              </a:rPr>
              <a:t>Key Components:</a:t>
            </a:r>
          </a:p>
          <a:p>
            <a:r>
              <a:rPr lang="en-US" sz="2000" dirty="0" smtClean="0"/>
              <a:t>Comments</a:t>
            </a:r>
          </a:p>
          <a:p>
            <a:r>
              <a:rPr lang="en-US" sz="2000" dirty="0" smtClean="0"/>
              <a:t>Line Numbers!</a:t>
            </a:r>
          </a:p>
          <a:p>
            <a:pPr lvl="1"/>
            <a:r>
              <a:rPr lang="en-US" sz="2000" dirty="0" smtClean="0"/>
              <a:t>For reference only</a:t>
            </a:r>
            <a:endParaRPr lang="en-US" sz="2000" dirty="0"/>
          </a:p>
          <a:p>
            <a:r>
              <a:rPr lang="en-US" sz="2000" dirty="0" smtClean="0"/>
              <a:t>Keywords</a:t>
            </a:r>
          </a:p>
          <a:p>
            <a:r>
              <a:rPr lang="en-US" sz="2000" dirty="0" smtClean="0"/>
              <a:t>White Space</a:t>
            </a:r>
          </a:p>
          <a:p>
            <a:pPr lvl="1"/>
            <a:r>
              <a:rPr lang="en-US" sz="2000" dirty="0" smtClean="0"/>
              <a:t>Readability</a:t>
            </a:r>
          </a:p>
          <a:p>
            <a:r>
              <a:rPr lang="en-US" sz="2000" dirty="0"/>
              <a:t>File </a:t>
            </a:r>
            <a:r>
              <a:rPr lang="en-US" sz="2000" dirty="0" smtClean="0"/>
              <a:t>Name</a:t>
            </a:r>
          </a:p>
          <a:p>
            <a:pPr lvl="1"/>
            <a:r>
              <a:rPr lang="en-US" sz="2000" dirty="0"/>
              <a:t>*.java </a:t>
            </a:r>
            <a:endParaRPr lang="en-US" sz="2000" dirty="0" smtClean="0"/>
          </a:p>
          <a:p>
            <a:pPr lvl="1"/>
            <a:r>
              <a:rPr lang="en-US" sz="2000" dirty="0" smtClean="0"/>
              <a:t>Same as public class name</a:t>
            </a:r>
          </a:p>
          <a:p>
            <a:r>
              <a:rPr lang="en-US" sz="2000" dirty="0"/>
              <a:t>main </a:t>
            </a:r>
            <a:r>
              <a:rPr lang="en-US" sz="2000" dirty="0" smtClean="0"/>
              <a:t>method</a:t>
            </a:r>
          </a:p>
          <a:p>
            <a:r>
              <a:rPr lang="en-US" sz="2000" dirty="0" smtClean="0"/>
              <a:t>print statement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Every </a:t>
            </a:r>
            <a:r>
              <a:rPr lang="en-US" dirty="0"/>
              <a:t>Java program has at least one user-defined class</a:t>
            </a:r>
          </a:p>
          <a:p>
            <a:pPr>
              <a:lnSpc>
                <a:spcPct val="90000"/>
              </a:lnSpc>
            </a:pPr>
            <a:r>
              <a:rPr lang="en-US" dirty="0"/>
              <a:t>Keyword: words reserved for use by Java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66"/>
                </a:solidFill>
                <a:latin typeface="Lucida Console" pitchFamily="49" charset="0"/>
              </a:rPr>
              <a:t>class</a:t>
            </a:r>
            <a:r>
              <a:rPr lang="en-US" sz="2400" dirty="0">
                <a:solidFill>
                  <a:srgbClr val="FF0066"/>
                </a:solidFill>
              </a:rPr>
              <a:t> </a:t>
            </a:r>
            <a:r>
              <a:rPr lang="en-US" sz="2400" dirty="0"/>
              <a:t>keyword followed by class name</a:t>
            </a:r>
          </a:p>
          <a:p>
            <a:pPr>
              <a:lnSpc>
                <a:spcPct val="90000"/>
              </a:lnSpc>
            </a:pPr>
            <a:r>
              <a:rPr lang="en-US" dirty="0"/>
              <a:t>Naming classes: capitalize every word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>
                <a:latin typeface="Lucida Console" pitchFamily="49" charset="0"/>
              </a:rPr>
              <a:t>SampleClassName</a:t>
            </a:r>
            <a:endParaRPr lang="en-US" sz="2400" dirty="0" smtClean="0">
              <a:latin typeface="Lucida Console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Java identifiers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Series of characters consisting of letters, digits,   </a:t>
            </a:r>
            <a:r>
              <a:rPr lang="en-US" sz="2000" dirty="0" smtClean="0"/>
              <a:t>underscores </a:t>
            </a:r>
            <a:r>
              <a:rPr lang="en-US" sz="2000" dirty="0"/>
              <a:t>( </a:t>
            </a:r>
            <a:r>
              <a:rPr lang="en-US" sz="2000" dirty="0">
                <a:latin typeface="Lucida Console" pitchFamily="49" charset="0"/>
              </a:rPr>
              <a:t>_</a:t>
            </a:r>
            <a:r>
              <a:rPr lang="en-US" sz="2000" dirty="0"/>
              <a:t> ) and dollar signs ( </a:t>
            </a:r>
            <a:r>
              <a:rPr lang="en-US" sz="2000" dirty="0">
                <a:latin typeface="Lucida Console" pitchFamily="49" charset="0"/>
              </a:rPr>
              <a:t>$</a:t>
            </a:r>
            <a:r>
              <a:rPr lang="en-US" sz="2000" dirty="0"/>
              <a:t> 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Does not begin with a digit, has no spaces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Examples: </a:t>
            </a:r>
            <a:r>
              <a:rPr lang="en-US" sz="2000" dirty="0">
                <a:latin typeface="Lucida Console" pitchFamily="49" charset="0"/>
              </a:rPr>
              <a:t>Welcome1</a:t>
            </a:r>
            <a:r>
              <a:rPr lang="en-US" sz="2000" dirty="0"/>
              <a:t>, </a:t>
            </a:r>
            <a:r>
              <a:rPr lang="en-US" sz="2000" dirty="0">
                <a:latin typeface="Lucida Console" pitchFamily="49" charset="0"/>
              </a:rPr>
              <a:t>$value</a:t>
            </a:r>
            <a:r>
              <a:rPr lang="en-US" sz="2000" dirty="0"/>
              <a:t>, </a:t>
            </a:r>
            <a:r>
              <a:rPr lang="en-US" sz="2000" dirty="0">
                <a:latin typeface="Lucida Console" pitchFamily="49" charset="0"/>
              </a:rPr>
              <a:t>_value</a:t>
            </a:r>
            <a:r>
              <a:rPr lang="en-US" sz="2000" dirty="0"/>
              <a:t>, </a:t>
            </a:r>
            <a:r>
              <a:rPr lang="en-US" sz="2000" dirty="0">
                <a:latin typeface="Lucida Console" pitchFamily="49" charset="0"/>
              </a:rPr>
              <a:t>button7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latin typeface="Lucida Console" pitchFamily="49" charset="0"/>
              </a:rPr>
              <a:t>7button</a:t>
            </a:r>
            <a:r>
              <a:rPr lang="en-US" sz="2000" dirty="0"/>
              <a:t> is </a:t>
            </a:r>
            <a:r>
              <a:rPr lang="en-US" sz="2000" dirty="0">
                <a:solidFill>
                  <a:srgbClr val="FF0066"/>
                </a:solidFill>
              </a:rPr>
              <a:t>invalid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Java is case sensitive (capitalization matters) 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latin typeface="Lucida Console" pitchFamily="49" charset="0"/>
              </a:rPr>
              <a:t>a1 and A1 are </a:t>
            </a:r>
            <a:r>
              <a:rPr lang="en-US" sz="2000" dirty="0">
                <a:solidFill>
                  <a:srgbClr val="FF0066"/>
                </a:solidFill>
                <a:latin typeface="Lucida Console" pitchFamily="49" charset="0"/>
              </a:rPr>
              <a:t>different</a:t>
            </a:r>
          </a:p>
          <a:p>
            <a:pPr>
              <a:lnSpc>
                <a:spcPct val="90000"/>
              </a:lnSpc>
            </a:pPr>
            <a:endParaRPr lang="en-US" sz="3400" dirty="0" smtClean="0">
              <a:latin typeface="Lucida Console" pitchFamily="49" charset="0"/>
            </a:endParaRPr>
          </a:p>
          <a:p>
            <a:pPr>
              <a:lnSpc>
                <a:spcPct val="90000"/>
              </a:lnSpc>
            </a:pPr>
            <a:endParaRPr lang="en-US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First Program in </a:t>
            </a:r>
            <a:r>
              <a:rPr lang="en-US" sz="32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Java – Important Points</a:t>
            </a:r>
            <a:endParaRPr lang="en-US" sz="3200" b="1" cap="small" dirty="0">
              <a:ln w="12700">
                <a:solidFill>
                  <a:schemeClr val="tx2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 smtClean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Good Programming Practice</a:t>
            </a:r>
            <a:endParaRPr lang="en-US" sz="3200" b="1" cap="small" dirty="0">
              <a:ln w="12700">
                <a:solidFill>
                  <a:schemeClr val="tx2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38175" y="1447800"/>
            <a:ext cx="8077200" cy="27813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convention, always begin a class name’s identifier with a </a:t>
            </a:r>
            <a:r>
              <a:rPr lang="en-US" b="1" dirty="0" smtClean="0"/>
              <a:t>capital letter </a:t>
            </a:r>
            <a:r>
              <a:rPr lang="en-US" dirty="0" smtClean="0"/>
              <a:t>and start each subsequent word in the identifier with a capital letter. Java programmers know that such identifiers normally represent Java classes, so naming your classes in this manner makes your programs </a:t>
            </a:r>
            <a:r>
              <a:rPr lang="en-US" b="1" dirty="0" smtClean="0">
                <a:solidFill>
                  <a:srgbClr val="FF0066"/>
                </a:solidFill>
              </a:rPr>
              <a:t>more readable.</a:t>
            </a:r>
            <a:endParaRPr lang="en-US" b="1" dirty="0">
              <a:solidFill>
                <a:srgbClr val="FF0066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TM01859868[[fn=Thermal]]</Template>
  <TotalTime>10245</TotalTime>
  <Words>1328</Words>
  <Application>Microsoft Office PowerPoint</Application>
  <PresentationFormat>On-screen Show (4:3)</PresentationFormat>
  <Paragraphs>207</Paragraphs>
  <Slides>30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Thermal</vt:lpstr>
      <vt:lpstr>Document</vt:lpstr>
      <vt:lpstr>CS212: Object-Oriented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UNC Charlotte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CS212 OOP</dc:title>
  <dc:creator>Dr. Mian M. Hamayun</dc:creator>
  <cp:lastModifiedBy>Administrator</cp:lastModifiedBy>
  <cp:revision>460</cp:revision>
  <dcterms:created xsi:type="dcterms:W3CDTF">2014-02-05T17:22:40Z</dcterms:created>
  <dcterms:modified xsi:type="dcterms:W3CDTF">2019-01-21T19:50:56Z</dcterms:modified>
</cp:coreProperties>
</file>