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9" r:id="rId1"/>
  </p:sldMasterIdLst>
  <p:notesMasterIdLst>
    <p:notesMasterId r:id="rId50"/>
  </p:notesMasterIdLst>
  <p:sldIdLst>
    <p:sldId id="356" r:id="rId2"/>
    <p:sldId id="392" r:id="rId3"/>
    <p:sldId id="446" r:id="rId4"/>
    <p:sldId id="498" r:id="rId5"/>
    <p:sldId id="539" r:id="rId6"/>
    <p:sldId id="447" r:id="rId7"/>
    <p:sldId id="503" r:id="rId8"/>
    <p:sldId id="499" r:id="rId9"/>
    <p:sldId id="500" r:id="rId10"/>
    <p:sldId id="501" r:id="rId11"/>
    <p:sldId id="502" r:id="rId12"/>
    <p:sldId id="448" r:id="rId13"/>
    <p:sldId id="449" r:id="rId14"/>
    <p:sldId id="450" r:id="rId15"/>
    <p:sldId id="504" r:id="rId16"/>
    <p:sldId id="536" r:id="rId17"/>
    <p:sldId id="543" r:id="rId18"/>
    <p:sldId id="451" r:id="rId19"/>
    <p:sldId id="541" r:id="rId20"/>
    <p:sldId id="540" r:id="rId21"/>
    <p:sldId id="542" r:id="rId22"/>
    <p:sldId id="454" r:id="rId23"/>
    <p:sldId id="544" r:id="rId24"/>
    <p:sldId id="537" r:id="rId25"/>
    <p:sldId id="456" r:id="rId26"/>
    <p:sldId id="506" r:id="rId27"/>
    <p:sldId id="507" r:id="rId28"/>
    <p:sldId id="508" r:id="rId29"/>
    <p:sldId id="509" r:id="rId30"/>
    <p:sldId id="510" r:id="rId31"/>
    <p:sldId id="511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12" r:id="rId42"/>
    <p:sldId id="522" r:id="rId43"/>
    <p:sldId id="458" r:id="rId44"/>
    <p:sldId id="459" r:id="rId45"/>
    <p:sldId id="460" r:id="rId46"/>
    <p:sldId id="461" r:id="rId47"/>
    <p:sldId id="462" r:id="rId48"/>
    <p:sldId id="44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5758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44" y="6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95240-3A4F-4CFD-8ADA-DD96DB2C33D0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BA723-229E-4D3A-BBCD-DDE3CC36E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BA723-229E-4D3A-BBCD-DDE3CC36EE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81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8"/>
          <p:cNvSpPr txBox="1">
            <a:spLocks/>
          </p:cNvSpPr>
          <p:nvPr userDrawn="1"/>
        </p:nvSpPr>
        <p:spPr>
          <a:xfrm>
            <a:off x="609600" y="4953000"/>
            <a:ext cx="7162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Dr. Mian M. Hamayun</a:t>
            </a:r>
          </a:p>
          <a:p>
            <a:pPr algn="l"/>
            <a:r>
              <a:rPr lang="en-US" i="1" dirty="0"/>
              <a:t>mian.hamayun@seecs.edu.pk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b="0" dirty="0"/>
              <a:t>http://seecs.nust.edu.pk/faculty/mianhamayun.html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7BC365-9099-47A6-B28F-C5B8CA572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7A47B8-C9E7-45C6-848C-50AE24FF6AF3}" type="datetimeFigureOut">
              <a:rPr lang="en-US" smtClean="0"/>
              <a:pPr/>
              <a:t>3/24/2019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24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924800" cy="1066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CS212: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599"/>
            <a:ext cx="6781800" cy="122872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Polymorphism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08" y="5257800"/>
            <a:ext cx="217229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990600" y="51054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/>
              <a:t>Instructor: </a:t>
            </a:r>
            <a:r>
              <a:rPr lang="en-US" sz="2000" b="1" dirty="0" err="1" smtClean="0"/>
              <a:t>Hirra</a:t>
            </a:r>
            <a:r>
              <a:rPr lang="en-US" sz="2000" b="1" dirty="0" smtClean="0"/>
              <a:t> Anwar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95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10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Sample Polymorphic Message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219200"/>
            <a:ext cx="8382000" cy="5334000"/>
          </a:xfrm>
          <a:noFill/>
        </p:spPr>
        <p:txBody>
          <a:bodyPr>
            <a:normAutofit lnSpcReduction="10000"/>
          </a:bodyPr>
          <a:lstStyle/>
          <a:p>
            <a:r>
              <a:rPr lang="en-US" sz="3000" dirty="0"/>
              <a:t>To compute the course grade using the roster array, we execute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numberOfStudents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roster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computeCourseGrade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dirty="0"/>
              <a:t>If roster[i] refers to a </a:t>
            </a:r>
            <a:r>
              <a:rPr lang="en-US" sz="2400" b="1" dirty="0" err="1"/>
              <a:t>GraduateStudent</a:t>
            </a:r>
            <a:r>
              <a:rPr lang="en-US" sz="2400" dirty="0"/>
              <a:t>, then the </a:t>
            </a:r>
            <a:r>
              <a:rPr lang="en-US" sz="2400" b="1" dirty="0" err="1"/>
              <a:t>computeCourseGrade</a:t>
            </a:r>
            <a:r>
              <a:rPr lang="en-US" sz="2400" dirty="0" smtClean="0"/>
              <a:t> </a:t>
            </a:r>
            <a:r>
              <a:rPr lang="en-US" sz="2400" dirty="0"/>
              <a:t>method of the </a:t>
            </a:r>
            <a:r>
              <a:rPr lang="en-US" sz="2400" dirty="0" err="1"/>
              <a:t>GraduateStudent</a:t>
            </a:r>
            <a:r>
              <a:rPr lang="en-US" sz="2400" dirty="0"/>
              <a:t> class is executed.</a:t>
            </a:r>
          </a:p>
          <a:p>
            <a:pPr lvl="1"/>
            <a:r>
              <a:rPr lang="en-US" sz="2400" dirty="0"/>
              <a:t>If roster[i] refers to an </a:t>
            </a:r>
            <a:r>
              <a:rPr lang="en-US" sz="2400" b="1" dirty="0" err="1"/>
              <a:t>UndergraduateStudent</a:t>
            </a:r>
            <a:r>
              <a:rPr lang="en-US" sz="2400" dirty="0"/>
              <a:t>, then the </a:t>
            </a:r>
            <a:r>
              <a:rPr lang="en-US" sz="2400" b="1" dirty="0" err="1"/>
              <a:t>computeCourseGrade</a:t>
            </a:r>
            <a:r>
              <a:rPr lang="en-US" sz="2400" dirty="0"/>
              <a:t> method of the </a:t>
            </a:r>
            <a:r>
              <a:rPr lang="en-US" sz="2400" dirty="0" err="1"/>
              <a:t>UndergraduateStudent</a:t>
            </a:r>
            <a:r>
              <a:rPr lang="en-US" sz="2400" dirty="0"/>
              <a:t> class is executed.</a:t>
            </a:r>
          </a:p>
        </p:txBody>
      </p:sp>
    </p:spTree>
    <p:extLst>
      <p:ext uri="{BB962C8B-B14F-4D97-AF65-F5344CB8AC3E}">
        <p14:creationId xmlns:p14="http://schemas.microsoft.com/office/powerpoint/2010/main" val="27405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11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The </a:t>
            </a:r>
            <a:r>
              <a:rPr lang="en-US" sz="3200" cap="small" dirty="0" err="1">
                <a:solidFill>
                  <a:srgbClr val="C00000"/>
                </a:solidFill>
                <a:effectLst/>
              </a:rPr>
              <a:t>instanceof</a:t>
            </a:r>
            <a:r>
              <a:rPr lang="en-US" sz="3200" cap="small" dirty="0">
                <a:solidFill>
                  <a:srgbClr val="C00000"/>
                </a:solidFill>
                <a:effectLst/>
              </a:rPr>
              <a:t> Operator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610600" cy="5334000"/>
          </a:xfrm>
          <a:noFill/>
        </p:spPr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 err="1"/>
              <a:t>instanceof</a:t>
            </a:r>
            <a:r>
              <a:rPr lang="en-US" sz="3000" dirty="0"/>
              <a:t> operator can help us learn the class of an object.</a:t>
            </a:r>
          </a:p>
          <a:p>
            <a:r>
              <a:rPr lang="en-US" sz="3000" dirty="0"/>
              <a:t>The following code counts the number of undergraduate students.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undergradCount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numberOfStudents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roster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instanceof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UndergraduateStudent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undergradCount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05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12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Remarks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Polymorphism enables programmers to deal in generalities and let the execution-time environment handle the specifics. </a:t>
            </a:r>
          </a:p>
          <a:p>
            <a:pPr lvl="1"/>
            <a:r>
              <a:rPr lang="en-US" sz="2000" dirty="0"/>
              <a:t>Programmers can command objects to behave in manners appropriate to those objects, without knowing the types of the objects (as long as the objects belong to the same inheritance hierarchy).</a:t>
            </a:r>
          </a:p>
          <a:p>
            <a:r>
              <a:rPr lang="en-US" dirty="0"/>
              <a:t>Polymorphism promotes extensibility.</a:t>
            </a:r>
          </a:p>
          <a:p>
            <a:pPr lvl="1"/>
            <a:r>
              <a:rPr lang="en-US" sz="2000" dirty="0"/>
              <a:t>Software that invokes polymorphic behavior is independent of the object types to which messages are sent. </a:t>
            </a:r>
          </a:p>
          <a:p>
            <a:pPr lvl="1"/>
            <a:r>
              <a:rPr lang="en-US" sz="2000" dirty="0"/>
              <a:t>New object types that can respond to existing method calls can be incorporated into a system without requiring modification of the base system. </a:t>
            </a:r>
          </a:p>
          <a:p>
            <a:pPr lvl="1"/>
            <a:r>
              <a:rPr lang="en-US" sz="2000" dirty="0"/>
              <a:t>Only client code that instantiates new objects must be modified to accommodate new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13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Demonstrating Polymorphic Behavior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A superclass reference can be aimed at a subclass object.</a:t>
            </a:r>
          </a:p>
          <a:p>
            <a:pPr lvl="1"/>
            <a:r>
              <a:rPr lang="en-US" sz="2400" dirty="0"/>
              <a:t>This is possible because a subclass object </a:t>
            </a:r>
            <a:r>
              <a:rPr lang="en-US" sz="2400" b="1" u="sng" dirty="0"/>
              <a:t>is a</a:t>
            </a:r>
            <a:r>
              <a:rPr lang="en-US" sz="2400" dirty="0"/>
              <a:t> superclass object as well.</a:t>
            </a:r>
          </a:p>
          <a:p>
            <a:pPr lvl="1"/>
            <a:r>
              <a:rPr lang="en-US" sz="2400" dirty="0"/>
              <a:t>When invoking a method from that reference, the type of the </a:t>
            </a:r>
            <a:r>
              <a:rPr lang="en-US" sz="2400" b="1" dirty="0"/>
              <a:t>actual referenced object</a:t>
            </a:r>
            <a:r>
              <a:rPr lang="en-US" sz="2400" dirty="0"/>
              <a:t>, not the </a:t>
            </a:r>
            <a:r>
              <a:rPr lang="en-US" sz="2400" b="1" dirty="0"/>
              <a:t>type of the reference</a:t>
            </a:r>
            <a:r>
              <a:rPr lang="en-US" sz="2400" dirty="0"/>
              <a:t>, determines which method is called.</a:t>
            </a:r>
          </a:p>
          <a:p>
            <a:r>
              <a:rPr lang="en-US" dirty="0"/>
              <a:t>A subclass reference can be aimed at a superclass object only if the object is </a:t>
            </a:r>
            <a:r>
              <a:rPr lang="en-US" b="1" i="1" dirty="0" err="1"/>
              <a:t>downcasted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14</a:t>
            </a:fld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442325" cy="5867400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Assigning superclass and subclass references to superclass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subclass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PolymorphismTest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assign superclass reference to superclass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CommissionEmployee3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commissionEmployee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CommissionEmployee3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it-IT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"Sue"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"Jones"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"222-22-2222"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10000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.06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it-IT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assign subclass reference to subclass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BasePlusCommissionEmployee4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basePlusCommissionEmployee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BasePlusCommissionEmployee4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pl-PL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"Bob"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"Lewis"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"333-33-3333"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5000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.04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300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invoke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on superclass object using superclass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"%s %s:\n\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n%s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Call CommissionEmployee3's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with superclass reference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to superclass object"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commissionEmployee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1052052"/>
            <a:ext cx="267130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Typical reference assignments</a:t>
            </a:r>
          </a:p>
        </p:txBody>
      </p:sp>
      <p:cxnSp>
        <p:nvCxnSpPr>
          <p:cNvPr id="9" name="Straight Arrow Connector 8"/>
          <p:cNvCxnSpPr>
            <a:cxnSpLocks/>
            <a:stCxn id="7" idx="2"/>
          </p:cNvCxnSpPr>
          <p:nvPr/>
        </p:nvCxnSpPr>
        <p:spPr>
          <a:xfrm flipH="1">
            <a:off x="7658057" y="1390606"/>
            <a:ext cx="2198" cy="1095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2"/>
          </p:cNvCxnSpPr>
          <p:nvPr/>
        </p:nvCxnSpPr>
        <p:spPr>
          <a:xfrm flipH="1">
            <a:off x="6324600" y="1390606"/>
            <a:ext cx="1335655" cy="2190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15</a:t>
            </a:fld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42325" cy="5486400"/>
          </a:xfrm>
          <a:noFill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8"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invoke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on subclass object using subclass variable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"%s %s:\n\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n%s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"Call BasePlusCommissionEmployee4's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with subclass"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"reference to subclass object"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514350" indent="-514350"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basePlusCommissionEmployee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+mj-lt"/>
              <a:buAutoNum type="arabicPeriod" startAt="18"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pPr>
              <a:buFont typeface="+mj-lt"/>
              <a:buAutoNum type="arabicPeriod" startAt="18"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invoke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on subclass object using superclass variable</a:t>
            </a:r>
          </a:p>
          <a:p>
            <a:pPr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CommissionEmployee3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commissionEmployee2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basePlusCommissionEmployee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"%s %s:\n\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n%s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"Call BasePlusCommissionEmployee4's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with superclass"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"reference to subclass object"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commissionEmployee2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buFont typeface="+mj-lt"/>
              <a:buAutoNum type="arabicPeriod" startAt="18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end main</a:t>
            </a:r>
          </a:p>
          <a:p>
            <a:pPr>
              <a:buFont typeface="+mj-lt"/>
              <a:buAutoNum type="arabicPeriod" startAt="18"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end class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PolymorphismTest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419601"/>
            <a:ext cx="274212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Polymorphically</a:t>
            </a:r>
            <a:r>
              <a:rPr lang="en-US" dirty="0"/>
              <a:t> call </a:t>
            </a:r>
            <a:r>
              <a:rPr lang="en-US" dirty="0" err="1"/>
              <a:t>basePlusCommissionEmployee’s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</p:txBody>
      </p:sp>
      <p:cxnSp>
        <p:nvCxnSpPr>
          <p:cNvPr id="3" name="Straight Arrow Connector 2"/>
          <p:cNvCxnSpPr>
            <a:cxnSpLocks/>
            <a:stCxn id="10" idx="2"/>
          </p:cNvCxnSpPr>
          <p:nvPr/>
        </p:nvCxnSpPr>
        <p:spPr>
          <a:xfrm flipH="1">
            <a:off x="7010400" y="2010728"/>
            <a:ext cx="593623" cy="884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11" idx="0"/>
          </p:cNvCxnSpPr>
          <p:nvPr/>
        </p:nvCxnSpPr>
        <p:spPr>
          <a:xfrm flipH="1" flipV="1">
            <a:off x="7352495" y="3886201"/>
            <a:ext cx="190768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4323" y="533400"/>
            <a:ext cx="28194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 </a:t>
            </a:r>
            <a:r>
              <a:rPr lang="en-US" dirty="0" smtClean="0"/>
              <a:t>the </a:t>
            </a:r>
            <a:r>
              <a:rPr lang="en-US" dirty="0"/>
              <a:t>reference to a </a:t>
            </a:r>
            <a:r>
              <a:rPr lang="en-US" dirty="0" err="1"/>
              <a:t>basePlusCommissionEmployee</a:t>
            </a:r>
            <a:r>
              <a:rPr lang="en-US" dirty="0"/>
              <a:t> object to a CommissionEmployee3 variable</a:t>
            </a:r>
          </a:p>
        </p:txBody>
      </p:sp>
    </p:spTree>
    <p:extLst>
      <p:ext uri="{BB962C8B-B14F-4D97-AF65-F5344CB8AC3E}">
        <p14:creationId xmlns:p14="http://schemas.microsoft.com/office/powerpoint/2010/main" val="17896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304800"/>
            <a:ext cx="81534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CommissionEmployee3's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superclass reference to superclass object: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employee: Sue Jones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social security number: 222-22-2222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gross sales: 10000.00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rate: 0.06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BasePlusCommissionEmployee4's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subclass reference to subclass object: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base-salaried commission employee: Bob Lewis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social security number: 333-33-3333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gross sales: 5000.00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rate: 0.04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salary: 300.00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BasePlusCommissionEmployee4's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superclass reference to subclass object:</a:t>
            </a:r>
          </a:p>
          <a:p>
            <a:pPr marL="0" indent="0">
              <a:buNone/>
            </a:pP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base-salaried commission employee: Bob Lewis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 security number: 333-33-3333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gross sales: 5000.00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commission rate: 0.04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salary: 300.00</a:t>
            </a:r>
          </a:p>
        </p:txBody>
      </p:sp>
    </p:spTree>
    <p:extLst>
      <p:ext uri="{BB962C8B-B14F-4D97-AF65-F5344CB8AC3E}">
        <p14:creationId xmlns:p14="http://schemas.microsoft.com/office/powerpoint/2010/main" val="22881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3200" b="1" dirty="0" smtClean="0"/>
              <a:t>ABSTRACT CLASS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790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18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Abstract Classes and Methods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Classes that are too general to create real objects</a:t>
            </a:r>
          </a:p>
          <a:p>
            <a:pPr lvl="1"/>
            <a:r>
              <a:rPr lang="en-US" sz="2400" dirty="0"/>
              <a:t>Used only as abstract </a:t>
            </a:r>
            <a:r>
              <a:rPr lang="en-US" sz="2400" dirty="0" err="1"/>
              <a:t>superclasses</a:t>
            </a:r>
            <a:r>
              <a:rPr lang="en-US" sz="2400" dirty="0"/>
              <a:t> for concrete subclasses and to declare reference variables</a:t>
            </a:r>
          </a:p>
          <a:p>
            <a:pPr lvl="1"/>
            <a:r>
              <a:rPr lang="en-US" sz="2400" dirty="0"/>
              <a:t>Many inheritance hierarchies have abstract </a:t>
            </a:r>
            <a:r>
              <a:rPr lang="en-US" sz="2400" dirty="0" err="1"/>
              <a:t>superclasses</a:t>
            </a:r>
            <a:r>
              <a:rPr lang="en-US" sz="2400" dirty="0"/>
              <a:t> occupying the top few </a:t>
            </a:r>
            <a:r>
              <a:rPr lang="en-US" sz="2400" dirty="0" smtClean="0"/>
              <a:t>levels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/>
              <a:t>Abstract</a:t>
            </a:r>
            <a:r>
              <a:rPr lang="en-US" sz="2400" dirty="0" smtClean="0"/>
              <a:t> classes </a:t>
            </a:r>
            <a:r>
              <a:rPr lang="en-US" sz="2400" b="1" dirty="0" smtClean="0"/>
              <a:t>cannot</a:t>
            </a:r>
            <a:r>
              <a:rPr lang="en-US" sz="2400" dirty="0" smtClean="0"/>
              <a:t> be instantiated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857250"/>
            <a:ext cx="8229600" cy="3214688"/>
          </a:xfrm>
          <a:ln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public </a:t>
            </a:r>
            <a:r>
              <a:rPr lang="en-US" sz="2000" b="1" dirty="0" smtClean="0">
                <a:solidFill>
                  <a:schemeClr val="tx1"/>
                </a:solidFill>
              </a:rPr>
              <a:t>abstract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class </a:t>
            </a:r>
            <a:r>
              <a:rPr lang="en-US" sz="2000" dirty="0" err="1" smtClean="0"/>
              <a:t>LivingThing</a:t>
            </a:r>
            <a:r>
              <a:rPr lang="en-US" sz="2000" dirty="0" smtClean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public void breath(){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("Living Thing breathing...");	}</a:t>
            </a:r>
          </a:p>
          <a:p>
            <a:pPr>
              <a:lnSpc>
                <a:spcPct val="80000"/>
              </a:lnSpc>
              <a:buFontTx/>
              <a:buNone/>
            </a:pPr>
            <a:endParaRPr lang="ur-PK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public void eat(){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("Living Thing eating...");	}</a:t>
            </a:r>
          </a:p>
          <a:p>
            <a:pPr>
              <a:lnSpc>
                <a:spcPct val="80000"/>
              </a:lnSpc>
              <a:buFontTx/>
              <a:buNone/>
            </a:pPr>
            <a:endParaRPr lang="ur-PK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public abstract void walk();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}</a:t>
            </a:r>
            <a:endParaRPr lang="ur-PK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775" y="4214813"/>
            <a:ext cx="8229600" cy="21431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rtlCol="1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public class </a:t>
            </a:r>
            <a:r>
              <a:rPr lang="en-US" sz="2000" b="1" dirty="0">
                <a:latin typeface="+mn-lt"/>
              </a:rPr>
              <a:t>Human extends </a:t>
            </a:r>
            <a:r>
              <a:rPr lang="en-US" sz="2000" b="1" dirty="0" err="1">
                <a:latin typeface="+mn-lt"/>
              </a:rPr>
              <a:t>LivingThing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public void </a:t>
            </a:r>
            <a:r>
              <a:rPr lang="en-US" sz="2000" b="1" dirty="0">
                <a:latin typeface="+mn-lt"/>
              </a:rPr>
              <a:t>walk</a:t>
            </a:r>
            <a:r>
              <a:rPr lang="en-US" sz="2000" dirty="0">
                <a:latin typeface="+mn-lt"/>
              </a:rPr>
              <a:t>(){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	</a:t>
            </a:r>
            <a:r>
              <a:rPr lang="en-US" sz="2000" dirty="0" err="1">
                <a:latin typeface="+mn-lt"/>
              </a:rPr>
              <a:t>System.out.println</a:t>
            </a:r>
            <a:r>
              <a:rPr lang="en-US" sz="2000" dirty="0">
                <a:latin typeface="+mn-lt"/>
              </a:rPr>
              <a:t>("Human walks...");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}</a:t>
            </a:r>
            <a:endParaRPr lang="ur-PK" sz="4800" dirty="0">
              <a:latin typeface="+mn-lt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76263" y="44450"/>
            <a:ext cx="8415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Example:</a:t>
            </a:r>
            <a:r>
              <a:rPr lang="en-AU" b="1">
                <a:solidFill>
                  <a:schemeClr val="bg1"/>
                </a:solidFill>
              </a:rPr>
              <a:t> Abstract Classes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Objectives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chapter you will learn:</a:t>
            </a:r>
          </a:p>
          <a:p>
            <a:r>
              <a:rPr lang="en-US" dirty="0"/>
              <a:t>The concept of polymorphism.</a:t>
            </a:r>
          </a:p>
          <a:p>
            <a:r>
              <a:rPr lang="en-US" dirty="0"/>
              <a:t>To use overridden methods to effect polymorphism.</a:t>
            </a:r>
          </a:p>
          <a:p>
            <a:r>
              <a:rPr lang="en-US" dirty="0"/>
              <a:t>To distinguish between abstract and concrete classes.</a:t>
            </a:r>
          </a:p>
          <a:p>
            <a:r>
              <a:rPr lang="en-US" dirty="0"/>
              <a:t>To declare abstract methods to create abstract classes.</a:t>
            </a:r>
          </a:p>
          <a:p>
            <a:r>
              <a:rPr lang="en-US" dirty="0"/>
              <a:t>How polymorphism makes systems extensible and maintainable.</a:t>
            </a:r>
          </a:p>
          <a:p>
            <a:r>
              <a:rPr lang="en-US" dirty="0"/>
              <a:t>To determine an object's type at execution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066800"/>
            <a:ext cx="8001000" cy="5219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600" b="1" smtClean="0"/>
              <a:t>A class must be declared abstract if any of the following condition is true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 typeface="Symbol" pitchFamily="18" charset="2"/>
              <a:buChar char="-"/>
            </a:pPr>
            <a:r>
              <a:rPr lang="en-US" sz="2200" smtClean="0"/>
              <a:t>The class has </a:t>
            </a:r>
            <a:r>
              <a:rPr lang="en-US" sz="2200" smtClean="0">
                <a:solidFill>
                  <a:srgbClr val="FF0000"/>
                </a:solidFill>
              </a:rPr>
              <a:t>one or more abstract methods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 typeface="Symbol" pitchFamily="18" charset="2"/>
              <a:buChar char="-"/>
            </a:pPr>
            <a:r>
              <a:rPr lang="en-US" sz="2200" smtClean="0"/>
              <a:t>The class </a:t>
            </a:r>
            <a:r>
              <a:rPr lang="en-US" sz="2200" smtClean="0">
                <a:solidFill>
                  <a:srgbClr val="FF0000"/>
                </a:solidFill>
              </a:rPr>
              <a:t>inherits one or more abstract methods</a:t>
            </a:r>
            <a:r>
              <a:rPr lang="en-US" sz="2200" smtClean="0"/>
              <a:t> for which it does not provide implementation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 typeface="Symbol" pitchFamily="18" charset="2"/>
              <a:buChar char="-"/>
            </a:pPr>
            <a:r>
              <a:rPr lang="en-US" sz="2200" smtClean="0"/>
              <a:t>The class declares that it </a:t>
            </a:r>
            <a:r>
              <a:rPr lang="en-US" sz="2200" smtClean="0">
                <a:solidFill>
                  <a:srgbClr val="FF0000"/>
                </a:solidFill>
              </a:rPr>
              <a:t>implements an interface </a:t>
            </a:r>
            <a:r>
              <a:rPr lang="en-US" sz="2200" smtClean="0"/>
              <a:t>but </a:t>
            </a:r>
            <a:r>
              <a:rPr lang="en-US" sz="2200" smtClean="0">
                <a:solidFill>
                  <a:srgbClr val="FF0000"/>
                </a:solidFill>
              </a:rPr>
              <a:t>does not provide implementation </a:t>
            </a:r>
            <a:r>
              <a:rPr lang="en-US" sz="2200" smtClean="0"/>
              <a:t>for every method of that interface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b="1" smtClean="0"/>
              <a:t>An abstract class cannot be instantiated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 typeface="Symbol" pitchFamily="18" charset="2"/>
              <a:buChar char="-"/>
            </a:pPr>
            <a:r>
              <a:rPr lang="en-US" sz="2200" smtClean="0"/>
              <a:t>Abstract classes </a:t>
            </a:r>
            <a:r>
              <a:rPr lang="en-US" sz="2200" smtClean="0">
                <a:solidFill>
                  <a:srgbClr val="FF0000"/>
                </a:solidFill>
              </a:rPr>
              <a:t>defer the implementation to subclasses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 typeface="Symbol" pitchFamily="18" charset="2"/>
              <a:buChar char="-"/>
            </a:pPr>
            <a:r>
              <a:rPr lang="en-US" sz="2200" smtClean="0"/>
              <a:t>The subclass must provide the implementation of the abstract method or declare itself to be abstract in which case the implementation is deferred once again</a:t>
            </a:r>
            <a:endParaRPr lang="en-US" sz="2200" b="1" smtClean="0"/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b="1" smtClean="0"/>
              <a:t>You can declare a variable of an abstract class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76263" y="44450"/>
            <a:ext cx="8415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AU" b="1">
                <a:solidFill>
                  <a:schemeClr val="bg1"/>
                </a:solidFill>
              </a:rPr>
              <a:t>Abstract Classes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48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fld id="{339A2930-76B5-4931-9FCB-F473F0A63CED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rtl="1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8195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rtl="1" eaLnBrk="1" hangingPunct="1"/>
            <a:fld id="{F5CFAE3B-F67D-4B99-9664-6B894648BF5A}" type="slidenum">
              <a:rPr lang="en-US" sz="1400">
                <a:cs typeface="Arial" pitchFamily="34" charset="0"/>
              </a:rPr>
              <a:pPr algn="r" rtl="1" eaLnBrk="1" hangingPunct="1"/>
              <a:t>21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 subclass can be abstract even if its superclass is concrete. For example, the </a:t>
            </a:r>
            <a:r>
              <a:rPr lang="en-US" sz="2400" u="sng">
                <a:cs typeface="Times New Roman" pitchFamily="18" charset="0"/>
              </a:rPr>
              <a:t>Object</a:t>
            </a:r>
            <a:r>
              <a:rPr lang="en-US" sz="2400">
                <a:cs typeface="Times New Roman" pitchFamily="18" charset="0"/>
              </a:rPr>
              <a:t> class is concrete, but its subclasses, such as </a:t>
            </a:r>
            <a:r>
              <a:rPr lang="en-US" sz="2400" u="sng">
                <a:cs typeface="Times New Roman" pitchFamily="18" charset="0"/>
              </a:rPr>
              <a:t>GeometricObject</a:t>
            </a:r>
            <a:r>
              <a:rPr lang="en-US" sz="2400">
                <a:cs typeface="Times New Roman" pitchFamily="18" charset="0"/>
              </a:rPr>
              <a:t>, may be abstract.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576263" y="44450"/>
            <a:ext cx="8415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superclass of abstract class may be concrete</a:t>
            </a:r>
          </a:p>
        </p:txBody>
      </p:sp>
    </p:spTree>
    <p:extLst>
      <p:ext uri="{BB962C8B-B14F-4D97-AF65-F5344CB8AC3E}">
        <p14:creationId xmlns:p14="http://schemas.microsoft.com/office/powerpoint/2010/main" val="7146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22</a:t>
            </a:fld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5257800"/>
            <a:ext cx="5410200" cy="5334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Employee hierarchy UML class diagram.</a:t>
            </a:r>
          </a:p>
        </p:txBody>
      </p:sp>
      <p:pic>
        <p:nvPicPr>
          <p:cNvPr id="4098" name="Picture 2" descr="C:\Users\Its\Downloads\t1 (1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66800"/>
            <a:ext cx="793804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23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 smtClean="0">
                <a:solidFill>
                  <a:srgbClr val="C00000"/>
                </a:solidFill>
                <a:effectLst/>
              </a:rPr>
              <a:t>EMPLOYEE CLASS</a:t>
            </a:r>
            <a:endParaRPr lang="en-US" sz="3200" cap="small" dirty="0">
              <a:solidFill>
                <a:srgbClr val="C00000"/>
              </a:solidFill>
              <a:effectLst/>
            </a:endParaRP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Class Employee</a:t>
            </a:r>
            <a:endParaRPr lang="en-US" dirty="0"/>
          </a:p>
          <a:p>
            <a:pPr lvl="1"/>
            <a:r>
              <a:rPr lang="en-US" sz="2400" b="1" dirty="0" smtClean="0"/>
              <a:t>Data members (</a:t>
            </a:r>
            <a:r>
              <a:rPr lang="en-US" sz="2400" b="1" dirty="0" err="1" smtClean="0"/>
              <a:t>Firstname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Lastname</a:t>
            </a:r>
            <a:r>
              <a:rPr lang="en-US" sz="2400" b="1" dirty="0" smtClean="0"/>
              <a:t>, SSN)</a:t>
            </a:r>
          </a:p>
          <a:p>
            <a:pPr lvl="1"/>
            <a:r>
              <a:rPr lang="en-US" sz="2400" b="1" dirty="0" smtClean="0"/>
              <a:t>Earnings()</a:t>
            </a:r>
          </a:p>
          <a:p>
            <a:pPr lvl="1"/>
            <a:r>
              <a:rPr lang="en-US" sz="2400" b="1" dirty="0" err="1" smtClean="0">
                <a:solidFill>
                  <a:srgbClr val="00B050"/>
                </a:solidFill>
              </a:rPr>
              <a:t>toString</a:t>
            </a:r>
            <a:r>
              <a:rPr lang="en-US" sz="2400" b="1" dirty="0" smtClean="0">
                <a:solidFill>
                  <a:srgbClr val="00B050"/>
                </a:solidFill>
              </a:rPr>
              <a:t>()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24</a:t>
            </a:fld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400800"/>
            <a:ext cx="8839200" cy="381000"/>
          </a:xfrm>
          <a:noFill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+mj-lt"/>
              </a:rPr>
              <a:t>Polymorphic interface for the Employee hierarchy classes.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936"/>
            <a:ext cx="7142813" cy="63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25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Creating Abstract Superclass Employee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abstract superclass Employee</a:t>
            </a:r>
          </a:p>
          <a:p>
            <a:pPr lvl="1"/>
            <a:r>
              <a:rPr lang="en-US" sz="2400" dirty="0"/>
              <a:t>earnings </a:t>
            </a:r>
            <a:r>
              <a:rPr lang="en-US" sz="2400" dirty="0" smtClean="0"/>
              <a:t>method is </a:t>
            </a:r>
            <a:r>
              <a:rPr lang="en-US" sz="2400" dirty="0"/>
              <a:t>declared abstract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No implementation can be given for earnings in the Employee abstract class</a:t>
            </a:r>
          </a:p>
          <a:p>
            <a:pPr lvl="1"/>
            <a:r>
              <a:rPr lang="en-US" sz="2400" dirty="0"/>
              <a:t>An array of Employee variables will store references to subclass objects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earnings method calls from these variables will call the appropriate version of the earnings method</a:t>
            </a:r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26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Employee.java (1 of 3)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abstract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socialSecurityNumber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-argument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first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last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socialSecurityNumber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-argument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9703" y="1645251"/>
            <a:ext cx="3230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abstract class Employee</a:t>
            </a: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724401" y="1691291"/>
            <a:ext cx="655302" cy="13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79703" y="2272100"/>
            <a:ext cx="368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Attributes common to all employees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4526693" y="2378084"/>
            <a:ext cx="853010" cy="7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27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Employee.java (2 of 3)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first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first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first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last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setLastName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last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setLastName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last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 startAt="1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28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Employee.java (3 of 3)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social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setSocialSecurityNumber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socialSecurityNumber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setSocialSecurityNumber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social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getSocialSecurityNumber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socialSecurityNumber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getSocialSecurityNumber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String representation of Employee object</a:t>
            </a: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"%s %s\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nsocial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security number: %s"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getLastName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getSocialSecurityNumber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3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abstract method overridden by subclasses</a:t>
            </a:r>
          </a:p>
          <a:p>
            <a:pPr>
              <a:buFont typeface="+mj-lt"/>
              <a:buAutoNum type="arabicPeriod" startAt="33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abstract double earnings();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 implementation here</a:t>
            </a:r>
          </a:p>
          <a:p>
            <a:pPr>
              <a:buFont typeface="+mj-lt"/>
              <a:buAutoNum type="arabicPeriod" startAt="33"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abstract class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6259" y="6045369"/>
            <a:ext cx="38653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abstract method earnings has no implementation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4572000" y="6045369"/>
            <a:ext cx="554259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5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29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SalariedEmployee.java (1 of 2)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</a:p>
          <a:p>
            <a:pPr>
              <a:buFont typeface="+mj-lt"/>
              <a:buAutoNum type="arabicPeriod"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weeklySalary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four-argument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last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pass to Employee constructor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setWeeklySalary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validate and store salary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four-argument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setWeeklySalary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weeklySalary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setWeeklySalary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799" y="6248401"/>
            <a:ext cx="22097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Validate and set weekly salary value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6532341" y="6109907"/>
            <a:ext cx="249458" cy="43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9777" y="2555923"/>
            <a:ext cx="28408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superclass constructor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>
            <a:off x="3663779" y="2740589"/>
            <a:ext cx="2285998" cy="104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2340" y="576407"/>
            <a:ext cx="22583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SalariedEmployee</a:t>
            </a:r>
            <a:r>
              <a:rPr lang="en-US" sz="1600" dirty="0"/>
              <a:t> extends class Employee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5949778" y="868795"/>
            <a:ext cx="582562" cy="655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9778" y="4727293"/>
            <a:ext cx="3041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setWeeklySalary</a:t>
            </a:r>
            <a:r>
              <a:rPr lang="en-US" dirty="0"/>
              <a:t> method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2" y="4343403"/>
            <a:ext cx="1072976" cy="568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Introduction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sz="2400" dirty="0"/>
              <a:t>Enables “programming in the general”</a:t>
            </a:r>
          </a:p>
          <a:p>
            <a:pPr lvl="1"/>
            <a:r>
              <a:rPr lang="en-US" sz="2400" dirty="0"/>
              <a:t>The same invocation can produce “many forms” of </a:t>
            </a:r>
            <a:r>
              <a:rPr lang="en-US" sz="24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30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SalariedEmployee.java (2 of 2)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getWeeklySalary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weeklySalary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getWeeklySalary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calculate earnings; override abstract method earnings in Employee</a:t>
            </a: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getWeeklySalary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String representation of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"salaried employee: %s\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$%,.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2f"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"weekly salary"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getWeeklySalary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8618" y="6015360"/>
            <a:ext cx="3776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superclass's version of </a:t>
            </a:r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4114800" y="5754521"/>
            <a:ext cx="1023818" cy="4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3145738"/>
            <a:ext cx="365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Override earnings method so </a:t>
            </a:r>
            <a:r>
              <a:rPr lang="en-US" dirty="0" err="1"/>
              <a:t>SalariedEmployee</a:t>
            </a:r>
            <a:r>
              <a:rPr lang="en-US" dirty="0"/>
              <a:t> can be concrete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</p:cNvCxnSpPr>
          <p:nvPr/>
        </p:nvCxnSpPr>
        <p:spPr>
          <a:xfrm flipH="1" flipV="1">
            <a:off x="4114802" y="3327673"/>
            <a:ext cx="1142998" cy="141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57800" y="3960770"/>
            <a:ext cx="365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Override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</p:txBody>
      </p:sp>
      <p:cxnSp>
        <p:nvCxnSpPr>
          <p:cNvPr id="13" name="Straight Arrow Connector 12"/>
          <p:cNvCxnSpPr>
            <a:cxnSpLocks/>
            <a:stCxn id="12" idx="1"/>
          </p:cNvCxnSpPr>
          <p:nvPr/>
        </p:nvCxnSpPr>
        <p:spPr>
          <a:xfrm flipH="1">
            <a:off x="4038600" y="4145436"/>
            <a:ext cx="1219200" cy="71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31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HourlyEmployee.java (1 of 2)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</a:p>
          <a:p>
            <a:pPr>
              <a:buFont typeface="+mj-lt"/>
              <a:buAutoNum type="arabicPeriod"/>
            </a:pP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wage per hour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hours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hours worked for week</a:t>
            </a:r>
          </a:p>
          <a:p>
            <a:pPr>
              <a:buFont typeface="+mj-lt"/>
              <a:buAutoNum type="arabicPeriod"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five-argument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first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last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hourlyWage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hourlyWage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validate hourly wage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setHours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validate hours worked</a:t>
            </a: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five-argument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wage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hourlyWage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wage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hourlyWage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hourlyWage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setWage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wage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getWage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wage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getWage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5181600"/>
            <a:ext cx="297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Validate and set hourly wage value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5617940" y="5043104"/>
            <a:ext cx="249460" cy="461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1076235"/>
            <a:ext cx="3124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HourlyEmployee</a:t>
            </a:r>
            <a:r>
              <a:rPr lang="en-US" dirty="0"/>
              <a:t> extends class Employee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>
            <a:off x="5375052" y="1399401"/>
            <a:ext cx="339948" cy="78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3059712"/>
            <a:ext cx="266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superclass constructor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4191000" y="3244378"/>
            <a:ext cx="1981200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32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HourlyEmployee.java (2 of 2)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worked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hours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168.0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hoursWorked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setHours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worked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calculate earnings; override abstract method earnings in Employee</a:t>
            </a: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 overtime</a:t>
            </a: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getWage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String representation of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"hourly employee: %s\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$%,.2f; %s: %,.2f"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"hourly wage"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worked</a:t>
            </a:r>
            <a:r>
              <a:rPr lang="fr-FR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4"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7410" y="4717576"/>
            <a:ext cx="26879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Override </a:t>
            </a:r>
            <a:r>
              <a:rPr lang="en-US" sz="1600" dirty="0" err="1"/>
              <a:t>toString</a:t>
            </a:r>
            <a:r>
              <a:rPr lang="en-US" sz="1600" dirty="0"/>
              <a:t> method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>
            <a:off x="3276602" y="4886853"/>
            <a:ext cx="2950808" cy="294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1219200"/>
            <a:ext cx="3657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Validate and set hours worked value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>
            <a:off x="4876800" y="1388477"/>
            <a:ext cx="381000" cy="316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800" y="2512621"/>
            <a:ext cx="365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Override earnings method so </a:t>
            </a:r>
            <a:r>
              <a:rPr lang="en-US" dirty="0" err="1"/>
              <a:t>HourlyEmployee</a:t>
            </a:r>
            <a:r>
              <a:rPr lang="en-US" dirty="0"/>
              <a:t> can be concrete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3276600" y="2835787"/>
            <a:ext cx="1981200" cy="78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64461" y="5971402"/>
            <a:ext cx="29509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Call superclass's </a:t>
            </a:r>
            <a:r>
              <a:rPr lang="en-US" sz="1600" dirty="0" err="1"/>
              <a:t>toString</a:t>
            </a:r>
            <a:r>
              <a:rPr lang="en-US" sz="1600" dirty="0"/>
              <a:t> method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419601" y="5867401"/>
            <a:ext cx="1544860" cy="273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33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CommissionEmployee.java (1 of 3)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</a:p>
          <a:p>
            <a:pPr>
              <a:buFont typeface="+mj-lt"/>
              <a:buAutoNum type="arabicPeriod"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grossSales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gross weekly sales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commissionRate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commission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percentage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five-argument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first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last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rate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setGrossSales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setCommissionRate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rate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five-argument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commission rate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setCommissionRate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rate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commissionRate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rate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rate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rate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setCommissionRate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7584" y="4782337"/>
            <a:ext cx="17678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Validate and set commission rate value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>
            <a:off x="6559378" y="5244002"/>
            <a:ext cx="588206" cy="46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3481" y="1293973"/>
            <a:ext cx="22905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CommissionEmployee</a:t>
            </a:r>
            <a:r>
              <a:rPr lang="en-US" sz="1600" dirty="0"/>
              <a:t> extends class Employee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 flipV="1">
            <a:off x="6477000" y="1600202"/>
            <a:ext cx="376481" cy="1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3505490"/>
            <a:ext cx="3124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Call superclass constructor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4698022" y="3674767"/>
            <a:ext cx="1093178" cy="24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34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CommissionEmployee.java (2 of 3)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// return commission rate</a:t>
            </a: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getCommissionRate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commissionRate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getCommissionRate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setGrossSales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grossSales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setGrossSales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getGrossSales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grossSales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19"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getGrossSales</a:t>
            </a:r>
            <a:endParaRPr lang="fr-FR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2209800"/>
            <a:ext cx="228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Validate and set the gross sales value</a:t>
            </a:r>
            <a:endParaRPr lang="fr-FR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6019800" y="2532966"/>
            <a:ext cx="533400" cy="100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35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CommissionEmployee.java (3 of 3)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pPr>
              <a:buFont typeface="+mj-lt"/>
              <a:buAutoNum type="arabicPeriod" startAt="34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calc. earnings; override abstract method earnings in Employee</a:t>
            </a: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getCommissionRate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getGrossSales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endParaRPr lang="fr-FR" sz="15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 String representation of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"%s: %s\</a:t>
            </a:r>
            <a:r>
              <a:rPr lang="en-US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5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$%,.2f;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%s: %.2f"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"commission </a:t>
            </a:r>
            <a:r>
              <a:rPr lang="fr-FR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5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sales"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getGrossSales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5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"commission rate"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getCommissionRate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fr-FR" sz="15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34"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endParaRPr lang="fr-FR" sz="15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496" y="4267200"/>
            <a:ext cx="13929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Call superclass's </a:t>
            </a:r>
            <a:r>
              <a:rPr lang="en-US" sz="1600" dirty="0" err="1"/>
              <a:t>toString</a:t>
            </a:r>
            <a:r>
              <a:rPr lang="en-US" sz="1600" dirty="0"/>
              <a:t> method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6697234" y="4267204"/>
            <a:ext cx="707262" cy="53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16013" y="1472625"/>
            <a:ext cx="3581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Override earnings method so </a:t>
            </a:r>
            <a:r>
              <a:rPr lang="en-US" sz="1600" dirty="0" err="1"/>
              <a:t>CommissionEmployee</a:t>
            </a:r>
            <a:r>
              <a:rPr lang="en-US" sz="1600" dirty="0"/>
              <a:t> can be concrete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 flipV="1">
            <a:off x="4073013" y="1676400"/>
            <a:ext cx="1143000" cy="8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68394" y="3353479"/>
            <a:ext cx="27290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Override </a:t>
            </a:r>
            <a:r>
              <a:rPr lang="en-US" sz="1600" dirty="0" err="1"/>
              <a:t>toString</a:t>
            </a:r>
            <a:r>
              <a:rPr lang="en-US" sz="1600" dirty="0"/>
              <a:t> method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 flipV="1">
            <a:off x="4154762" y="3363908"/>
            <a:ext cx="1913632" cy="158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4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36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BasePlusCommissionEmployee.java (1 of 2)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baseSalary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base salary per week</a:t>
            </a:r>
          </a:p>
          <a:p>
            <a:pPr>
              <a:buFont typeface="+mj-lt"/>
              <a:buAutoNum type="arabicPeriod"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six-argument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5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first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last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rate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rate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setBaseSalary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validate and store base salary</a:t>
            </a:r>
          </a:p>
          <a:p>
            <a:pPr>
              <a:buFont typeface="+mj-lt"/>
              <a:buAutoNum type="arabicPeriod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six-argument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5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set base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endParaRPr lang="fr-FR" sz="15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setBaseSalary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baseSalary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salary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non-negative</a:t>
            </a:r>
          </a:p>
          <a:p>
            <a:pPr>
              <a:buFont typeface="+mj-lt"/>
              <a:buAutoNum type="arabicPeriod"/>
            </a:pP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setBaseSalary</a:t>
            </a:r>
            <a:endParaRPr lang="fr-FR" sz="15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5359" y="4792541"/>
            <a:ext cx="2341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Validate and set base salary value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>
            <a:off x="5791200" y="5084929"/>
            <a:ext cx="774159" cy="29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2057524"/>
            <a:ext cx="331427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BasePlusCommissionEmployee</a:t>
            </a:r>
            <a:r>
              <a:rPr lang="en-US" sz="1600" dirty="0"/>
              <a:t> extends class </a:t>
            </a:r>
            <a:r>
              <a:rPr lang="en-US" sz="1600" dirty="0" err="1"/>
              <a:t>CommissionEmployee</a:t>
            </a:r>
            <a:endParaRPr lang="en-US" sz="1600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6858000" y="1522950"/>
            <a:ext cx="437936" cy="53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22687" y="3210386"/>
            <a:ext cx="18840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Call superclass constructor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6172201" y="3502774"/>
            <a:ext cx="850486" cy="29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37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BasePlusCommissionEmployee.java (2 of 2)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// return base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endParaRPr lang="fr-F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getBaseSalary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baseSalary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getBaseSalary</a:t>
            </a:r>
            <a:endParaRPr lang="fr-F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calc.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earnings;override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method earnings in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getBaseSalary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endParaRPr lang="fr-F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String representation of </a:t>
            </a:r>
            <a:r>
              <a:rPr lang="en-US" sz="25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"%s %s; %s: $%,.2f"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"base-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"base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getBaseSalary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fr-F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fr-F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endParaRPr lang="fr-F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2786" y="4672508"/>
            <a:ext cx="149881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Call superclass's </a:t>
            </a:r>
            <a:r>
              <a:rPr lang="en-US" sz="1600" dirty="0" err="1"/>
              <a:t>toString</a:t>
            </a:r>
            <a:r>
              <a:rPr lang="en-US" sz="1600" dirty="0"/>
              <a:t> method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6400800" y="5042271"/>
            <a:ext cx="1091986" cy="16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5537" y="1871424"/>
            <a:ext cx="31660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Override earnings method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>
            <a:off x="4267201" y="2056090"/>
            <a:ext cx="1558336" cy="88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3011293"/>
            <a:ext cx="1524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Call superclass's earnings method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6705600" y="3426792"/>
            <a:ext cx="762000" cy="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2816" y="4245124"/>
            <a:ext cx="27287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Override </a:t>
            </a:r>
            <a:r>
              <a:rPr lang="en-US" sz="1600" dirty="0" err="1"/>
              <a:t>toString</a:t>
            </a:r>
            <a:r>
              <a:rPr lang="en-US" sz="1600" dirty="0"/>
              <a:t> method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267200" y="4343400"/>
            <a:ext cx="1995616" cy="71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38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PayrollSystemTest.java (1 of 5)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Employee hierarchy test program.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PayrollSystemTest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"111-11-1111"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800.00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"Karen"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"222-22-2222"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16.75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"Sue"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"Jones"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"333-33-3333"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.06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pl-P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"Lewis"</a:t>
            </a:r>
            <a:r>
              <a:rPr lang="pl-P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"444-44-4444"</a:t>
            </a:r>
            <a:r>
              <a:rPr lang="pl-P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pl-P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.04</a:t>
            </a:r>
            <a:r>
              <a:rPr lang="pl-P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"Employees processed individually:\n"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39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PayrollSystemTest.java (2 of 5)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Autofit/>
          </a:bodyPr>
          <a:lstStyle/>
          <a:p>
            <a:pPr>
              <a:buFont typeface="+mj-lt"/>
              <a:buAutoNum type="arabicPeriod" startAt="20"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System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"%s\n%s: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$%,.2f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\n\n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System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"%s\n%s: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$%,.2f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\n\n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System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"%s\n%s: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$%,.2f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\n\n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System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"%s\n%s: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$%,.2f</a:t>
            </a:r>
            <a:r>
              <a:rPr lang="pt-BR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\n\n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four-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Employee employees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endParaRPr lang="fr-FR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"Employees processed polymorphically:\n"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generically process each element in array employees</a:t>
            </a: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currentEmployee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invokes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4114800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Assigning subclass objects to </a:t>
            </a:r>
            <a:r>
              <a:rPr lang="en-US" dirty="0" err="1"/>
              <a:t>supercalss</a:t>
            </a:r>
            <a:r>
              <a:rPr lang="en-US" dirty="0"/>
              <a:t> variables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>
            <a:off x="4953000" y="4437966"/>
            <a:ext cx="1066800" cy="21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1800" y="5699120"/>
            <a:ext cx="2209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Implicitly and polymorphically call </a:t>
            </a:r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5257800" y="6160785"/>
            <a:ext cx="1524000" cy="33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Polymorphism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Polymorphism allows a single variable to refer to objects from different subclasses in the same inheritance hierarchy</a:t>
            </a:r>
          </a:p>
          <a:p>
            <a:r>
              <a:rPr lang="en-US" dirty="0"/>
              <a:t>For example, if Cat and Dog are subclasses of Pet, then the following statements are valid: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Pet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myPet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myPet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Dog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myPet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2000" dirty="0"/>
          </a:p>
        </p:txBody>
      </p:sp>
      <p:pic>
        <p:nvPicPr>
          <p:cNvPr id="2050" name="Picture 2" descr="C:\Users\Its\Downloads\t1 (1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34480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40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PayrollSystemTest.java (3 of 5)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41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determine whether element is a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downcast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currentEmployee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oldBaseSalary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getBaseSalary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setBaseSalary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1.10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oldBaseSalary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"new base salary with 10%% increase is: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$%,.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2f\n"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getBaseSalary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if</a:t>
            </a:r>
          </a:p>
          <a:p>
            <a:pPr>
              <a:buFont typeface="+mj-lt"/>
              <a:buAutoNum type="arabicPeriod" startAt="41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"earned $%,.2f\n\n"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currentEmployee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earnings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for</a:t>
            </a:r>
          </a:p>
          <a:p>
            <a:pPr>
              <a:buFont typeface="+mj-lt"/>
              <a:buAutoNum type="arabicPeriod" startAt="41"/>
            </a:pP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get type name of each object in employees array</a:t>
            </a:r>
          </a:p>
          <a:p>
            <a:pPr>
              <a:buFont typeface="+mj-lt"/>
              <a:buAutoNum type="arabicPeriod" startAt="41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"Employee %d is a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 startAt="41"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main</a:t>
            </a:r>
          </a:p>
          <a:p>
            <a:pPr>
              <a:buFont typeface="+mj-lt"/>
              <a:buAutoNum type="arabicPeriod" startAt="41"/>
            </a:pP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fr-FR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PayrollSystemTest</a:t>
            </a:r>
            <a:endParaRPr lang="fr-FR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5796" y="5552750"/>
            <a:ext cx="32275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getClass</a:t>
            </a:r>
            <a:r>
              <a:rPr lang="en-US" dirty="0"/>
              <a:t> and </a:t>
            </a:r>
            <a:r>
              <a:rPr lang="en-US" dirty="0" err="1"/>
              <a:t>getName</a:t>
            </a:r>
            <a:r>
              <a:rPr lang="en-US" dirty="0"/>
              <a:t> methods to display each Employee subclass object's class name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 flipV="1">
            <a:off x="4953000" y="5552750"/>
            <a:ext cx="782796" cy="60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5485" y="1589782"/>
            <a:ext cx="21763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Downcast </a:t>
            </a:r>
            <a:r>
              <a:rPr lang="en-US" sz="1600" dirty="0" err="1"/>
              <a:t>currentEmployee</a:t>
            </a:r>
            <a:r>
              <a:rPr lang="en-US" sz="1600" dirty="0"/>
              <a:t> to a </a:t>
            </a:r>
            <a:r>
              <a:rPr lang="en-US" sz="1600" dirty="0" err="1"/>
              <a:t>BasePlusCommissionEmployee</a:t>
            </a:r>
            <a:r>
              <a:rPr lang="en-US" sz="1600" dirty="0"/>
              <a:t> reference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>
            <a:off x="5638800" y="2128391"/>
            <a:ext cx="1306685" cy="81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2808982"/>
            <a:ext cx="218893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Give </a:t>
            </a:r>
            <a:r>
              <a:rPr lang="en-US" sz="1600" dirty="0" err="1"/>
              <a:t>BasePlusCommissionEmployees</a:t>
            </a:r>
            <a:r>
              <a:rPr lang="en-US" sz="1600" dirty="0"/>
              <a:t> a 10% base salary bonus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 flipV="1">
            <a:off x="6292142" y="2971800"/>
            <a:ext cx="565858" cy="375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60376" y="4131379"/>
            <a:ext cx="18170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Polymorphically call earnings method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5943600" y="4423766"/>
            <a:ext cx="10167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4429" y="226620"/>
            <a:ext cx="218893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 the </a:t>
            </a:r>
            <a:r>
              <a:rPr lang="en-US" sz="1400" dirty="0" err="1"/>
              <a:t>currentEmployee</a:t>
            </a:r>
            <a:r>
              <a:rPr lang="en-US" sz="1400" dirty="0"/>
              <a:t> variable points to a </a:t>
            </a:r>
            <a:r>
              <a:rPr lang="en-US" sz="1400" dirty="0" err="1"/>
              <a:t>BasePlusCommissionEmployee</a:t>
            </a:r>
            <a:r>
              <a:rPr lang="en-US" sz="1400" dirty="0"/>
              <a:t> object</a:t>
            </a: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>
            <a:off x="6438865" y="703674"/>
            <a:ext cx="335564" cy="515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41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PayrollSystemTest.java (4 of 5)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processed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individually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John Smith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111-11-1111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$800.00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$800.00 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Karen Price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222-22-2222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wage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$16.75;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worked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40.00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$670.00 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Sue Jones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333-33-3333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sales: $10,000.00;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 rate: 0.06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$600.00 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base-salaried commission employee: Bob Lewis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444-44-4444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sales: $5,000.00;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 rate: 0.04; 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$300.00 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$500.00</a:t>
            </a:r>
          </a:p>
        </p:txBody>
      </p:sp>
    </p:spTree>
    <p:extLst>
      <p:ext uri="{BB962C8B-B14F-4D97-AF65-F5344CB8AC3E}">
        <p14:creationId xmlns:p14="http://schemas.microsoft.com/office/powerpoint/2010/main" val="34433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42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PayrollSystemTest.java (5 of 5)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processed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polymorphically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John Smith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111-11-1111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$800.00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$800.00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Karen Price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222-22-2222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 wage: $16.75; hours worked: 40.00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$670.00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Sue Jones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333-33-3333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 sales: $10,000.00; commission rate: 0.06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$600.00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base-salaried commission employee: Bob Lewis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social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444-44-4444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gross sales: $5,000.00; commission rate: 0.04; base salary: $300.00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base salary with 10% increase is: $330.00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earned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$530.00</a:t>
            </a:r>
          </a:p>
          <a:p>
            <a:pPr marL="0" indent="0">
              <a:buNone/>
            </a:pP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 0 is a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 1 is a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 2 is a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CommissionEmployee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Employee 3 is a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BasePlusCommissionEmployee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036" y="4174680"/>
            <a:ext cx="28963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Base salary is increased by 10%</a:t>
            </a:r>
          </a:p>
        </p:txBody>
      </p:sp>
      <p:cxnSp>
        <p:nvCxnSpPr>
          <p:cNvPr id="10" name="Straight Arrow Connector 9"/>
          <p:cNvCxnSpPr>
            <a:cxnSpLocks/>
            <a:stCxn id="7" idx="1"/>
          </p:cNvCxnSpPr>
          <p:nvPr/>
        </p:nvCxnSpPr>
        <p:spPr>
          <a:xfrm flipH="1">
            <a:off x="4648200" y="4343957"/>
            <a:ext cx="989836" cy="692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5266" y="5334000"/>
            <a:ext cx="3609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employee's type is displayed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>
            <a:off x="4114800" y="5518666"/>
            <a:ext cx="810466" cy="27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1652888"/>
            <a:ext cx="3048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results as when the employees were processed individually</a:t>
            </a: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3810000" y="1905249"/>
            <a:ext cx="1676400" cy="209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5" idx="1"/>
          </p:cNvCxnSpPr>
          <p:nvPr/>
        </p:nvCxnSpPr>
        <p:spPr>
          <a:xfrm flipH="1">
            <a:off x="3810000" y="2114553"/>
            <a:ext cx="1676400" cy="629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</p:cNvCxnSpPr>
          <p:nvPr/>
        </p:nvCxnSpPr>
        <p:spPr>
          <a:xfrm flipH="1">
            <a:off x="4038600" y="2114553"/>
            <a:ext cx="1447800" cy="1507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43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0668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Demonstrating Polymorphic Processing, Operator </a:t>
            </a:r>
            <a:r>
              <a:rPr lang="en-US" sz="3200" cap="small" dirty="0" err="1">
                <a:solidFill>
                  <a:srgbClr val="C00000"/>
                </a:solidFill>
                <a:effectLst/>
              </a:rPr>
              <a:t>instanceof</a:t>
            </a:r>
            <a:r>
              <a:rPr lang="en-US" sz="3200" cap="small" dirty="0">
                <a:solidFill>
                  <a:srgbClr val="C00000"/>
                </a:solidFill>
                <a:effectLst/>
              </a:rPr>
              <a:t> and </a:t>
            </a:r>
            <a:r>
              <a:rPr lang="en-US" sz="3200" cap="small" dirty="0" err="1">
                <a:solidFill>
                  <a:srgbClr val="C00000"/>
                </a:solidFill>
                <a:effectLst/>
              </a:rPr>
              <a:t>Downcasting</a:t>
            </a:r>
            <a:endParaRPr lang="en-US" sz="3200" cap="small" dirty="0">
              <a:solidFill>
                <a:srgbClr val="C00000"/>
              </a:solidFill>
              <a:effectLst/>
            </a:endParaRP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442325" cy="5105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Dynamic binding</a:t>
            </a:r>
          </a:p>
          <a:p>
            <a:pPr lvl="1"/>
            <a:r>
              <a:rPr lang="en-US" sz="2400" dirty="0"/>
              <a:t>Also known as late binding</a:t>
            </a:r>
          </a:p>
          <a:p>
            <a:pPr lvl="1"/>
            <a:r>
              <a:rPr lang="en-US" sz="2400" dirty="0"/>
              <a:t>Calls to overridden methods are resolved at execution time, based on the type of object referenced</a:t>
            </a:r>
          </a:p>
          <a:p>
            <a:r>
              <a:rPr lang="en-US" b="1" dirty="0" err="1"/>
              <a:t>instanceof</a:t>
            </a:r>
            <a:r>
              <a:rPr lang="en-US" dirty="0"/>
              <a:t> operator</a:t>
            </a:r>
          </a:p>
          <a:p>
            <a:pPr lvl="1"/>
            <a:r>
              <a:rPr lang="en-US" sz="2400" dirty="0"/>
              <a:t>Determines whether an object is an instance of a certain type</a:t>
            </a:r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44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Re</a:t>
            </a:r>
            <a:r>
              <a:rPr lang="fr-FR" sz="3200" cap="small" dirty="0">
                <a:solidFill>
                  <a:srgbClr val="C00000"/>
                </a:solidFill>
                <a:effectLst/>
              </a:rPr>
              <a:t>marks</a:t>
            </a:r>
            <a:endParaRPr lang="en-US" sz="3200" cap="small" dirty="0">
              <a:solidFill>
                <a:srgbClr val="C00000"/>
              </a:solidFill>
              <a:effectLst/>
            </a:endParaRP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Assigning a superclass variable to a subclass variable (without an explicit cast) is a compilation error.</a:t>
            </a:r>
          </a:p>
          <a:p>
            <a:r>
              <a:rPr lang="en-US" dirty="0"/>
              <a:t>If at execution time the reference of a subclass object has been assigned to a variable of one of its direct or indirect </a:t>
            </a:r>
            <a:r>
              <a:rPr lang="en-US" dirty="0" err="1"/>
              <a:t>superclasses</a:t>
            </a:r>
            <a:r>
              <a:rPr lang="en-US" dirty="0"/>
              <a:t>, it is acceptable to cast the reference stored in that superclass variable back to a reference of the subclass type.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Before performing such a cast, use the </a:t>
            </a:r>
            <a:r>
              <a:rPr lang="en-US" sz="2400" dirty="0" err="1">
                <a:solidFill>
                  <a:srgbClr val="FF0000"/>
                </a:solidFill>
              </a:rPr>
              <a:t>instanceof</a:t>
            </a:r>
            <a:r>
              <a:rPr lang="en-US" sz="2400" dirty="0">
                <a:solidFill>
                  <a:srgbClr val="FF0000"/>
                </a:solidFill>
              </a:rPr>
              <a:t> operator to ensure that the object is indeed an object of an appropriate subclass type.</a:t>
            </a:r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45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0668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Demonstrating Polymorphic Processing, Operator </a:t>
            </a:r>
            <a:r>
              <a:rPr lang="en-US" sz="3200" cap="small" dirty="0" err="1">
                <a:solidFill>
                  <a:srgbClr val="C00000"/>
                </a:solidFill>
                <a:effectLst/>
              </a:rPr>
              <a:t>instanceof</a:t>
            </a:r>
            <a:r>
              <a:rPr lang="en-US" sz="3200" cap="small" dirty="0">
                <a:solidFill>
                  <a:srgbClr val="C00000"/>
                </a:solidFill>
                <a:effectLst/>
              </a:rPr>
              <a:t> and </a:t>
            </a:r>
            <a:r>
              <a:rPr lang="en-US" sz="3200" cap="small" dirty="0" err="1">
                <a:solidFill>
                  <a:srgbClr val="C00000"/>
                </a:solidFill>
                <a:effectLst/>
              </a:rPr>
              <a:t>Downcasting</a:t>
            </a:r>
            <a:r>
              <a:rPr lang="en-US" sz="3200" cap="small" dirty="0">
                <a:solidFill>
                  <a:srgbClr val="C00000"/>
                </a:solidFill>
                <a:effectLst/>
              </a:rPr>
              <a:t> (Cont.)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Downcasting</a:t>
            </a:r>
            <a:endParaRPr lang="en-US" dirty="0"/>
          </a:p>
          <a:p>
            <a:pPr lvl="1"/>
            <a:r>
              <a:rPr lang="en-US" sz="2400" dirty="0"/>
              <a:t>Convert a reference to a superclass to a reference to a subclass</a:t>
            </a:r>
          </a:p>
          <a:p>
            <a:pPr lvl="1"/>
            <a:r>
              <a:rPr lang="en-US" sz="2400" dirty="0"/>
              <a:t>Allowed only if the object has an is-a relationship with the subclass</a:t>
            </a:r>
          </a:p>
          <a:p>
            <a:r>
              <a:rPr lang="en-US" dirty="0" err="1"/>
              <a:t>getClass</a:t>
            </a:r>
            <a:r>
              <a:rPr lang="en-US" dirty="0"/>
              <a:t> method</a:t>
            </a:r>
          </a:p>
          <a:p>
            <a:pPr lvl="1"/>
            <a:r>
              <a:rPr lang="en-US" sz="2400" dirty="0"/>
              <a:t>Inherited from Object</a:t>
            </a:r>
          </a:p>
          <a:p>
            <a:pPr lvl="1"/>
            <a:r>
              <a:rPr lang="en-US" sz="2400" dirty="0"/>
              <a:t>Returns an object of type Class</a:t>
            </a:r>
          </a:p>
          <a:p>
            <a:r>
              <a:rPr lang="en-US" dirty="0" err="1"/>
              <a:t>getName</a:t>
            </a:r>
            <a:r>
              <a:rPr lang="en-US" dirty="0"/>
              <a:t> method of class </a:t>
            </a:r>
            <a:r>
              <a:rPr lang="en-US" dirty="0" err="1"/>
              <a:t>Class</a:t>
            </a:r>
            <a:endParaRPr lang="en-US" dirty="0"/>
          </a:p>
          <a:p>
            <a:pPr lvl="1"/>
            <a:r>
              <a:rPr lang="en-US" sz="2400" dirty="0"/>
              <a:t>Returns the class's name</a:t>
            </a:r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46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10668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Summary of the Allowed Assignments Between Superclass and Subclass Variables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Superclass and subclass assignment rules</a:t>
            </a:r>
          </a:p>
          <a:p>
            <a:pPr lvl="1"/>
            <a:r>
              <a:rPr lang="en-US" sz="2400" dirty="0"/>
              <a:t>Assigning a superclass reference to a superclass variable is </a:t>
            </a:r>
            <a:r>
              <a:rPr lang="en-US" sz="2400" dirty="0">
                <a:solidFill>
                  <a:srgbClr val="0070C0"/>
                </a:solidFill>
              </a:rPr>
              <a:t>straightforward</a:t>
            </a:r>
          </a:p>
          <a:p>
            <a:pPr lvl="1"/>
            <a:r>
              <a:rPr lang="en-US" sz="2400" dirty="0"/>
              <a:t>Assigning a subclass reference to a subclass variable is </a:t>
            </a:r>
            <a:r>
              <a:rPr lang="en-US" sz="2400" dirty="0">
                <a:solidFill>
                  <a:srgbClr val="0070C0"/>
                </a:solidFill>
              </a:rPr>
              <a:t>straightforward</a:t>
            </a:r>
          </a:p>
          <a:p>
            <a:pPr lvl="1"/>
            <a:r>
              <a:rPr lang="en-US" sz="2400" dirty="0"/>
              <a:t>Assigning a subclass reference to a superclass variable is </a:t>
            </a:r>
            <a:r>
              <a:rPr lang="en-US" sz="2400" dirty="0">
                <a:solidFill>
                  <a:srgbClr val="0070C0"/>
                </a:solidFill>
              </a:rPr>
              <a:t>safe</a:t>
            </a:r>
            <a:r>
              <a:rPr lang="en-US" sz="2400" dirty="0"/>
              <a:t> because of the is-a relationship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Referring to subclass-only members through superclass variables is a compilation error</a:t>
            </a:r>
          </a:p>
          <a:p>
            <a:pPr lvl="1"/>
            <a:r>
              <a:rPr lang="en-US" sz="2400" dirty="0"/>
              <a:t>Assigning a superclass reference to a subclass variable is a </a:t>
            </a:r>
            <a:r>
              <a:rPr lang="en-US" sz="2400" dirty="0">
                <a:solidFill>
                  <a:srgbClr val="FF0000"/>
                </a:solidFill>
              </a:rPr>
              <a:t>compilation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error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err="1">
                <a:solidFill>
                  <a:srgbClr val="00B050"/>
                </a:solidFill>
              </a:rPr>
              <a:t>Downcasting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can get around this error</a:t>
            </a:r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47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final Methods and Classes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final</a:t>
            </a:r>
            <a:r>
              <a:rPr lang="en-US" dirty="0"/>
              <a:t> methods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Cannot be overridden </a:t>
            </a:r>
            <a:r>
              <a:rPr lang="en-US" sz="2400" dirty="0"/>
              <a:t>in a subclass</a:t>
            </a:r>
          </a:p>
          <a:p>
            <a:pPr lvl="1"/>
            <a:r>
              <a:rPr lang="en-US" sz="2400" dirty="0"/>
              <a:t>private and static methods are </a:t>
            </a:r>
            <a:r>
              <a:rPr lang="en-US" sz="2400" dirty="0">
                <a:solidFill>
                  <a:srgbClr val="FF0000"/>
                </a:solidFill>
              </a:rPr>
              <a:t>implicitly final</a:t>
            </a:r>
          </a:p>
          <a:p>
            <a:pPr lvl="1"/>
            <a:r>
              <a:rPr lang="en-US" sz="2400" dirty="0"/>
              <a:t>final methods are resolved at compile time, this is known as </a:t>
            </a:r>
            <a:r>
              <a:rPr lang="en-US" sz="2400" b="1" dirty="0">
                <a:solidFill>
                  <a:srgbClr val="0070C0"/>
                </a:solidFill>
              </a:rPr>
              <a:t>static binding</a:t>
            </a:r>
          </a:p>
          <a:p>
            <a:r>
              <a:rPr lang="en-US" dirty="0"/>
              <a:t>Compilers can optimize by </a:t>
            </a:r>
            <a:r>
              <a:rPr lang="en-US" dirty="0" err="1"/>
              <a:t>inlining</a:t>
            </a:r>
            <a:r>
              <a:rPr lang="en-US" dirty="0"/>
              <a:t> the code</a:t>
            </a:r>
          </a:p>
          <a:p>
            <a:r>
              <a:rPr lang="en-US" dirty="0"/>
              <a:t>final classes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Cannot be extended </a:t>
            </a:r>
            <a:r>
              <a:rPr lang="en-US" sz="2400" dirty="0"/>
              <a:t>by a subclass</a:t>
            </a:r>
          </a:p>
          <a:p>
            <a:pPr lvl="1"/>
            <a:r>
              <a:rPr lang="en-US" sz="2400" dirty="0"/>
              <a:t>All methods in a final class are </a:t>
            </a:r>
            <a:r>
              <a:rPr lang="en-US" sz="2400" dirty="0">
                <a:solidFill>
                  <a:srgbClr val="FF0000"/>
                </a:solidFill>
              </a:rPr>
              <a:t>implicitly final</a:t>
            </a:r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38175" y="2286000"/>
            <a:ext cx="8077200" cy="1981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Questions/Answers &amp;</a:t>
            </a:r>
          </a:p>
          <a:p>
            <a:pPr marL="0" indent="0" algn="ctr">
              <a:buNone/>
            </a:pPr>
            <a:r>
              <a:rPr lang="en-US" sz="4000" b="1" cap="small" dirty="0">
                <a:ln w="12700">
                  <a:solidFill>
                    <a:schemeClr val="tx2"/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031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5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Polymorphism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143000"/>
            <a:ext cx="6858000" cy="510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6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Polymorphism, cont.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When a program invokes a method through a superclass variable, the correct subclass version of the method is called, based on the type of the reference stored in the superclass variable</a:t>
            </a:r>
          </a:p>
          <a:p>
            <a:r>
              <a:rPr lang="en-US" dirty="0"/>
              <a:t>The same method name and signature can cause different actions to occur, depending on the type of object on which the method is invoked</a:t>
            </a:r>
          </a:p>
          <a:p>
            <a:r>
              <a:rPr lang="en-US" dirty="0"/>
              <a:t>Facilitates adding new classes to a system with minimal modifications to the system’s code</a:t>
            </a:r>
          </a:p>
        </p:txBody>
      </p:sp>
    </p:spTree>
    <p:extLst>
      <p:ext uri="{BB962C8B-B14F-4D97-AF65-F5344CB8AC3E}">
        <p14:creationId xmlns:p14="http://schemas.microsoft.com/office/powerpoint/2010/main" val="287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7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4" y="1143000"/>
            <a:ext cx="7543286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8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Creating the roster Array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We can maintain our class roster using an array, </a:t>
            </a:r>
          </a:p>
          <a:p>
            <a:pPr lvl="1"/>
            <a:r>
              <a:rPr lang="en-US" sz="2400" dirty="0"/>
              <a:t>combining objects from the Student, </a:t>
            </a:r>
            <a:r>
              <a:rPr lang="en-US" sz="2400" dirty="0" err="1" smtClean="0"/>
              <a:t>UndergraduateStudent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GraduateStudent</a:t>
            </a:r>
            <a:r>
              <a:rPr lang="en-US" sz="2400" dirty="0"/>
              <a:t>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Student roster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Student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roster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GraduateStudent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roster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UndergraduateStudent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roster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UndergraduateStudent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5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4FDF-67D7-4B69-8D7C-DBDF9CBCCAF9}" type="slidenum">
              <a:rPr lang="en-US"/>
              <a:pPr/>
              <a:t>9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99413" cy="762000"/>
          </a:xfrm>
          <a:noFill/>
        </p:spPr>
        <p:txBody>
          <a:bodyPr/>
          <a:lstStyle/>
          <a:p>
            <a:r>
              <a:rPr lang="en-US" sz="3200" cap="small" dirty="0">
                <a:solidFill>
                  <a:srgbClr val="C00000"/>
                </a:solidFill>
                <a:effectLst/>
              </a:rPr>
              <a:t>State of the roster Array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42325" cy="5334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roster array with elements referring to instances of </a:t>
            </a:r>
            <a:r>
              <a:rPr lang="en-US" dirty="0" err="1"/>
              <a:t>GraduateStudent</a:t>
            </a:r>
            <a:r>
              <a:rPr lang="en-US" dirty="0"/>
              <a:t> or </a:t>
            </a:r>
            <a:r>
              <a:rPr lang="en-US" dirty="0" err="1"/>
              <a:t>UndergraduateStudent</a:t>
            </a:r>
            <a:r>
              <a:rPr lang="en-US" dirty="0"/>
              <a:t> classes.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16288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5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15949</TotalTime>
  <Words>3816</Words>
  <Application>Microsoft Office PowerPoint</Application>
  <PresentationFormat>On-screen Show (4:3)</PresentationFormat>
  <Paragraphs>681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Thermal</vt:lpstr>
      <vt:lpstr>CS212: Object-Oriented Programming</vt:lpstr>
      <vt:lpstr>Objectives</vt:lpstr>
      <vt:lpstr>Introduction</vt:lpstr>
      <vt:lpstr>Polymorphism</vt:lpstr>
      <vt:lpstr>Polymorphism</vt:lpstr>
      <vt:lpstr>Polymorphism, cont.</vt:lpstr>
      <vt:lpstr>Example</vt:lpstr>
      <vt:lpstr>Creating the roster Array</vt:lpstr>
      <vt:lpstr>State of the roster Array</vt:lpstr>
      <vt:lpstr>Sample Polymorphic Message</vt:lpstr>
      <vt:lpstr>The instanceof Operator</vt:lpstr>
      <vt:lpstr>Remarks</vt:lpstr>
      <vt:lpstr>Demonstrating Polymorphic Behavior</vt:lpstr>
      <vt:lpstr>PowerPoint Presentation</vt:lpstr>
      <vt:lpstr>PowerPoint Presentation</vt:lpstr>
      <vt:lpstr>PowerPoint Presentation</vt:lpstr>
      <vt:lpstr>PowerPoint Presentation</vt:lpstr>
      <vt:lpstr>Abstract Classes and Methods</vt:lpstr>
      <vt:lpstr>PowerPoint Presentation</vt:lpstr>
      <vt:lpstr>PowerPoint Presentation</vt:lpstr>
      <vt:lpstr>PowerPoint Presentation</vt:lpstr>
      <vt:lpstr>PowerPoint Presentation</vt:lpstr>
      <vt:lpstr>EMPLOYEE CLASS</vt:lpstr>
      <vt:lpstr>PowerPoint Presentation</vt:lpstr>
      <vt:lpstr>Creating Abstract Superclass Employee</vt:lpstr>
      <vt:lpstr>Employee.java (1 of 3)</vt:lpstr>
      <vt:lpstr>Employee.java (2 of 3)</vt:lpstr>
      <vt:lpstr>Employee.java (3 of 3)</vt:lpstr>
      <vt:lpstr>SalariedEmployee.java (1 of 2)</vt:lpstr>
      <vt:lpstr>SalariedEmployee.java (2 of 2)</vt:lpstr>
      <vt:lpstr>HourlyEmployee.java (1 of 2)</vt:lpstr>
      <vt:lpstr>HourlyEmployee.java (2 of 2)</vt:lpstr>
      <vt:lpstr>CommissionEmployee.java (1 of 3)</vt:lpstr>
      <vt:lpstr>CommissionEmployee.java (2 of 3)</vt:lpstr>
      <vt:lpstr>CommissionEmployee.java (3 of 3)</vt:lpstr>
      <vt:lpstr>BasePlusCommissionEmployee.java (1 of 2)</vt:lpstr>
      <vt:lpstr>BasePlusCommissionEmployee.java (2 of 2)</vt:lpstr>
      <vt:lpstr>PayrollSystemTest.java (1 of 5)</vt:lpstr>
      <vt:lpstr>PayrollSystemTest.java (2 of 5)</vt:lpstr>
      <vt:lpstr>PayrollSystemTest.java (3 of 5)</vt:lpstr>
      <vt:lpstr>PayrollSystemTest.java (4 of 5)</vt:lpstr>
      <vt:lpstr>PayrollSystemTest.java (5 of 5)</vt:lpstr>
      <vt:lpstr>Demonstrating Polymorphic Processing, Operator instanceof and Downcasting</vt:lpstr>
      <vt:lpstr>Remarks</vt:lpstr>
      <vt:lpstr>Demonstrating Polymorphic Processing, Operator instanceof and Downcasting (Cont.)</vt:lpstr>
      <vt:lpstr>Summary of the Allowed Assignments Between Superclass and Subclass Variables</vt:lpstr>
      <vt:lpstr>final Methods and Classes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CS212 OOP</dc:title>
  <dc:creator>Dr. Mian M. Hamayun</dc:creator>
  <cp:lastModifiedBy>Younus Khan</cp:lastModifiedBy>
  <cp:revision>761</cp:revision>
  <dcterms:created xsi:type="dcterms:W3CDTF">2014-02-05T17:22:40Z</dcterms:created>
  <dcterms:modified xsi:type="dcterms:W3CDTF">2019-03-23T19:52:50Z</dcterms:modified>
</cp:coreProperties>
</file>