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8157150" cy="32397700"/>
  <p:notesSz cx="6858000" cy="9144000"/>
  <p:defaultTextStyle>
    <a:defPPr>
      <a:defRPr lang="en-US"/>
    </a:defPPr>
    <a:lvl1pPr marL="0" algn="l" defTabSz="2015841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1pPr>
    <a:lvl2pPr marL="2015841" algn="l" defTabSz="2015841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2pPr>
    <a:lvl3pPr marL="4031681" algn="l" defTabSz="2015841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3pPr>
    <a:lvl4pPr marL="6047522" algn="l" defTabSz="2015841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4pPr>
    <a:lvl5pPr marL="8063362" algn="l" defTabSz="2015841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5pPr>
    <a:lvl6pPr marL="10079203" algn="l" defTabSz="2015841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6pPr>
    <a:lvl7pPr marL="12095043" algn="l" defTabSz="2015841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7pPr>
    <a:lvl8pPr marL="14110884" algn="l" defTabSz="2015841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8pPr>
    <a:lvl9pPr marL="16126724" algn="l" defTabSz="2015841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 Litoi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 snapToObjects="1">
      <p:cViewPr>
        <p:scale>
          <a:sx n="55" d="100"/>
          <a:sy n="55" d="100"/>
        </p:scale>
        <p:origin x="-3424" y="1368"/>
      </p:cViewPr>
      <p:guideLst>
        <p:guide orient="horz" pos="10012"/>
        <p:guide pos="120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exlitoiu:Dropbox:ECE496:graphs:randomized%20vs.%20non-randomized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exlitoiu:Dropbox:ECE496:graphs:randomized%20vs.%20non-randomized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exlitoiu:Dropbox:ECE496:graphs:randomized%20vs.%20non-randomized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exlitoiu:Dropbox:ECE496:graphs:sentiment:sentiment%20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Linear Regression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 day before Tweets</c:v>
          </c:tx>
          <c:invertIfNegative val="0"/>
          <c:cat>
            <c:strRef>
              <c:f>Recovered_Sheet1!$A$4:$A$14</c:f>
              <c:strCache>
                <c:ptCount val="11"/>
                <c:pt idx="0">
                  <c:v>^NYI</c:v>
                </c:pt>
                <c:pt idx="1">
                  <c:v>^NYL</c:v>
                </c:pt>
                <c:pt idx="2">
                  <c:v>^NYA</c:v>
                </c:pt>
                <c:pt idx="3">
                  <c:v>^IXK</c:v>
                </c:pt>
                <c:pt idx="4">
                  <c:v>^DJI</c:v>
                </c:pt>
                <c:pt idx="5">
                  <c:v>NDAQ</c:v>
                </c:pt>
                <c:pt idx="6">
                  <c:v>^DJA</c:v>
                </c:pt>
                <c:pt idx="7">
                  <c:v>SNP</c:v>
                </c:pt>
                <c:pt idx="8">
                  <c:v>^N225</c:v>
                </c:pt>
                <c:pt idx="9">
                  <c:v>ASCA</c:v>
                </c:pt>
                <c:pt idx="10">
                  <c:v>AAPL</c:v>
                </c:pt>
              </c:strCache>
            </c:strRef>
          </c:cat>
          <c:val>
            <c:numRef>
              <c:f>Recovered_Sheet1!$B$4:$B$14</c:f>
              <c:numCache>
                <c:formatCode>General</c:formatCode>
                <c:ptCount val="11"/>
                <c:pt idx="0">
                  <c:v>0.333333333333</c:v>
                </c:pt>
                <c:pt idx="1">
                  <c:v>0.472222222222</c:v>
                </c:pt>
                <c:pt idx="2">
                  <c:v>0.472222222222</c:v>
                </c:pt>
                <c:pt idx="3">
                  <c:v>0.388888888889</c:v>
                </c:pt>
                <c:pt idx="4">
                  <c:v>0.416666666667</c:v>
                </c:pt>
                <c:pt idx="5">
                  <c:v>0.611111111111</c:v>
                </c:pt>
                <c:pt idx="6">
                  <c:v>0.472222222222</c:v>
                </c:pt>
                <c:pt idx="7">
                  <c:v>0.444444444444</c:v>
                </c:pt>
                <c:pt idx="8">
                  <c:v>0.444444444444</c:v>
                </c:pt>
                <c:pt idx="9">
                  <c:v>0.277777777778</c:v>
                </c:pt>
                <c:pt idx="10">
                  <c:v>0.388888888889</c:v>
                </c:pt>
              </c:numCache>
            </c:numRef>
          </c:val>
        </c:ser>
        <c:ser>
          <c:idx val="1"/>
          <c:order val="1"/>
          <c:tx>
            <c:v>day of Tweets</c:v>
          </c:tx>
          <c:invertIfNegative val="0"/>
          <c:cat>
            <c:strRef>
              <c:f>Recovered_Sheet1!$A$4:$A$14</c:f>
              <c:strCache>
                <c:ptCount val="11"/>
                <c:pt idx="0">
                  <c:v>^NYI</c:v>
                </c:pt>
                <c:pt idx="1">
                  <c:v>^NYL</c:v>
                </c:pt>
                <c:pt idx="2">
                  <c:v>^NYA</c:v>
                </c:pt>
                <c:pt idx="3">
                  <c:v>^IXK</c:v>
                </c:pt>
                <c:pt idx="4">
                  <c:v>^DJI</c:v>
                </c:pt>
                <c:pt idx="5">
                  <c:v>NDAQ</c:v>
                </c:pt>
                <c:pt idx="6">
                  <c:v>^DJA</c:v>
                </c:pt>
                <c:pt idx="7">
                  <c:v>SNP</c:v>
                </c:pt>
                <c:pt idx="8">
                  <c:v>^N225</c:v>
                </c:pt>
                <c:pt idx="9">
                  <c:v>ASCA</c:v>
                </c:pt>
                <c:pt idx="10">
                  <c:v>AAPL</c:v>
                </c:pt>
              </c:strCache>
            </c:strRef>
          </c:cat>
          <c:val>
            <c:numRef>
              <c:f>Recovered_Sheet1!$C$4:$C$14</c:f>
              <c:numCache>
                <c:formatCode>General</c:formatCode>
                <c:ptCount val="11"/>
                <c:pt idx="0">
                  <c:v>0.472222222222</c:v>
                </c:pt>
                <c:pt idx="1">
                  <c:v>0.555555555556</c:v>
                </c:pt>
                <c:pt idx="2">
                  <c:v>0.555555555556</c:v>
                </c:pt>
                <c:pt idx="3">
                  <c:v>0.305555555556</c:v>
                </c:pt>
                <c:pt idx="4">
                  <c:v>0.527777777778</c:v>
                </c:pt>
                <c:pt idx="5">
                  <c:v>0.583333333333</c:v>
                </c:pt>
                <c:pt idx="6">
                  <c:v>0.416666666667</c:v>
                </c:pt>
                <c:pt idx="7">
                  <c:v>0.583333333333</c:v>
                </c:pt>
                <c:pt idx="8">
                  <c:v>0.277777777778</c:v>
                </c:pt>
                <c:pt idx="9">
                  <c:v>0.527777777778</c:v>
                </c:pt>
                <c:pt idx="10">
                  <c:v>0.305555555556</c:v>
                </c:pt>
              </c:numCache>
            </c:numRef>
          </c:val>
        </c:ser>
        <c:ser>
          <c:idx val="2"/>
          <c:order val="2"/>
          <c:tx>
            <c:v>1 day after Tweets</c:v>
          </c:tx>
          <c:invertIfNegative val="0"/>
          <c:cat>
            <c:strRef>
              <c:f>Recovered_Sheet1!$A$4:$A$14</c:f>
              <c:strCache>
                <c:ptCount val="11"/>
                <c:pt idx="0">
                  <c:v>^NYI</c:v>
                </c:pt>
                <c:pt idx="1">
                  <c:v>^NYL</c:v>
                </c:pt>
                <c:pt idx="2">
                  <c:v>^NYA</c:v>
                </c:pt>
                <c:pt idx="3">
                  <c:v>^IXK</c:v>
                </c:pt>
                <c:pt idx="4">
                  <c:v>^DJI</c:v>
                </c:pt>
                <c:pt idx="5">
                  <c:v>NDAQ</c:v>
                </c:pt>
                <c:pt idx="6">
                  <c:v>^DJA</c:v>
                </c:pt>
                <c:pt idx="7">
                  <c:v>SNP</c:v>
                </c:pt>
                <c:pt idx="8">
                  <c:v>^N225</c:v>
                </c:pt>
                <c:pt idx="9">
                  <c:v>ASCA</c:v>
                </c:pt>
                <c:pt idx="10">
                  <c:v>AAPL</c:v>
                </c:pt>
              </c:strCache>
            </c:strRef>
          </c:cat>
          <c:val>
            <c:numRef>
              <c:f>Recovered_Sheet1!$D$4:$D$14</c:f>
              <c:numCache>
                <c:formatCode>General</c:formatCode>
                <c:ptCount val="11"/>
                <c:pt idx="0">
                  <c:v>0.444444444444</c:v>
                </c:pt>
                <c:pt idx="1">
                  <c:v>0.5</c:v>
                </c:pt>
                <c:pt idx="2">
                  <c:v>0.5</c:v>
                </c:pt>
                <c:pt idx="3">
                  <c:v>0.416666666667</c:v>
                </c:pt>
                <c:pt idx="4">
                  <c:v>0.555555555556</c:v>
                </c:pt>
                <c:pt idx="5">
                  <c:v>0.5</c:v>
                </c:pt>
                <c:pt idx="6">
                  <c:v>0.444444444444</c:v>
                </c:pt>
                <c:pt idx="7">
                  <c:v>0.5</c:v>
                </c:pt>
                <c:pt idx="8">
                  <c:v>0.444444444444</c:v>
                </c:pt>
                <c:pt idx="9">
                  <c:v>0.388888888889</c:v>
                </c:pt>
                <c:pt idx="10">
                  <c:v>0.333333333333</c:v>
                </c:pt>
              </c:numCache>
            </c:numRef>
          </c:val>
        </c:ser>
        <c:ser>
          <c:idx val="3"/>
          <c:order val="3"/>
          <c:tx>
            <c:v>2 days after Tweets</c:v>
          </c:tx>
          <c:invertIfNegative val="0"/>
          <c:cat>
            <c:strRef>
              <c:f>Recovered_Sheet1!$A$4:$A$14</c:f>
              <c:strCache>
                <c:ptCount val="11"/>
                <c:pt idx="0">
                  <c:v>^NYI</c:v>
                </c:pt>
                <c:pt idx="1">
                  <c:v>^NYL</c:v>
                </c:pt>
                <c:pt idx="2">
                  <c:v>^NYA</c:v>
                </c:pt>
                <c:pt idx="3">
                  <c:v>^IXK</c:v>
                </c:pt>
                <c:pt idx="4">
                  <c:v>^DJI</c:v>
                </c:pt>
                <c:pt idx="5">
                  <c:v>NDAQ</c:v>
                </c:pt>
                <c:pt idx="6">
                  <c:v>^DJA</c:v>
                </c:pt>
                <c:pt idx="7">
                  <c:v>SNP</c:v>
                </c:pt>
                <c:pt idx="8">
                  <c:v>^N225</c:v>
                </c:pt>
                <c:pt idx="9">
                  <c:v>ASCA</c:v>
                </c:pt>
                <c:pt idx="10">
                  <c:v>AAPL</c:v>
                </c:pt>
              </c:strCache>
            </c:strRef>
          </c:cat>
          <c:val>
            <c:numRef>
              <c:f>Recovered_Sheet1!$E$4:$E$14</c:f>
              <c:numCache>
                <c:formatCode>General</c:formatCode>
                <c:ptCount val="11"/>
                <c:pt idx="0">
                  <c:v>0.388888888889</c:v>
                </c:pt>
                <c:pt idx="1">
                  <c:v>0.472222222222</c:v>
                </c:pt>
                <c:pt idx="2">
                  <c:v>0.472222222222</c:v>
                </c:pt>
                <c:pt idx="3">
                  <c:v>0.527777777778</c:v>
                </c:pt>
                <c:pt idx="4">
                  <c:v>0.416666666667</c:v>
                </c:pt>
                <c:pt idx="5">
                  <c:v>0.638888888889</c:v>
                </c:pt>
                <c:pt idx="6">
                  <c:v>0.527777777778</c:v>
                </c:pt>
                <c:pt idx="7">
                  <c:v>0.583333333333</c:v>
                </c:pt>
                <c:pt idx="8">
                  <c:v>0.5</c:v>
                </c:pt>
                <c:pt idx="9">
                  <c:v>0.388888888889</c:v>
                </c:pt>
                <c:pt idx="10">
                  <c:v>0.527777777778</c:v>
                </c:pt>
              </c:numCache>
            </c:numRef>
          </c:val>
        </c:ser>
        <c:ser>
          <c:idx val="4"/>
          <c:order val="4"/>
          <c:tx>
            <c:v>3 days after Tweets</c:v>
          </c:tx>
          <c:invertIfNegative val="0"/>
          <c:cat>
            <c:strRef>
              <c:f>Recovered_Sheet1!$A$4:$A$14</c:f>
              <c:strCache>
                <c:ptCount val="11"/>
                <c:pt idx="0">
                  <c:v>^NYI</c:v>
                </c:pt>
                <c:pt idx="1">
                  <c:v>^NYL</c:v>
                </c:pt>
                <c:pt idx="2">
                  <c:v>^NYA</c:v>
                </c:pt>
                <c:pt idx="3">
                  <c:v>^IXK</c:v>
                </c:pt>
                <c:pt idx="4">
                  <c:v>^DJI</c:v>
                </c:pt>
                <c:pt idx="5">
                  <c:v>NDAQ</c:v>
                </c:pt>
                <c:pt idx="6">
                  <c:v>^DJA</c:v>
                </c:pt>
                <c:pt idx="7">
                  <c:v>SNP</c:v>
                </c:pt>
                <c:pt idx="8">
                  <c:v>^N225</c:v>
                </c:pt>
                <c:pt idx="9">
                  <c:v>ASCA</c:v>
                </c:pt>
                <c:pt idx="10">
                  <c:v>AAPL</c:v>
                </c:pt>
              </c:strCache>
            </c:strRef>
          </c:cat>
          <c:val>
            <c:numRef>
              <c:f>Recovered_Sheet1!$F$4:$F$14</c:f>
              <c:numCache>
                <c:formatCode>General</c:formatCode>
                <c:ptCount val="11"/>
                <c:pt idx="0">
                  <c:v>0.361111111111</c:v>
                </c:pt>
                <c:pt idx="1">
                  <c:v>0.416666666667</c:v>
                </c:pt>
                <c:pt idx="2">
                  <c:v>0.416666666667</c:v>
                </c:pt>
                <c:pt idx="3">
                  <c:v>0.666666666667</c:v>
                </c:pt>
                <c:pt idx="4">
                  <c:v>0.416666666667</c:v>
                </c:pt>
                <c:pt idx="5">
                  <c:v>0.638888888889</c:v>
                </c:pt>
                <c:pt idx="6">
                  <c:v>0.611111111111</c:v>
                </c:pt>
                <c:pt idx="7">
                  <c:v>0.583333333333</c:v>
                </c:pt>
                <c:pt idx="8">
                  <c:v>0.527777777778</c:v>
                </c:pt>
                <c:pt idx="9">
                  <c:v>0.333333333333</c:v>
                </c:pt>
                <c:pt idx="10">
                  <c:v>0.638888888889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7752344"/>
        <c:axId val="-2127275304"/>
      </c:barChart>
      <c:catAx>
        <c:axId val="211775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7275304"/>
        <c:crosses val="autoZero"/>
        <c:auto val="1"/>
        <c:lblAlgn val="ctr"/>
        <c:lblOffset val="100"/>
        <c:noMultiLvlLbl val="0"/>
      </c:catAx>
      <c:valAx>
        <c:axId val="-2127275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7752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K-Nearest Neighbour</a:t>
            </a:r>
            <a:r>
              <a:rPr lang="en-US" baseline="0"/>
              <a:t> Prediction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 day before Tweets</c:v>
          </c:tx>
          <c:invertIfNegative val="0"/>
          <c:cat>
            <c:strRef>
              <c:f>Recovered_Sheet1!$A$19:$A$29</c:f>
              <c:strCache>
                <c:ptCount val="11"/>
                <c:pt idx="0">
                  <c:v>^NYI</c:v>
                </c:pt>
                <c:pt idx="1">
                  <c:v>^NYL</c:v>
                </c:pt>
                <c:pt idx="2">
                  <c:v>^NYA</c:v>
                </c:pt>
                <c:pt idx="3">
                  <c:v>^IXK</c:v>
                </c:pt>
                <c:pt idx="4">
                  <c:v>^DJI</c:v>
                </c:pt>
                <c:pt idx="5">
                  <c:v>NDAQ</c:v>
                </c:pt>
                <c:pt idx="6">
                  <c:v>^DJA</c:v>
                </c:pt>
                <c:pt idx="7">
                  <c:v>SNP</c:v>
                </c:pt>
                <c:pt idx="8">
                  <c:v>^N225</c:v>
                </c:pt>
                <c:pt idx="9">
                  <c:v>ASCA</c:v>
                </c:pt>
                <c:pt idx="10">
                  <c:v>AAPL</c:v>
                </c:pt>
              </c:strCache>
            </c:strRef>
          </c:cat>
          <c:val>
            <c:numRef>
              <c:f>Recovered_Sheet1!$B$19:$B$29</c:f>
              <c:numCache>
                <c:formatCode>General</c:formatCode>
                <c:ptCount val="11"/>
                <c:pt idx="0">
                  <c:v>0.361111111111</c:v>
                </c:pt>
                <c:pt idx="1">
                  <c:v>0.361111111111</c:v>
                </c:pt>
                <c:pt idx="2">
                  <c:v>0.361111111111</c:v>
                </c:pt>
                <c:pt idx="3">
                  <c:v>0.277777777778</c:v>
                </c:pt>
                <c:pt idx="4">
                  <c:v>0.333333333333</c:v>
                </c:pt>
                <c:pt idx="5">
                  <c:v>0.583333333333</c:v>
                </c:pt>
                <c:pt idx="6">
                  <c:v>0.222222222222</c:v>
                </c:pt>
                <c:pt idx="7">
                  <c:v>0.444444444444</c:v>
                </c:pt>
                <c:pt idx="8">
                  <c:v>0.305555555556</c:v>
                </c:pt>
                <c:pt idx="9">
                  <c:v>0.416666666667</c:v>
                </c:pt>
                <c:pt idx="10">
                  <c:v>0.277777777778</c:v>
                </c:pt>
              </c:numCache>
            </c:numRef>
          </c:val>
        </c:ser>
        <c:ser>
          <c:idx val="1"/>
          <c:order val="1"/>
          <c:tx>
            <c:v>day of Tweets</c:v>
          </c:tx>
          <c:invertIfNegative val="0"/>
          <c:cat>
            <c:strRef>
              <c:f>Recovered_Sheet1!$A$19:$A$29</c:f>
              <c:strCache>
                <c:ptCount val="11"/>
                <c:pt idx="0">
                  <c:v>^NYI</c:v>
                </c:pt>
                <c:pt idx="1">
                  <c:v>^NYL</c:v>
                </c:pt>
                <c:pt idx="2">
                  <c:v>^NYA</c:v>
                </c:pt>
                <c:pt idx="3">
                  <c:v>^IXK</c:v>
                </c:pt>
                <c:pt idx="4">
                  <c:v>^DJI</c:v>
                </c:pt>
                <c:pt idx="5">
                  <c:v>NDAQ</c:v>
                </c:pt>
                <c:pt idx="6">
                  <c:v>^DJA</c:v>
                </c:pt>
                <c:pt idx="7">
                  <c:v>SNP</c:v>
                </c:pt>
                <c:pt idx="8">
                  <c:v>^N225</c:v>
                </c:pt>
                <c:pt idx="9">
                  <c:v>ASCA</c:v>
                </c:pt>
                <c:pt idx="10">
                  <c:v>AAPL</c:v>
                </c:pt>
              </c:strCache>
            </c:strRef>
          </c:cat>
          <c:val>
            <c:numRef>
              <c:f>Recovered_Sheet1!$C$19:$C$29</c:f>
              <c:numCache>
                <c:formatCode>General</c:formatCode>
                <c:ptCount val="11"/>
                <c:pt idx="0">
                  <c:v>0.333333333333</c:v>
                </c:pt>
                <c:pt idx="1">
                  <c:v>0.333333333333</c:v>
                </c:pt>
                <c:pt idx="2">
                  <c:v>0.333333333333</c:v>
                </c:pt>
                <c:pt idx="3">
                  <c:v>0.25</c:v>
                </c:pt>
                <c:pt idx="4">
                  <c:v>0.305555555556</c:v>
                </c:pt>
                <c:pt idx="5">
                  <c:v>0.555555555556</c:v>
                </c:pt>
                <c:pt idx="6">
                  <c:v>0.194444444444</c:v>
                </c:pt>
                <c:pt idx="7">
                  <c:v>0.5</c:v>
                </c:pt>
                <c:pt idx="8">
                  <c:v>0.277777777778</c:v>
                </c:pt>
                <c:pt idx="9">
                  <c:v>0.416666666667</c:v>
                </c:pt>
                <c:pt idx="10">
                  <c:v>0.277777777778</c:v>
                </c:pt>
              </c:numCache>
            </c:numRef>
          </c:val>
        </c:ser>
        <c:ser>
          <c:idx val="2"/>
          <c:order val="2"/>
          <c:tx>
            <c:v>1 day after Tweets</c:v>
          </c:tx>
          <c:invertIfNegative val="0"/>
          <c:cat>
            <c:strRef>
              <c:f>Recovered_Sheet1!$A$19:$A$29</c:f>
              <c:strCache>
                <c:ptCount val="11"/>
                <c:pt idx="0">
                  <c:v>^NYI</c:v>
                </c:pt>
                <c:pt idx="1">
                  <c:v>^NYL</c:v>
                </c:pt>
                <c:pt idx="2">
                  <c:v>^NYA</c:v>
                </c:pt>
                <c:pt idx="3">
                  <c:v>^IXK</c:v>
                </c:pt>
                <c:pt idx="4">
                  <c:v>^DJI</c:v>
                </c:pt>
                <c:pt idx="5">
                  <c:v>NDAQ</c:v>
                </c:pt>
                <c:pt idx="6">
                  <c:v>^DJA</c:v>
                </c:pt>
                <c:pt idx="7">
                  <c:v>SNP</c:v>
                </c:pt>
                <c:pt idx="8">
                  <c:v>^N225</c:v>
                </c:pt>
                <c:pt idx="9">
                  <c:v>ASCA</c:v>
                </c:pt>
                <c:pt idx="10">
                  <c:v>AAPL</c:v>
                </c:pt>
              </c:strCache>
            </c:strRef>
          </c:cat>
          <c:val>
            <c:numRef>
              <c:f>Recovered_Sheet1!$D$19:$D$29</c:f>
              <c:numCache>
                <c:formatCode>General</c:formatCode>
                <c:ptCount val="11"/>
                <c:pt idx="0">
                  <c:v>0.305555555556</c:v>
                </c:pt>
                <c:pt idx="1">
                  <c:v>0.305555555556</c:v>
                </c:pt>
                <c:pt idx="2">
                  <c:v>0.305555555556</c:v>
                </c:pt>
                <c:pt idx="3">
                  <c:v>0.222222222222</c:v>
                </c:pt>
                <c:pt idx="4">
                  <c:v>0.305555555556</c:v>
                </c:pt>
                <c:pt idx="5">
                  <c:v>0.527777777778</c:v>
                </c:pt>
                <c:pt idx="6">
                  <c:v>0.25</c:v>
                </c:pt>
                <c:pt idx="7">
                  <c:v>0.444444444444</c:v>
                </c:pt>
                <c:pt idx="8">
                  <c:v>0.333333333333</c:v>
                </c:pt>
                <c:pt idx="9">
                  <c:v>0.416666666667</c:v>
                </c:pt>
                <c:pt idx="10">
                  <c:v>0.277777777778</c:v>
                </c:pt>
              </c:numCache>
            </c:numRef>
          </c:val>
        </c:ser>
        <c:ser>
          <c:idx val="3"/>
          <c:order val="3"/>
          <c:tx>
            <c:v>2 days after Tweets</c:v>
          </c:tx>
          <c:invertIfNegative val="0"/>
          <c:cat>
            <c:strRef>
              <c:f>Recovered_Sheet1!$A$19:$A$29</c:f>
              <c:strCache>
                <c:ptCount val="11"/>
                <c:pt idx="0">
                  <c:v>^NYI</c:v>
                </c:pt>
                <c:pt idx="1">
                  <c:v>^NYL</c:v>
                </c:pt>
                <c:pt idx="2">
                  <c:v>^NYA</c:v>
                </c:pt>
                <c:pt idx="3">
                  <c:v>^IXK</c:v>
                </c:pt>
                <c:pt idx="4">
                  <c:v>^DJI</c:v>
                </c:pt>
                <c:pt idx="5">
                  <c:v>NDAQ</c:v>
                </c:pt>
                <c:pt idx="6">
                  <c:v>^DJA</c:v>
                </c:pt>
                <c:pt idx="7">
                  <c:v>SNP</c:v>
                </c:pt>
                <c:pt idx="8">
                  <c:v>^N225</c:v>
                </c:pt>
                <c:pt idx="9">
                  <c:v>ASCA</c:v>
                </c:pt>
                <c:pt idx="10">
                  <c:v>AAPL</c:v>
                </c:pt>
              </c:strCache>
            </c:strRef>
          </c:cat>
          <c:val>
            <c:numRef>
              <c:f>Recovered_Sheet1!$E$19:$E$29</c:f>
              <c:numCache>
                <c:formatCode>General</c:formatCode>
                <c:ptCount val="11"/>
                <c:pt idx="0">
                  <c:v>0.333333333333</c:v>
                </c:pt>
                <c:pt idx="1">
                  <c:v>0.333333333333</c:v>
                </c:pt>
                <c:pt idx="2">
                  <c:v>0.333333333333</c:v>
                </c:pt>
                <c:pt idx="3">
                  <c:v>0.25</c:v>
                </c:pt>
                <c:pt idx="4">
                  <c:v>0.388888888889</c:v>
                </c:pt>
                <c:pt idx="5">
                  <c:v>0.527777777778</c:v>
                </c:pt>
                <c:pt idx="6">
                  <c:v>0.277777777778</c:v>
                </c:pt>
                <c:pt idx="7">
                  <c:v>0.361111111111</c:v>
                </c:pt>
                <c:pt idx="8">
                  <c:v>0.333333333333</c:v>
                </c:pt>
                <c:pt idx="9">
                  <c:v>0.444444444444</c:v>
                </c:pt>
                <c:pt idx="10">
                  <c:v>0.305555555556</c:v>
                </c:pt>
              </c:numCache>
            </c:numRef>
          </c:val>
        </c:ser>
        <c:ser>
          <c:idx val="4"/>
          <c:order val="4"/>
          <c:tx>
            <c:v>3 days after Tweets</c:v>
          </c:tx>
          <c:invertIfNegative val="0"/>
          <c:cat>
            <c:strRef>
              <c:f>Recovered_Sheet1!$A$19:$A$29</c:f>
              <c:strCache>
                <c:ptCount val="11"/>
                <c:pt idx="0">
                  <c:v>^NYI</c:v>
                </c:pt>
                <c:pt idx="1">
                  <c:v>^NYL</c:v>
                </c:pt>
                <c:pt idx="2">
                  <c:v>^NYA</c:v>
                </c:pt>
                <c:pt idx="3">
                  <c:v>^IXK</c:v>
                </c:pt>
                <c:pt idx="4">
                  <c:v>^DJI</c:v>
                </c:pt>
                <c:pt idx="5">
                  <c:v>NDAQ</c:v>
                </c:pt>
                <c:pt idx="6">
                  <c:v>^DJA</c:v>
                </c:pt>
                <c:pt idx="7">
                  <c:v>SNP</c:v>
                </c:pt>
                <c:pt idx="8">
                  <c:v>^N225</c:v>
                </c:pt>
                <c:pt idx="9">
                  <c:v>ASCA</c:v>
                </c:pt>
                <c:pt idx="10">
                  <c:v>AAPL</c:v>
                </c:pt>
              </c:strCache>
            </c:strRef>
          </c:cat>
          <c:val>
            <c:numRef>
              <c:f>Recovered_Sheet1!$F$19:$F$29</c:f>
              <c:numCache>
                <c:formatCode>General</c:formatCode>
                <c:ptCount val="11"/>
                <c:pt idx="0">
                  <c:v>0.305555555556</c:v>
                </c:pt>
                <c:pt idx="1">
                  <c:v>0.333333333333</c:v>
                </c:pt>
                <c:pt idx="2">
                  <c:v>0.333333333333</c:v>
                </c:pt>
                <c:pt idx="3">
                  <c:v>0.222222222222</c:v>
                </c:pt>
                <c:pt idx="4">
                  <c:v>0.388888888889</c:v>
                </c:pt>
                <c:pt idx="5">
                  <c:v>0.5</c:v>
                </c:pt>
                <c:pt idx="6">
                  <c:v>0.277777777778</c:v>
                </c:pt>
                <c:pt idx="7">
                  <c:v>0.416666666667</c:v>
                </c:pt>
                <c:pt idx="8">
                  <c:v>0.333333333333</c:v>
                </c:pt>
                <c:pt idx="9">
                  <c:v>0.444444444444</c:v>
                </c:pt>
                <c:pt idx="10">
                  <c:v>0.305555555556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8071480"/>
        <c:axId val="-2127201016"/>
      </c:barChart>
      <c:catAx>
        <c:axId val="2118071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7201016"/>
        <c:crosses val="autoZero"/>
        <c:auto val="1"/>
        <c:lblAlgn val="ctr"/>
        <c:lblOffset val="100"/>
        <c:noMultiLvlLbl val="0"/>
      </c:catAx>
      <c:valAx>
        <c:axId val="-2127201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0714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Logistic Regression Prediction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 day before Tweets</c:v>
          </c:tx>
          <c:invertIfNegative val="0"/>
          <c:cat>
            <c:strRef>
              <c:f>Recovered_Sheet1!$A$34:$A$44</c:f>
              <c:strCache>
                <c:ptCount val="11"/>
                <c:pt idx="0">
                  <c:v>^NYI</c:v>
                </c:pt>
                <c:pt idx="1">
                  <c:v>^NYL</c:v>
                </c:pt>
                <c:pt idx="2">
                  <c:v>^NYA</c:v>
                </c:pt>
                <c:pt idx="3">
                  <c:v>^IXK</c:v>
                </c:pt>
                <c:pt idx="4">
                  <c:v>^DJI</c:v>
                </c:pt>
                <c:pt idx="5">
                  <c:v>NDAQ</c:v>
                </c:pt>
                <c:pt idx="6">
                  <c:v>^DJA</c:v>
                </c:pt>
                <c:pt idx="7">
                  <c:v>SNP</c:v>
                </c:pt>
                <c:pt idx="8">
                  <c:v>^N225</c:v>
                </c:pt>
                <c:pt idx="9">
                  <c:v>ASCA</c:v>
                </c:pt>
                <c:pt idx="10">
                  <c:v>AAPL</c:v>
                </c:pt>
              </c:strCache>
            </c:strRef>
          </c:cat>
          <c:val>
            <c:numRef>
              <c:f>Recovered_Sheet1!$B$34:$B$44</c:f>
              <c:numCache>
                <c:formatCode>General</c:formatCode>
                <c:ptCount val="11"/>
                <c:pt idx="0">
                  <c:v>0.388888888889</c:v>
                </c:pt>
                <c:pt idx="1">
                  <c:v>0.527777777778</c:v>
                </c:pt>
                <c:pt idx="2">
                  <c:v>0.527777777778</c:v>
                </c:pt>
                <c:pt idx="3">
                  <c:v>0.277777777778</c:v>
                </c:pt>
                <c:pt idx="4">
                  <c:v>0.361111111111</c:v>
                </c:pt>
                <c:pt idx="5">
                  <c:v>0.583333333333</c:v>
                </c:pt>
                <c:pt idx="6">
                  <c:v>0.388888888889</c:v>
                </c:pt>
                <c:pt idx="7">
                  <c:v>0.555555555556</c:v>
                </c:pt>
                <c:pt idx="8">
                  <c:v>0.333333333333</c:v>
                </c:pt>
                <c:pt idx="9">
                  <c:v>0.583333333333</c:v>
                </c:pt>
                <c:pt idx="10">
                  <c:v>0.277777777778</c:v>
                </c:pt>
              </c:numCache>
            </c:numRef>
          </c:val>
        </c:ser>
        <c:ser>
          <c:idx val="1"/>
          <c:order val="1"/>
          <c:tx>
            <c:v>day of Tweets</c:v>
          </c:tx>
          <c:invertIfNegative val="0"/>
          <c:cat>
            <c:strRef>
              <c:f>Recovered_Sheet1!$A$34:$A$44</c:f>
              <c:strCache>
                <c:ptCount val="11"/>
                <c:pt idx="0">
                  <c:v>^NYI</c:v>
                </c:pt>
                <c:pt idx="1">
                  <c:v>^NYL</c:v>
                </c:pt>
                <c:pt idx="2">
                  <c:v>^NYA</c:v>
                </c:pt>
                <c:pt idx="3">
                  <c:v>^IXK</c:v>
                </c:pt>
                <c:pt idx="4">
                  <c:v>^DJI</c:v>
                </c:pt>
                <c:pt idx="5">
                  <c:v>NDAQ</c:v>
                </c:pt>
                <c:pt idx="6">
                  <c:v>^DJA</c:v>
                </c:pt>
                <c:pt idx="7">
                  <c:v>SNP</c:v>
                </c:pt>
                <c:pt idx="8">
                  <c:v>^N225</c:v>
                </c:pt>
                <c:pt idx="9">
                  <c:v>ASCA</c:v>
                </c:pt>
                <c:pt idx="10">
                  <c:v>AAPL</c:v>
                </c:pt>
              </c:strCache>
            </c:strRef>
          </c:cat>
          <c:val>
            <c:numRef>
              <c:f>Recovered_Sheet1!$C$34:$C$44</c:f>
              <c:numCache>
                <c:formatCode>General</c:formatCode>
                <c:ptCount val="11"/>
                <c:pt idx="0">
                  <c:v>0.361111111111</c:v>
                </c:pt>
                <c:pt idx="1">
                  <c:v>0.361111111111</c:v>
                </c:pt>
                <c:pt idx="2">
                  <c:v>0.361111111111</c:v>
                </c:pt>
                <c:pt idx="3">
                  <c:v>0.25</c:v>
                </c:pt>
                <c:pt idx="4">
                  <c:v>0.333333333333</c:v>
                </c:pt>
                <c:pt idx="5">
                  <c:v>0.555555555556</c:v>
                </c:pt>
                <c:pt idx="6">
                  <c:v>0.166666666667</c:v>
                </c:pt>
                <c:pt idx="7">
                  <c:v>0.611111111111</c:v>
                </c:pt>
                <c:pt idx="8">
                  <c:v>0.277777777778</c:v>
                </c:pt>
                <c:pt idx="9">
                  <c:v>0.583333333333</c:v>
                </c:pt>
                <c:pt idx="10">
                  <c:v>0.277777777778</c:v>
                </c:pt>
              </c:numCache>
            </c:numRef>
          </c:val>
        </c:ser>
        <c:ser>
          <c:idx val="2"/>
          <c:order val="2"/>
          <c:tx>
            <c:v>1 day after Tweets</c:v>
          </c:tx>
          <c:invertIfNegative val="0"/>
          <c:cat>
            <c:strRef>
              <c:f>Recovered_Sheet1!$A$34:$A$44</c:f>
              <c:strCache>
                <c:ptCount val="11"/>
                <c:pt idx="0">
                  <c:v>^NYI</c:v>
                </c:pt>
                <c:pt idx="1">
                  <c:v>^NYL</c:v>
                </c:pt>
                <c:pt idx="2">
                  <c:v>^NYA</c:v>
                </c:pt>
                <c:pt idx="3">
                  <c:v>^IXK</c:v>
                </c:pt>
                <c:pt idx="4">
                  <c:v>^DJI</c:v>
                </c:pt>
                <c:pt idx="5">
                  <c:v>NDAQ</c:v>
                </c:pt>
                <c:pt idx="6">
                  <c:v>^DJA</c:v>
                </c:pt>
                <c:pt idx="7">
                  <c:v>SNP</c:v>
                </c:pt>
                <c:pt idx="8">
                  <c:v>^N225</c:v>
                </c:pt>
                <c:pt idx="9">
                  <c:v>ASCA</c:v>
                </c:pt>
                <c:pt idx="10">
                  <c:v>AAPL</c:v>
                </c:pt>
              </c:strCache>
            </c:strRef>
          </c:cat>
          <c:val>
            <c:numRef>
              <c:f>Recovered_Sheet1!$D$34:$D$44</c:f>
              <c:numCache>
                <c:formatCode>General</c:formatCode>
                <c:ptCount val="11"/>
                <c:pt idx="0">
                  <c:v>0.305555555556</c:v>
                </c:pt>
                <c:pt idx="1">
                  <c:v>0.333333333333</c:v>
                </c:pt>
                <c:pt idx="2">
                  <c:v>0.333333333333</c:v>
                </c:pt>
                <c:pt idx="3">
                  <c:v>0.222222222222</c:v>
                </c:pt>
                <c:pt idx="4">
                  <c:v>0.361111111111</c:v>
                </c:pt>
                <c:pt idx="5">
                  <c:v>0.527777777778</c:v>
                </c:pt>
                <c:pt idx="6">
                  <c:v>0.277777777778</c:v>
                </c:pt>
                <c:pt idx="7">
                  <c:v>0.638888888889</c:v>
                </c:pt>
                <c:pt idx="8">
                  <c:v>0.361111111111</c:v>
                </c:pt>
                <c:pt idx="9">
                  <c:v>0.527777777778</c:v>
                </c:pt>
                <c:pt idx="10">
                  <c:v>0.277777777778</c:v>
                </c:pt>
              </c:numCache>
            </c:numRef>
          </c:val>
        </c:ser>
        <c:ser>
          <c:idx val="3"/>
          <c:order val="3"/>
          <c:tx>
            <c:v>2 days after Tweets</c:v>
          </c:tx>
          <c:invertIfNegative val="0"/>
          <c:cat>
            <c:strRef>
              <c:f>Recovered_Sheet1!$A$34:$A$44</c:f>
              <c:strCache>
                <c:ptCount val="11"/>
                <c:pt idx="0">
                  <c:v>^NYI</c:v>
                </c:pt>
                <c:pt idx="1">
                  <c:v>^NYL</c:v>
                </c:pt>
                <c:pt idx="2">
                  <c:v>^NYA</c:v>
                </c:pt>
                <c:pt idx="3">
                  <c:v>^IXK</c:v>
                </c:pt>
                <c:pt idx="4">
                  <c:v>^DJI</c:v>
                </c:pt>
                <c:pt idx="5">
                  <c:v>NDAQ</c:v>
                </c:pt>
                <c:pt idx="6">
                  <c:v>^DJA</c:v>
                </c:pt>
                <c:pt idx="7">
                  <c:v>SNP</c:v>
                </c:pt>
                <c:pt idx="8">
                  <c:v>^N225</c:v>
                </c:pt>
                <c:pt idx="9">
                  <c:v>ASCA</c:v>
                </c:pt>
                <c:pt idx="10">
                  <c:v>AAPL</c:v>
                </c:pt>
              </c:strCache>
            </c:strRef>
          </c:cat>
          <c:val>
            <c:numRef>
              <c:f>Recovered_Sheet1!$E$34:$E$44</c:f>
              <c:numCache>
                <c:formatCode>General</c:formatCode>
                <c:ptCount val="11"/>
                <c:pt idx="0">
                  <c:v>0.333333333333</c:v>
                </c:pt>
                <c:pt idx="1">
                  <c:v>0.361111111111</c:v>
                </c:pt>
                <c:pt idx="2">
                  <c:v>0.361111111111</c:v>
                </c:pt>
                <c:pt idx="3">
                  <c:v>0.25</c:v>
                </c:pt>
                <c:pt idx="4">
                  <c:v>0.388888888889</c:v>
                </c:pt>
                <c:pt idx="5">
                  <c:v>0.527777777778</c:v>
                </c:pt>
                <c:pt idx="6">
                  <c:v>0.25</c:v>
                </c:pt>
                <c:pt idx="7">
                  <c:v>0.555555555556</c:v>
                </c:pt>
                <c:pt idx="8">
                  <c:v>0.305555555556</c:v>
                </c:pt>
                <c:pt idx="9">
                  <c:v>0.527777777778</c:v>
                </c:pt>
                <c:pt idx="10">
                  <c:v>0.333333333333</c:v>
                </c:pt>
              </c:numCache>
            </c:numRef>
          </c:val>
        </c:ser>
        <c:ser>
          <c:idx val="4"/>
          <c:order val="4"/>
          <c:tx>
            <c:v>3 days after Tweets</c:v>
          </c:tx>
          <c:invertIfNegative val="0"/>
          <c:cat>
            <c:strRef>
              <c:f>Recovered_Sheet1!$A$34:$A$44</c:f>
              <c:strCache>
                <c:ptCount val="11"/>
                <c:pt idx="0">
                  <c:v>^NYI</c:v>
                </c:pt>
                <c:pt idx="1">
                  <c:v>^NYL</c:v>
                </c:pt>
                <c:pt idx="2">
                  <c:v>^NYA</c:v>
                </c:pt>
                <c:pt idx="3">
                  <c:v>^IXK</c:v>
                </c:pt>
                <c:pt idx="4">
                  <c:v>^DJI</c:v>
                </c:pt>
                <c:pt idx="5">
                  <c:v>NDAQ</c:v>
                </c:pt>
                <c:pt idx="6">
                  <c:v>^DJA</c:v>
                </c:pt>
                <c:pt idx="7">
                  <c:v>SNP</c:v>
                </c:pt>
                <c:pt idx="8">
                  <c:v>^N225</c:v>
                </c:pt>
                <c:pt idx="9">
                  <c:v>ASCA</c:v>
                </c:pt>
                <c:pt idx="10">
                  <c:v>AAPL</c:v>
                </c:pt>
              </c:strCache>
            </c:strRef>
          </c:cat>
          <c:val>
            <c:numRef>
              <c:f>Recovered_Sheet1!$F$34:$F$44</c:f>
              <c:numCache>
                <c:formatCode>General</c:formatCode>
                <c:ptCount val="11"/>
                <c:pt idx="0">
                  <c:v>0.333333333333</c:v>
                </c:pt>
                <c:pt idx="1">
                  <c:v>0.361111111111</c:v>
                </c:pt>
                <c:pt idx="2">
                  <c:v>0.361111111111</c:v>
                </c:pt>
                <c:pt idx="3">
                  <c:v>0.222222222222</c:v>
                </c:pt>
                <c:pt idx="4">
                  <c:v>0.416666666667</c:v>
                </c:pt>
                <c:pt idx="5">
                  <c:v>0.5</c:v>
                </c:pt>
                <c:pt idx="6">
                  <c:v>0.305555555556</c:v>
                </c:pt>
                <c:pt idx="7">
                  <c:v>0.555555555556</c:v>
                </c:pt>
                <c:pt idx="8">
                  <c:v>0.305555555556</c:v>
                </c:pt>
                <c:pt idx="9">
                  <c:v>0.611111111111</c:v>
                </c:pt>
                <c:pt idx="10">
                  <c:v>0.333333333333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3729000"/>
        <c:axId val="2114631416"/>
      </c:barChart>
      <c:catAx>
        <c:axId val="-2133729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4631416"/>
        <c:crosses val="autoZero"/>
        <c:auto val="1"/>
        <c:lblAlgn val="ctr"/>
        <c:lblOffset val="100"/>
        <c:noMultiLvlLbl val="0"/>
      </c:catAx>
      <c:valAx>
        <c:axId val="2114631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3729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Total Tweets Collected Per Day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'Tweets per day'!$B$1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'Tweets per day'!$A$1:$A$82</c:f>
              <c:strCache>
                <c:ptCount val="82"/>
                <c:pt idx="0">
                  <c:v>Date</c:v>
                </c:pt>
                <c:pt idx="1">
                  <c:v>20111022</c:v>
                </c:pt>
                <c:pt idx="2">
                  <c:v>20111023</c:v>
                </c:pt>
                <c:pt idx="3">
                  <c:v>20111024</c:v>
                </c:pt>
                <c:pt idx="4">
                  <c:v>20111025</c:v>
                </c:pt>
                <c:pt idx="5">
                  <c:v>20111026</c:v>
                </c:pt>
                <c:pt idx="6">
                  <c:v>20111027</c:v>
                </c:pt>
                <c:pt idx="7">
                  <c:v>20111028</c:v>
                </c:pt>
                <c:pt idx="8">
                  <c:v>20111029</c:v>
                </c:pt>
                <c:pt idx="9">
                  <c:v>20111030</c:v>
                </c:pt>
                <c:pt idx="10">
                  <c:v>20111031</c:v>
                </c:pt>
                <c:pt idx="11">
                  <c:v>20111101</c:v>
                </c:pt>
                <c:pt idx="12">
                  <c:v>20111102</c:v>
                </c:pt>
                <c:pt idx="13">
                  <c:v>20111103</c:v>
                </c:pt>
                <c:pt idx="14">
                  <c:v>20111104</c:v>
                </c:pt>
                <c:pt idx="15">
                  <c:v>20111105</c:v>
                </c:pt>
                <c:pt idx="16">
                  <c:v>20111106</c:v>
                </c:pt>
                <c:pt idx="17">
                  <c:v>20111107</c:v>
                </c:pt>
                <c:pt idx="18">
                  <c:v>20111108</c:v>
                </c:pt>
                <c:pt idx="19">
                  <c:v>20111109</c:v>
                </c:pt>
                <c:pt idx="20">
                  <c:v>20111110</c:v>
                </c:pt>
                <c:pt idx="21">
                  <c:v>20111111</c:v>
                </c:pt>
                <c:pt idx="22">
                  <c:v>20111112</c:v>
                </c:pt>
                <c:pt idx="23">
                  <c:v>20111113</c:v>
                </c:pt>
                <c:pt idx="24">
                  <c:v>20111114</c:v>
                </c:pt>
                <c:pt idx="25">
                  <c:v>20111115</c:v>
                </c:pt>
                <c:pt idx="26">
                  <c:v>20111116</c:v>
                </c:pt>
                <c:pt idx="27">
                  <c:v>20111117</c:v>
                </c:pt>
                <c:pt idx="28">
                  <c:v>20111118</c:v>
                </c:pt>
                <c:pt idx="29">
                  <c:v>20111119</c:v>
                </c:pt>
                <c:pt idx="30">
                  <c:v>20111120</c:v>
                </c:pt>
                <c:pt idx="31">
                  <c:v>20111121</c:v>
                </c:pt>
                <c:pt idx="32">
                  <c:v>20111122</c:v>
                </c:pt>
                <c:pt idx="33">
                  <c:v>20111123</c:v>
                </c:pt>
                <c:pt idx="34">
                  <c:v>20111124</c:v>
                </c:pt>
                <c:pt idx="35">
                  <c:v>20111125</c:v>
                </c:pt>
                <c:pt idx="36">
                  <c:v>20111126</c:v>
                </c:pt>
                <c:pt idx="37">
                  <c:v>20111127</c:v>
                </c:pt>
                <c:pt idx="38">
                  <c:v>20111128</c:v>
                </c:pt>
                <c:pt idx="39">
                  <c:v>20111129</c:v>
                </c:pt>
                <c:pt idx="40">
                  <c:v>20111130</c:v>
                </c:pt>
                <c:pt idx="41">
                  <c:v>20111201</c:v>
                </c:pt>
                <c:pt idx="42">
                  <c:v>20111202</c:v>
                </c:pt>
                <c:pt idx="43">
                  <c:v>20111203</c:v>
                </c:pt>
                <c:pt idx="44">
                  <c:v>20111204</c:v>
                </c:pt>
                <c:pt idx="45">
                  <c:v>20111205</c:v>
                </c:pt>
                <c:pt idx="46">
                  <c:v>20111206</c:v>
                </c:pt>
                <c:pt idx="47">
                  <c:v>20111207</c:v>
                </c:pt>
                <c:pt idx="48">
                  <c:v>20111208</c:v>
                </c:pt>
                <c:pt idx="49">
                  <c:v>20111209</c:v>
                </c:pt>
                <c:pt idx="50">
                  <c:v>20111210</c:v>
                </c:pt>
                <c:pt idx="51">
                  <c:v>20111211</c:v>
                </c:pt>
                <c:pt idx="52">
                  <c:v>20111212</c:v>
                </c:pt>
                <c:pt idx="53">
                  <c:v>20111213</c:v>
                </c:pt>
                <c:pt idx="54">
                  <c:v>20111214</c:v>
                </c:pt>
                <c:pt idx="55">
                  <c:v>20111215</c:v>
                </c:pt>
                <c:pt idx="56">
                  <c:v>20111216</c:v>
                </c:pt>
                <c:pt idx="57">
                  <c:v>20111217</c:v>
                </c:pt>
                <c:pt idx="58">
                  <c:v>20111218</c:v>
                </c:pt>
                <c:pt idx="59">
                  <c:v>20111219</c:v>
                </c:pt>
                <c:pt idx="60">
                  <c:v>20111220</c:v>
                </c:pt>
                <c:pt idx="61">
                  <c:v>20111221</c:v>
                </c:pt>
                <c:pt idx="62">
                  <c:v>20111222</c:v>
                </c:pt>
                <c:pt idx="63">
                  <c:v>20111223</c:v>
                </c:pt>
                <c:pt idx="64">
                  <c:v>20111224</c:v>
                </c:pt>
                <c:pt idx="65">
                  <c:v>20111225</c:v>
                </c:pt>
                <c:pt idx="66">
                  <c:v>20111226</c:v>
                </c:pt>
                <c:pt idx="67">
                  <c:v>20111227</c:v>
                </c:pt>
                <c:pt idx="68">
                  <c:v>20111228</c:v>
                </c:pt>
                <c:pt idx="69">
                  <c:v>20111229</c:v>
                </c:pt>
                <c:pt idx="70">
                  <c:v>20111230</c:v>
                </c:pt>
                <c:pt idx="71">
                  <c:v>20111231</c:v>
                </c:pt>
                <c:pt idx="72">
                  <c:v>20120101</c:v>
                </c:pt>
                <c:pt idx="73">
                  <c:v>20120102</c:v>
                </c:pt>
                <c:pt idx="74">
                  <c:v>20120103</c:v>
                </c:pt>
                <c:pt idx="75">
                  <c:v>20120104</c:v>
                </c:pt>
                <c:pt idx="76">
                  <c:v>20120105</c:v>
                </c:pt>
                <c:pt idx="77">
                  <c:v>20120106</c:v>
                </c:pt>
                <c:pt idx="78">
                  <c:v>20120107</c:v>
                </c:pt>
                <c:pt idx="79">
                  <c:v>20120108</c:v>
                </c:pt>
                <c:pt idx="80">
                  <c:v>20120109</c:v>
                </c:pt>
                <c:pt idx="81">
                  <c:v>20120110</c:v>
                </c:pt>
              </c:strCache>
            </c:strRef>
          </c:cat>
          <c:val>
            <c:numRef>
              <c:f>'Tweets per day'!$B$2:$B$82</c:f>
              <c:numCache>
                <c:formatCode>General</c:formatCode>
                <c:ptCount val="81"/>
                <c:pt idx="0">
                  <c:v>1.892975E6</c:v>
                </c:pt>
                <c:pt idx="1">
                  <c:v>2.051612E6</c:v>
                </c:pt>
                <c:pt idx="2">
                  <c:v>2.042134E6</c:v>
                </c:pt>
                <c:pt idx="3">
                  <c:v>1.714081E6</c:v>
                </c:pt>
                <c:pt idx="4">
                  <c:v>2.0286E6</c:v>
                </c:pt>
                <c:pt idx="5">
                  <c:v>2.058735E6</c:v>
                </c:pt>
                <c:pt idx="6">
                  <c:v>1.149997E6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604261.0</c:v>
                </c:pt>
                <c:pt idx="12">
                  <c:v>2.090268E6</c:v>
                </c:pt>
                <c:pt idx="13">
                  <c:v>2.055802E6</c:v>
                </c:pt>
                <c:pt idx="14">
                  <c:v>1.00255E6</c:v>
                </c:pt>
                <c:pt idx="15">
                  <c:v>2.335278E6</c:v>
                </c:pt>
                <c:pt idx="16">
                  <c:v>2.115299E6</c:v>
                </c:pt>
                <c:pt idx="17">
                  <c:v>2.082928E6</c:v>
                </c:pt>
                <c:pt idx="18">
                  <c:v>2.111812E6</c:v>
                </c:pt>
                <c:pt idx="19">
                  <c:v>2.113709E6</c:v>
                </c:pt>
                <c:pt idx="20">
                  <c:v>993973.0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1.37248E6</c:v>
                </c:pt>
                <c:pt idx="26">
                  <c:v>688574.0</c:v>
                </c:pt>
                <c:pt idx="27">
                  <c:v>0.0</c:v>
                </c:pt>
                <c:pt idx="28">
                  <c:v>1.916724E6</c:v>
                </c:pt>
                <c:pt idx="29">
                  <c:v>1.920592E6</c:v>
                </c:pt>
                <c:pt idx="30">
                  <c:v>2.059254E6</c:v>
                </c:pt>
                <c:pt idx="31">
                  <c:v>1.884614E6</c:v>
                </c:pt>
                <c:pt idx="32">
                  <c:v>2.233836E6</c:v>
                </c:pt>
                <c:pt idx="33">
                  <c:v>2.188404E6</c:v>
                </c:pt>
                <c:pt idx="34">
                  <c:v>2.103875E6</c:v>
                </c:pt>
                <c:pt idx="35">
                  <c:v>2.171739E6</c:v>
                </c:pt>
                <c:pt idx="36">
                  <c:v>2.301609E6</c:v>
                </c:pt>
                <c:pt idx="37">
                  <c:v>2.280595E6</c:v>
                </c:pt>
                <c:pt idx="38">
                  <c:v>638226.0</c:v>
                </c:pt>
                <c:pt idx="39">
                  <c:v>989178.0</c:v>
                </c:pt>
                <c:pt idx="40">
                  <c:v>2.146552E6</c:v>
                </c:pt>
                <c:pt idx="41">
                  <c:v>2.223506E6</c:v>
                </c:pt>
                <c:pt idx="42">
                  <c:v>2.175436E6</c:v>
                </c:pt>
                <c:pt idx="43">
                  <c:v>2.385225E6</c:v>
                </c:pt>
                <c:pt idx="44">
                  <c:v>2.082394E6</c:v>
                </c:pt>
                <c:pt idx="45">
                  <c:v>1.760309E6</c:v>
                </c:pt>
                <c:pt idx="46">
                  <c:v>2.359533E6</c:v>
                </c:pt>
                <c:pt idx="47">
                  <c:v>2.306338E6</c:v>
                </c:pt>
                <c:pt idx="48">
                  <c:v>2.265809E6</c:v>
                </c:pt>
                <c:pt idx="49">
                  <c:v>2.249809E6</c:v>
                </c:pt>
                <c:pt idx="50">
                  <c:v>1.772773E6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1.385002E6</c:v>
                </c:pt>
                <c:pt idx="55">
                  <c:v>2.232904E6</c:v>
                </c:pt>
                <c:pt idx="56">
                  <c:v>2.117791E6</c:v>
                </c:pt>
                <c:pt idx="57">
                  <c:v>2.2906E6</c:v>
                </c:pt>
                <c:pt idx="58">
                  <c:v>2.374202E6</c:v>
                </c:pt>
                <c:pt idx="59">
                  <c:v>2.385275E6</c:v>
                </c:pt>
                <c:pt idx="60">
                  <c:v>2.440759E6</c:v>
                </c:pt>
                <c:pt idx="61">
                  <c:v>2.433563E6</c:v>
                </c:pt>
                <c:pt idx="62">
                  <c:v>2.413317E6</c:v>
                </c:pt>
                <c:pt idx="63">
                  <c:v>2.308131E6</c:v>
                </c:pt>
                <c:pt idx="64">
                  <c:v>2.194393E6</c:v>
                </c:pt>
                <c:pt idx="65">
                  <c:v>2.240784E6</c:v>
                </c:pt>
                <c:pt idx="66">
                  <c:v>2.439478E6</c:v>
                </c:pt>
                <c:pt idx="67">
                  <c:v>2.482957E6</c:v>
                </c:pt>
                <c:pt idx="68">
                  <c:v>2.554396E6</c:v>
                </c:pt>
                <c:pt idx="69">
                  <c:v>2.536742E6</c:v>
                </c:pt>
                <c:pt idx="70">
                  <c:v>2.307751E6</c:v>
                </c:pt>
                <c:pt idx="71">
                  <c:v>2.288469E6</c:v>
                </c:pt>
                <c:pt idx="72">
                  <c:v>2.526668E6</c:v>
                </c:pt>
                <c:pt idx="73">
                  <c:v>2.472899E6</c:v>
                </c:pt>
                <c:pt idx="74">
                  <c:v>2.230587E6</c:v>
                </c:pt>
                <c:pt idx="75">
                  <c:v>2.566178E6</c:v>
                </c:pt>
                <c:pt idx="76">
                  <c:v>2.491958E6</c:v>
                </c:pt>
                <c:pt idx="77">
                  <c:v>2.414118E6</c:v>
                </c:pt>
                <c:pt idx="78">
                  <c:v>2.601539E6</c:v>
                </c:pt>
                <c:pt idx="79">
                  <c:v>2.519498E6</c:v>
                </c:pt>
                <c:pt idx="80">
                  <c:v>2.477443E6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4678056"/>
        <c:axId val="2117742408"/>
      </c:barChart>
      <c:catAx>
        <c:axId val="2114678056"/>
        <c:scaling>
          <c:orientation val="minMax"/>
        </c:scaling>
        <c:delete val="0"/>
        <c:axPos val="b"/>
        <c:majorTickMark val="out"/>
        <c:minorTickMark val="none"/>
        <c:tickLblPos val="nextTo"/>
        <c:crossAx val="2117742408"/>
        <c:crosses val="autoZero"/>
        <c:auto val="1"/>
        <c:lblAlgn val="ctr"/>
        <c:lblOffset val="100"/>
        <c:noMultiLvlLbl val="0"/>
      </c:catAx>
      <c:valAx>
        <c:axId val="2117742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46780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Year 2000 US </a:t>
            </a:r>
            <a:r>
              <a:rPr lang="en-US" dirty="0" smtClean="0"/>
              <a:t>Financial Market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2000 US Algorithmic Trading 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Algorithmic Trading</c:v>
                </c:pt>
                <c:pt idx="1">
                  <c:v>Manual Trading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166.0</c:v>
                </c:pt>
                <c:pt idx="1">
                  <c:v>333.0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8629784"/>
        <c:axId val="2088632728"/>
      </c:barChart>
      <c:catAx>
        <c:axId val="2088629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088632728"/>
        <c:crosses val="autoZero"/>
        <c:auto val="1"/>
        <c:lblAlgn val="ctr"/>
        <c:lblOffset val="100"/>
        <c:noMultiLvlLbl val="0"/>
      </c:catAx>
      <c:valAx>
        <c:axId val="2088632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Trillion $USD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86297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Clustering Step Shift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'Clustering step'!$B$3</c:f>
              <c:strCache>
                <c:ptCount val="1"/>
                <c:pt idx="0">
                  <c:v>Shift</c:v>
                </c:pt>
              </c:strCache>
            </c:strRef>
          </c:tx>
          <c:spPr>
            <a:ln w="47625">
              <a:noFill/>
            </a:ln>
          </c:spPr>
          <c:xVal>
            <c:numRef>
              <c:f>'Clustering step'!$A$4:$A$10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</c:numCache>
            </c:numRef>
          </c:xVal>
          <c:yVal>
            <c:numRef>
              <c:f>'Clustering step'!$B$4:$B$10</c:f>
              <c:numCache>
                <c:formatCode>General</c:formatCode>
                <c:ptCount val="7"/>
                <c:pt idx="0">
                  <c:v>2.54127469445</c:v>
                </c:pt>
                <c:pt idx="1">
                  <c:v>1.48710903946</c:v>
                </c:pt>
                <c:pt idx="2">
                  <c:v>1.01463248353</c:v>
                </c:pt>
                <c:pt idx="3">
                  <c:v>0.509979396424</c:v>
                </c:pt>
                <c:pt idx="4">
                  <c:v>0.4285381</c:v>
                </c:pt>
                <c:pt idx="5">
                  <c:v>0.2122434</c:v>
                </c:pt>
                <c:pt idx="6">
                  <c:v>0.2095891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4514776"/>
        <c:axId val="2118037032"/>
      </c:scatterChart>
      <c:valAx>
        <c:axId val="2114514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8037032"/>
        <c:crosses val="autoZero"/>
        <c:crossBetween val="midCat"/>
      </c:valAx>
      <c:valAx>
        <c:axId val="21180370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cluster shift</a:t>
                </a:r>
                <a:r>
                  <a:rPr lang="en-US" baseline="0"/>
                  <a:t>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45147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Positivity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Sheet1!$S$2</c:f>
              <c:strCache>
                <c:ptCount val="1"/>
                <c:pt idx="0">
                  <c:v>tension-anxiety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Sheet1!$I$3:$I$50</c:f>
              <c:numCache>
                <c:formatCode>General</c:formatCode>
                <c:ptCount val="48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1.0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1.0</c:v>
                </c:pt>
                <c:pt idx="16">
                  <c:v>0.0</c:v>
                </c:pt>
                <c:pt idx="17">
                  <c:v>1.0</c:v>
                </c:pt>
                <c:pt idx="18">
                  <c:v>0.0</c:v>
                </c:pt>
                <c:pt idx="19">
                  <c:v>1.0</c:v>
                </c:pt>
                <c:pt idx="20">
                  <c:v>0.0</c:v>
                </c:pt>
                <c:pt idx="21">
                  <c:v>1.0</c:v>
                </c:pt>
                <c:pt idx="22">
                  <c:v>0.0</c:v>
                </c:pt>
                <c:pt idx="23">
                  <c:v>0.0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0.0</c:v>
                </c:pt>
                <c:pt idx="28">
                  <c:v>1.0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1.0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1.0</c:v>
                </c:pt>
                <c:pt idx="40">
                  <c:v>1.0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</c:numCache>
            </c:numRef>
          </c:xVal>
          <c:yVal>
            <c:numRef>
              <c:f>Sheet1!$Q$3:$Q$50</c:f>
              <c:numCache>
                <c:formatCode>General</c:formatCode>
                <c:ptCount val="48"/>
                <c:pt idx="0">
                  <c:v>0.0</c:v>
                </c:pt>
                <c:pt idx="1">
                  <c:v>-0.204124145232</c:v>
                </c:pt>
                <c:pt idx="2">
                  <c:v>0.0</c:v>
                </c:pt>
                <c:pt idx="3">
                  <c:v>0.0</c:v>
                </c:pt>
                <c:pt idx="4">
                  <c:v>0.688247201612</c:v>
                </c:pt>
                <c:pt idx="5">
                  <c:v>-0.554700196225</c:v>
                </c:pt>
                <c:pt idx="6">
                  <c:v>0.408248290464</c:v>
                </c:pt>
                <c:pt idx="7">
                  <c:v>1.3416407865</c:v>
                </c:pt>
                <c:pt idx="8">
                  <c:v>0.516397779494</c:v>
                </c:pt>
                <c:pt idx="9">
                  <c:v>-0.970142500145</c:v>
                </c:pt>
                <c:pt idx="10">
                  <c:v>-0.204124145232</c:v>
                </c:pt>
                <c:pt idx="11">
                  <c:v>0.603022689156</c:v>
                </c:pt>
                <c:pt idx="12">
                  <c:v>0.0</c:v>
                </c:pt>
                <c:pt idx="13">
                  <c:v>-0.516397779494</c:v>
                </c:pt>
                <c:pt idx="14">
                  <c:v>0.0</c:v>
                </c:pt>
                <c:pt idx="15">
                  <c:v>1.8973665961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0.316227766017</c:v>
                </c:pt>
                <c:pt idx="20">
                  <c:v>0.0</c:v>
                </c:pt>
                <c:pt idx="21">
                  <c:v>1.06066017178</c:v>
                </c:pt>
                <c:pt idx="22">
                  <c:v>0.0</c:v>
                </c:pt>
                <c:pt idx="23">
                  <c:v>0.0</c:v>
                </c:pt>
                <c:pt idx="24">
                  <c:v>1.14707866935</c:v>
                </c:pt>
                <c:pt idx="25">
                  <c:v>0.267261241912</c:v>
                </c:pt>
                <c:pt idx="26">
                  <c:v>0.408248290464</c:v>
                </c:pt>
                <c:pt idx="27">
                  <c:v>0.0</c:v>
                </c:pt>
                <c:pt idx="28">
                  <c:v>0.235702260396</c:v>
                </c:pt>
                <c:pt idx="29">
                  <c:v>0.0</c:v>
                </c:pt>
                <c:pt idx="30">
                  <c:v>0.0</c:v>
                </c:pt>
                <c:pt idx="31">
                  <c:v>-0.242535625036</c:v>
                </c:pt>
                <c:pt idx="32">
                  <c:v>-0.213200716356</c:v>
                </c:pt>
                <c:pt idx="33">
                  <c:v>0.6</c:v>
                </c:pt>
                <c:pt idx="34">
                  <c:v>0.458831467741</c:v>
                </c:pt>
                <c:pt idx="35">
                  <c:v>0.707106781187</c:v>
                </c:pt>
                <c:pt idx="36">
                  <c:v>-1.13389341903</c:v>
                </c:pt>
                <c:pt idx="37">
                  <c:v>-0.688247201612</c:v>
                </c:pt>
                <c:pt idx="38">
                  <c:v>-0.894427191</c:v>
                </c:pt>
                <c:pt idx="39">
                  <c:v>1.06066017178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1.04257207029</c:v>
                </c:pt>
                <c:pt idx="47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5062312"/>
        <c:axId val="2115513432"/>
      </c:scatterChart>
      <c:valAx>
        <c:axId val="2115062312"/>
        <c:scaling>
          <c:orientation val="minMax"/>
          <c:max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Human-perceived</a:t>
                </a:r>
                <a:r>
                  <a:rPr lang="en-US" baseline="0"/>
                  <a:t> emotional value</a:t>
                </a:r>
                <a:r>
                  <a:rPr lang="en-US"/>
                  <a:t>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5513432"/>
        <c:crosses val="autoZero"/>
        <c:crossBetween val="midCat"/>
      </c:valAx>
      <c:valAx>
        <c:axId val="2115513432"/>
        <c:scaling>
          <c:orientation val="minMax"/>
          <c:max val="2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Machine-perceived emotional value</a:t>
                </a:r>
              </a:p>
            </c:rich>
          </c:tx>
          <c:layout>
            <c:manualLayout>
              <c:xMode val="edge"/>
              <c:yMode val="edge"/>
              <c:x val="0.0388889092636127"/>
              <c:y val="0.30362893360999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150623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4-02T14:48:12.576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D77FD-F8F1-CD40-A7EA-D9369DBEB22F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9700" y="685800"/>
            <a:ext cx="4038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FC619-22CB-2347-85B0-37732CE6CA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1584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1pPr>
    <a:lvl2pPr marL="2015841" algn="l" defTabSz="201584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2pPr>
    <a:lvl3pPr marL="4031681" algn="l" defTabSz="201584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3pPr>
    <a:lvl4pPr marL="6047522" algn="l" defTabSz="201584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4pPr>
    <a:lvl5pPr marL="8063362" algn="l" defTabSz="201584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5pPr>
    <a:lvl6pPr marL="10079203" algn="l" defTabSz="201584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6pPr>
    <a:lvl7pPr marL="12095043" algn="l" defTabSz="201584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7pPr>
    <a:lvl8pPr marL="14110884" algn="l" defTabSz="201584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8pPr>
    <a:lvl9pPr marL="16126724" algn="l" defTabSz="201584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logos at the </a:t>
            </a:r>
            <a:r>
              <a:rPr lang="en-US" smtClean="0"/>
              <a:t>top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C619-22CB-2347-85B0-37732CE6CAE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1786" y="10064288"/>
            <a:ext cx="32433578" cy="694450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3573" y="18358697"/>
            <a:ext cx="26710005" cy="82794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15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31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47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63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79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095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110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126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5868-8BC7-8B48-B5C4-A689AF6C261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3B4-04FC-7D4E-9C49-0F315238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5868-8BC7-8B48-B5C4-A689AF6C261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3B4-04FC-7D4E-9C49-0F315238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63934" y="1297412"/>
            <a:ext cx="8585359" cy="276430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7857" y="1297412"/>
            <a:ext cx="25120124" cy="276430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5868-8BC7-8B48-B5C4-A689AF6C261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3B4-04FC-7D4E-9C49-0F315238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5868-8BC7-8B48-B5C4-A689AF6C261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3B4-04FC-7D4E-9C49-0F315238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4152" y="20818524"/>
            <a:ext cx="32433578" cy="6434543"/>
          </a:xfrm>
        </p:spPr>
        <p:txBody>
          <a:bodyPr anchor="t"/>
          <a:lstStyle>
            <a:lvl1pPr algn="l">
              <a:defRPr sz="176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4152" y="13731530"/>
            <a:ext cx="32433578" cy="7086995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2015841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2pPr>
            <a:lvl3pPr marL="4031681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04752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06336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0792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09504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11088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12672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5868-8BC7-8B48-B5C4-A689AF6C261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3B4-04FC-7D4E-9C49-0F315238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7858" y="7559466"/>
            <a:ext cx="16852741" cy="21380984"/>
          </a:xfrm>
        </p:spPr>
        <p:txBody>
          <a:bodyPr/>
          <a:lstStyle>
            <a:lvl1pPr>
              <a:defRPr sz="12300"/>
            </a:lvl1pPr>
            <a:lvl2pPr>
              <a:defRPr sz="106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96551" y="7559466"/>
            <a:ext cx="16852741" cy="21380984"/>
          </a:xfrm>
        </p:spPr>
        <p:txBody>
          <a:bodyPr/>
          <a:lstStyle>
            <a:lvl1pPr>
              <a:defRPr sz="12300"/>
            </a:lvl1pPr>
            <a:lvl2pPr>
              <a:defRPr sz="106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5868-8BC7-8B48-B5C4-A689AF6C261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3B4-04FC-7D4E-9C49-0F315238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7857" y="7251988"/>
            <a:ext cx="16859368" cy="3022283"/>
          </a:xfrm>
        </p:spPr>
        <p:txBody>
          <a:bodyPr anchor="b"/>
          <a:lstStyle>
            <a:lvl1pPr marL="0" indent="0">
              <a:buNone/>
              <a:defRPr sz="10600" b="1"/>
            </a:lvl1pPr>
            <a:lvl2pPr marL="2015841" indent="0">
              <a:buNone/>
              <a:defRPr sz="8800" b="1"/>
            </a:lvl2pPr>
            <a:lvl3pPr marL="4031681" indent="0">
              <a:buNone/>
              <a:defRPr sz="7900" b="1"/>
            </a:lvl3pPr>
            <a:lvl4pPr marL="6047522" indent="0">
              <a:buNone/>
              <a:defRPr sz="7100" b="1"/>
            </a:lvl4pPr>
            <a:lvl5pPr marL="8063362" indent="0">
              <a:buNone/>
              <a:defRPr sz="7100" b="1"/>
            </a:lvl5pPr>
            <a:lvl6pPr marL="10079203" indent="0">
              <a:buNone/>
              <a:defRPr sz="7100" b="1"/>
            </a:lvl6pPr>
            <a:lvl7pPr marL="12095043" indent="0">
              <a:buNone/>
              <a:defRPr sz="7100" b="1"/>
            </a:lvl7pPr>
            <a:lvl8pPr marL="14110884" indent="0">
              <a:buNone/>
              <a:defRPr sz="7100" b="1"/>
            </a:lvl8pPr>
            <a:lvl9pPr marL="16126724" indent="0">
              <a:buNone/>
              <a:defRPr sz="71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7857" y="10274271"/>
            <a:ext cx="16859368" cy="18666177"/>
          </a:xfrm>
        </p:spPr>
        <p:txBody>
          <a:bodyPr/>
          <a:lstStyle>
            <a:lvl1pPr>
              <a:defRPr sz="10600"/>
            </a:lvl1pPr>
            <a:lvl2pPr>
              <a:defRPr sz="88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383304" y="7251988"/>
            <a:ext cx="16865990" cy="3022283"/>
          </a:xfrm>
        </p:spPr>
        <p:txBody>
          <a:bodyPr anchor="b"/>
          <a:lstStyle>
            <a:lvl1pPr marL="0" indent="0">
              <a:buNone/>
              <a:defRPr sz="10600" b="1"/>
            </a:lvl1pPr>
            <a:lvl2pPr marL="2015841" indent="0">
              <a:buNone/>
              <a:defRPr sz="8800" b="1"/>
            </a:lvl2pPr>
            <a:lvl3pPr marL="4031681" indent="0">
              <a:buNone/>
              <a:defRPr sz="7900" b="1"/>
            </a:lvl3pPr>
            <a:lvl4pPr marL="6047522" indent="0">
              <a:buNone/>
              <a:defRPr sz="7100" b="1"/>
            </a:lvl4pPr>
            <a:lvl5pPr marL="8063362" indent="0">
              <a:buNone/>
              <a:defRPr sz="7100" b="1"/>
            </a:lvl5pPr>
            <a:lvl6pPr marL="10079203" indent="0">
              <a:buNone/>
              <a:defRPr sz="7100" b="1"/>
            </a:lvl6pPr>
            <a:lvl7pPr marL="12095043" indent="0">
              <a:buNone/>
              <a:defRPr sz="7100" b="1"/>
            </a:lvl7pPr>
            <a:lvl8pPr marL="14110884" indent="0">
              <a:buNone/>
              <a:defRPr sz="7100" b="1"/>
            </a:lvl8pPr>
            <a:lvl9pPr marL="16126724" indent="0">
              <a:buNone/>
              <a:defRPr sz="71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383304" y="10274271"/>
            <a:ext cx="16865990" cy="18666177"/>
          </a:xfrm>
        </p:spPr>
        <p:txBody>
          <a:bodyPr/>
          <a:lstStyle>
            <a:lvl1pPr>
              <a:defRPr sz="10600"/>
            </a:lvl1pPr>
            <a:lvl2pPr>
              <a:defRPr sz="88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5868-8BC7-8B48-B5C4-A689AF6C261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3B4-04FC-7D4E-9C49-0F315238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5868-8BC7-8B48-B5C4-A689AF6C261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3B4-04FC-7D4E-9C49-0F315238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5868-8BC7-8B48-B5C4-A689AF6C261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3B4-04FC-7D4E-9C49-0F315238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860" y="1289909"/>
            <a:ext cx="12553439" cy="5489610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8386" y="1289911"/>
            <a:ext cx="21330907" cy="27650539"/>
          </a:xfrm>
        </p:spPr>
        <p:txBody>
          <a:bodyPr/>
          <a:lstStyle>
            <a:lvl1pPr>
              <a:defRPr sz="14100"/>
            </a:lvl1pPr>
            <a:lvl2pPr>
              <a:defRPr sz="12300"/>
            </a:lvl2pPr>
            <a:lvl3pPr>
              <a:defRPr sz="106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7860" y="6779521"/>
            <a:ext cx="12553439" cy="22160929"/>
          </a:xfrm>
        </p:spPr>
        <p:txBody>
          <a:bodyPr/>
          <a:lstStyle>
            <a:lvl1pPr marL="0" indent="0">
              <a:buNone/>
              <a:defRPr sz="6200"/>
            </a:lvl1pPr>
            <a:lvl2pPr marL="2015841" indent="0">
              <a:buNone/>
              <a:defRPr sz="5300"/>
            </a:lvl2pPr>
            <a:lvl3pPr marL="4031681" indent="0">
              <a:buNone/>
              <a:defRPr sz="4400"/>
            </a:lvl3pPr>
            <a:lvl4pPr marL="6047522" indent="0">
              <a:buNone/>
              <a:defRPr sz="4000"/>
            </a:lvl4pPr>
            <a:lvl5pPr marL="8063362" indent="0">
              <a:buNone/>
              <a:defRPr sz="4000"/>
            </a:lvl5pPr>
            <a:lvl6pPr marL="10079203" indent="0">
              <a:buNone/>
              <a:defRPr sz="4000"/>
            </a:lvl6pPr>
            <a:lvl7pPr marL="12095043" indent="0">
              <a:buNone/>
              <a:defRPr sz="4000"/>
            </a:lvl7pPr>
            <a:lvl8pPr marL="14110884" indent="0">
              <a:buNone/>
              <a:defRPr sz="4000"/>
            </a:lvl8pPr>
            <a:lvl9pPr marL="16126724" indent="0">
              <a:buNone/>
              <a:defRPr sz="4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5868-8BC7-8B48-B5C4-A689AF6C261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3B4-04FC-7D4E-9C49-0F315238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9068" y="22678390"/>
            <a:ext cx="22894290" cy="267731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79068" y="2894794"/>
            <a:ext cx="22894290" cy="19438620"/>
          </a:xfrm>
        </p:spPr>
        <p:txBody>
          <a:bodyPr/>
          <a:lstStyle>
            <a:lvl1pPr marL="0" indent="0">
              <a:buNone/>
              <a:defRPr sz="14100"/>
            </a:lvl1pPr>
            <a:lvl2pPr marL="2015841" indent="0">
              <a:buNone/>
              <a:defRPr sz="12300"/>
            </a:lvl2pPr>
            <a:lvl3pPr marL="4031681" indent="0">
              <a:buNone/>
              <a:defRPr sz="10600"/>
            </a:lvl3pPr>
            <a:lvl4pPr marL="6047522" indent="0">
              <a:buNone/>
              <a:defRPr sz="8800"/>
            </a:lvl4pPr>
            <a:lvl5pPr marL="8063362" indent="0">
              <a:buNone/>
              <a:defRPr sz="8800"/>
            </a:lvl5pPr>
            <a:lvl6pPr marL="10079203" indent="0">
              <a:buNone/>
              <a:defRPr sz="8800"/>
            </a:lvl6pPr>
            <a:lvl7pPr marL="12095043" indent="0">
              <a:buNone/>
              <a:defRPr sz="8800"/>
            </a:lvl7pPr>
            <a:lvl8pPr marL="14110884" indent="0">
              <a:buNone/>
              <a:defRPr sz="8800"/>
            </a:lvl8pPr>
            <a:lvl9pPr marL="16126724" indent="0">
              <a:buNone/>
              <a:defRPr sz="8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9068" y="25355702"/>
            <a:ext cx="22894290" cy="3802228"/>
          </a:xfrm>
        </p:spPr>
        <p:txBody>
          <a:bodyPr/>
          <a:lstStyle>
            <a:lvl1pPr marL="0" indent="0">
              <a:buNone/>
              <a:defRPr sz="6200"/>
            </a:lvl1pPr>
            <a:lvl2pPr marL="2015841" indent="0">
              <a:buNone/>
              <a:defRPr sz="5300"/>
            </a:lvl2pPr>
            <a:lvl3pPr marL="4031681" indent="0">
              <a:buNone/>
              <a:defRPr sz="4400"/>
            </a:lvl3pPr>
            <a:lvl4pPr marL="6047522" indent="0">
              <a:buNone/>
              <a:defRPr sz="4000"/>
            </a:lvl4pPr>
            <a:lvl5pPr marL="8063362" indent="0">
              <a:buNone/>
              <a:defRPr sz="4000"/>
            </a:lvl5pPr>
            <a:lvl6pPr marL="10079203" indent="0">
              <a:buNone/>
              <a:defRPr sz="4000"/>
            </a:lvl6pPr>
            <a:lvl7pPr marL="12095043" indent="0">
              <a:buNone/>
              <a:defRPr sz="4000"/>
            </a:lvl7pPr>
            <a:lvl8pPr marL="14110884" indent="0">
              <a:buNone/>
              <a:defRPr sz="4000"/>
            </a:lvl8pPr>
            <a:lvl9pPr marL="16126724" indent="0">
              <a:buNone/>
              <a:defRPr sz="4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5868-8BC7-8B48-B5C4-A689AF6C261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3B4-04FC-7D4E-9C49-0F315238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7858" y="1297410"/>
            <a:ext cx="34341435" cy="5399617"/>
          </a:xfrm>
          <a:prstGeom prst="rect">
            <a:avLst/>
          </a:prstGeom>
        </p:spPr>
        <p:txBody>
          <a:bodyPr vert="horz" lIns="403168" tIns="201584" rIns="403168" bIns="201584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7858" y="7559466"/>
            <a:ext cx="34341435" cy="21380984"/>
          </a:xfrm>
          <a:prstGeom prst="rect">
            <a:avLst/>
          </a:prstGeom>
        </p:spPr>
        <p:txBody>
          <a:bodyPr vert="horz" lIns="403168" tIns="201584" rIns="403168" bIns="201584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07858" y="30027870"/>
            <a:ext cx="8903335" cy="1724878"/>
          </a:xfrm>
          <a:prstGeom prst="rect">
            <a:avLst/>
          </a:prstGeom>
        </p:spPr>
        <p:txBody>
          <a:bodyPr vert="horz" lIns="403168" tIns="201584" rIns="403168" bIns="201584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55868-8BC7-8B48-B5C4-A689AF6C261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37026" y="30027870"/>
            <a:ext cx="12083098" cy="1724878"/>
          </a:xfrm>
          <a:prstGeom prst="rect">
            <a:avLst/>
          </a:prstGeom>
        </p:spPr>
        <p:txBody>
          <a:bodyPr vert="horz" lIns="403168" tIns="201584" rIns="403168" bIns="201584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45958" y="30027870"/>
            <a:ext cx="8903335" cy="1724878"/>
          </a:xfrm>
          <a:prstGeom prst="rect">
            <a:avLst/>
          </a:prstGeom>
        </p:spPr>
        <p:txBody>
          <a:bodyPr vert="horz" lIns="403168" tIns="201584" rIns="403168" bIns="201584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43B4-04FC-7D4E-9C49-0F315238D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15841" rtl="0" eaLnBrk="1" latinLnBrk="0" hangingPunct="1">
        <a:spcBef>
          <a:spcPct val="0"/>
        </a:spcBef>
        <a:buNone/>
        <a:defRPr sz="19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1880" indent="-1511880" algn="l" defTabSz="2015841" rtl="0" eaLnBrk="1" latinLnBrk="0" hangingPunct="1">
        <a:spcBef>
          <a:spcPct val="20000"/>
        </a:spcBef>
        <a:buFont typeface="Arial"/>
        <a:buChar char="•"/>
        <a:defRPr sz="14100" kern="1200">
          <a:solidFill>
            <a:schemeClr val="tx1"/>
          </a:solidFill>
          <a:latin typeface="+mn-lt"/>
          <a:ea typeface="+mn-ea"/>
          <a:cs typeface="+mn-cs"/>
        </a:defRPr>
      </a:lvl1pPr>
      <a:lvl2pPr marL="3275741" indent="-1259900" algn="l" defTabSz="2015841" rtl="0" eaLnBrk="1" latinLnBrk="0" hangingPunct="1">
        <a:spcBef>
          <a:spcPct val="20000"/>
        </a:spcBef>
        <a:buFont typeface="Arial"/>
        <a:buChar char="–"/>
        <a:defRPr sz="12300" kern="1200">
          <a:solidFill>
            <a:schemeClr val="tx1"/>
          </a:solidFill>
          <a:latin typeface="+mn-lt"/>
          <a:ea typeface="+mn-ea"/>
          <a:cs typeface="+mn-cs"/>
        </a:defRPr>
      </a:lvl2pPr>
      <a:lvl3pPr marL="5039601" indent="-1007920" algn="l" defTabSz="2015841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42" indent="-1007920" algn="l" defTabSz="2015841" rtl="0" eaLnBrk="1" latinLnBrk="0" hangingPunct="1">
        <a:spcBef>
          <a:spcPct val="20000"/>
        </a:spcBef>
        <a:buFont typeface="Arial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9071282" indent="-1007920" algn="l" defTabSz="2015841" rtl="0" eaLnBrk="1" latinLnBrk="0" hangingPunct="1">
        <a:spcBef>
          <a:spcPct val="20000"/>
        </a:spcBef>
        <a:buFont typeface="Arial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87123" indent="-1007920" algn="l" defTabSz="2015841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102963" indent="-1007920" algn="l" defTabSz="2015841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804" indent="-1007920" algn="l" defTabSz="2015841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134644" indent="-1007920" algn="l" defTabSz="2015841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41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2015841" algn="l" defTabSz="2015841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4031681" algn="l" defTabSz="2015841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6047522" algn="l" defTabSz="2015841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8063362" algn="l" defTabSz="2015841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10079203" algn="l" defTabSz="2015841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2095043" algn="l" defTabSz="2015841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4110884" algn="l" defTabSz="2015841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6126724" algn="l" defTabSz="2015841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chart" Target="../charts/chart4.xml"/><Relationship Id="rId12" Type="http://schemas.openxmlformats.org/officeDocument/2006/relationships/chart" Target="../charts/chart5.xml"/><Relationship Id="rId13" Type="http://schemas.openxmlformats.org/officeDocument/2006/relationships/image" Target="../media/image6.png"/><Relationship Id="rId14" Type="http://schemas.openxmlformats.org/officeDocument/2006/relationships/chart" Target="../charts/chart6.xml"/><Relationship Id="rId15" Type="http://schemas.openxmlformats.org/officeDocument/2006/relationships/chart" Target="../charts/chart7.xml"/><Relationship Id="rId16" Type="http://schemas.openxmlformats.org/officeDocument/2006/relationships/image" Target="../media/image7.png"/><Relationship Id="rId17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gi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chart" Target="../charts/chart1.xml"/><Relationship Id="rId8" Type="http://schemas.openxmlformats.org/officeDocument/2006/relationships/chart" Target="../charts/chart2.xml"/><Relationship Id="rId9" Type="http://schemas.openxmlformats.org/officeDocument/2006/relationships/chart" Target="../charts/chart3.xml"/><Relationship Id="rId10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5081344" y="16816404"/>
            <a:ext cx="12206143" cy="1461760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8157150" cy="49974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608375" y="28341336"/>
            <a:ext cx="7920000" cy="310854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00176" y="872174"/>
            <a:ext cx="35128199" cy="2829876"/>
            <a:chOff x="1406152" y="1364934"/>
            <a:chExt cx="35128199" cy="2829876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152775" y="1364934"/>
              <a:ext cx="32009976" cy="1446544"/>
            </a:xfrm>
            <a:prstGeom prst="rect">
              <a:avLst/>
            </a:prstGeom>
          </p:spPr>
          <p:txBody>
            <a:bodyPr lIns="91436" tIns="45717" rIns="91436" bIns="45717" anchor="ctr" anchorCtr="0">
              <a:spAutoFit/>
            </a:bodyPr>
            <a:lstStyle/>
            <a:p>
              <a:pPr marL="0" marR="0" lvl="0" indent="0" algn="ctr" defTabSz="43889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800" b="1" dirty="0" smtClean="0">
                  <a:solidFill>
                    <a:schemeClr val="bg1"/>
                  </a:solidFill>
                  <a:latin typeface="Trebuchet MS" pitchFamily="34" charset="0"/>
                  <a:ea typeface="+mj-ea"/>
                  <a:cs typeface="+mj-cs"/>
                </a:rPr>
                <a:t>Predicting the Stock Market with 250,000,000 Tweets</a:t>
              </a:r>
              <a:endPara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6" name="Text Placeholder 56"/>
            <p:cNvSpPr txBox="1">
              <a:spLocks/>
            </p:cNvSpPr>
            <p:nvPr/>
          </p:nvSpPr>
          <p:spPr>
            <a:xfrm>
              <a:off x="1406152" y="2914650"/>
              <a:ext cx="35128199" cy="1280160"/>
            </a:xfrm>
            <a:prstGeom prst="rect">
              <a:avLst/>
            </a:prstGeom>
          </p:spPr>
          <p:txBody>
            <a:bodyPr/>
            <a:lstStyle/>
            <a:p>
              <a:pPr marL="1645838" indent="-1645838" algn="ctr" defTabSz="4388900">
                <a:spcBef>
                  <a:spcPct val="20000"/>
                </a:spcBef>
                <a:defRPr/>
              </a:pPr>
              <a:r>
                <a:rPr lang="en-US" sz="7200" dirty="0" smtClean="0">
                  <a:solidFill>
                    <a:schemeClr val="bg1"/>
                  </a:solidFill>
                  <a:latin typeface="+mj-lt"/>
                </a:rPr>
                <a:t>Mike del </a:t>
              </a:r>
              <a:r>
                <a:rPr lang="en-US" sz="7200" dirty="0" err="1" smtClean="0">
                  <a:solidFill>
                    <a:schemeClr val="bg1"/>
                  </a:solidFill>
                  <a:latin typeface="+mj-lt"/>
                </a:rPr>
                <a:t>Balso</a:t>
              </a:r>
              <a:r>
                <a:rPr lang="en-US" sz="7200" dirty="0" smtClean="0">
                  <a:solidFill>
                    <a:schemeClr val="bg1"/>
                  </a:solidFill>
                  <a:latin typeface="+mj-lt"/>
                </a:rPr>
                <a:t>, Alex Litoiu</a:t>
              </a:r>
              <a:endParaRPr kumimoji="0" lang="en-US" sz="72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10" name="Text Placeholder 8"/>
          <p:cNvSpPr txBox="1">
            <a:spLocks/>
          </p:cNvSpPr>
          <p:nvPr/>
        </p:nvSpPr>
        <p:spPr>
          <a:xfrm>
            <a:off x="10858575" y="5530850"/>
            <a:ext cx="16449600" cy="7540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91436" tIns="91436" rIns="91436" bIns="91436" anchor="ctr" anchorCtr="0">
            <a:spAutoFit/>
          </a:bodyPr>
          <a:lstStyle/>
          <a:p>
            <a:pPr marL="1645838" marR="0" lvl="0" indent="-1645838" algn="ctr" defTabSz="4388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</a:t>
            </a:r>
            <a:endParaRPr kumimoji="0" lang="en-US" sz="3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 txBox="1">
            <a:spLocks/>
          </p:cNvSpPr>
          <p:nvPr/>
        </p:nvSpPr>
        <p:spPr>
          <a:xfrm>
            <a:off x="28608375" y="5538805"/>
            <a:ext cx="7920000" cy="7540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91436" tIns="91436" rIns="91436" bIns="91436" anchor="ctr" anchorCtr="0">
            <a:spAutoFit/>
          </a:bodyPr>
          <a:lstStyle/>
          <a:p>
            <a:pPr marL="1645838" marR="0" lvl="0" indent="-1645838" algn="ctr" defTabSz="4388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CONCLUSIONS</a:t>
            </a:r>
            <a:endParaRPr kumimoji="0" lang="en-US" sz="3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28608375" y="16816405"/>
            <a:ext cx="7920000" cy="7540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91436" tIns="91436" rIns="91436" bIns="91436" anchor="ctr" anchorCtr="0">
            <a:spAutoFit/>
          </a:bodyPr>
          <a:lstStyle/>
          <a:p>
            <a:pPr marL="1645838" marR="0" lvl="0" indent="-1645838" algn="ctr" defTabSz="4388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700" b="1" noProof="0" smtClean="0">
                <a:solidFill>
                  <a:schemeClr val="bg1"/>
                </a:solidFill>
              </a:rPr>
              <a:t>REFERENCES</a:t>
            </a:r>
            <a:endParaRPr lang="en-US" sz="3700" b="1" noProof="0" dirty="0" smtClean="0">
              <a:solidFill>
                <a:schemeClr val="bg1"/>
              </a:solidFill>
            </a:endParaRPr>
          </a:p>
        </p:txBody>
      </p:sp>
      <p:sp>
        <p:nvSpPr>
          <p:cNvPr id="14" name="Text Placeholder 15"/>
          <p:cNvSpPr txBox="1">
            <a:spLocks/>
          </p:cNvSpPr>
          <p:nvPr/>
        </p:nvSpPr>
        <p:spPr>
          <a:xfrm>
            <a:off x="28608375" y="27587291"/>
            <a:ext cx="7920000" cy="7540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91436" tIns="91436" rIns="91436" bIns="91436" anchor="ctr" anchorCtr="0">
            <a:spAutoFit/>
          </a:bodyPr>
          <a:lstStyle/>
          <a:p>
            <a:pPr marL="1645838" marR="0" lvl="0" indent="-1645838" algn="ctr" defTabSz="4388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ACKNOWLEDGEMENTS</a:t>
            </a:r>
            <a:endParaRPr kumimoji="0" lang="en-US" sz="3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00175" y="6311901"/>
            <a:ext cx="7920000" cy="973455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0858575" y="6216650"/>
            <a:ext cx="16449600" cy="98298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8608375" y="6292850"/>
            <a:ext cx="7920000" cy="9753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608375" y="17554583"/>
            <a:ext cx="7920000" cy="908366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00175" y="27834249"/>
            <a:ext cx="791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35" name="TextBox 534"/>
          <p:cNvSpPr txBox="1"/>
          <p:nvPr/>
        </p:nvSpPr>
        <p:spPr>
          <a:xfrm>
            <a:off x="5743575" y="21685250"/>
            <a:ext cx="3652799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350" b="1" dirty="0"/>
          </a:p>
        </p:txBody>
      </p:sp>
      <p:pic>
        <p:nvPicPr>
          <p:cNvPr id="2" name="Picture 1" descr="uoft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13" y="3702050"/>
            <a:ext cx="1437462" cy="1068114"/>
          </a:xfrm>
          <a:prstGeom prst="rect">
            <a:avLst/>
          </a:prstGeom>
        </p:spPr>
      </p:pic>
      <p:pic>
        <p:nvPicPr>
          <p:cNvPr id="3" name="Picture 2" descr="e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59" y="3687340"/>
            <a:ext cx="1511300" cy="1082824"/>
          </a:xfrm>
          <a:prstGeom prst="rect">
            <a:avLst/>
          </a:prstGeom>
        </p:spPr>
      </p:pic>
      <p:sp>
        <p:nvSpPr>
          <p:cNvPr id="545" name="Text Placeholder 8"/>
          <p:cNvSpPr txBox="1">
            <a:spLocks/>
          </p:cNvSpPr>
          <p:nvPr/>
        </p:nvSpPr>
        <p:spPr>
          <a:xfrm>
            <a:off x="1364607" y="5557855"/>
            <a:ext cx="7957061" cy="7540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91436" tIns="91436" rIns="91436" bIns="91436" anchor="ctr" anchorCtr="0">
            <a:spAutoFit/>
          </a:bodyPr>
          <a:lstStyle/>
          <a:p>
            <a:pPr marL="1645838" marR="0" lvl="0" indent="-1645838" algn="ctr" defTabSz="4388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endParaRPr kumimoji="0" lang="en-US" sz="3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1471832" y="17554582"/>
            <a:ext cx="12206143" cy="1387943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9" name="Text Placeholder 10"/>
          <p:cNvSpPr txBox="1">
            <a:spLocks/>
          </p:cNvSpPr>
          <p:nvPr/>
        </p:nvSpPr>
        <p:spPr>
          <a:xfrm>
            <a:off x="1439314" y="16800537"/>
            <a:ext cx="12238661" cy="7540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91436" tIns="91436" rIns="91436" bIns="91436" anchor="ctr" anchorCtr="0">
            <a:spAutoFit/>
          </a:bodyPr>
          <a:lstStyle/>
          <a:p>
            <a:pPr marL="1645838" marR="0" lvl="0" indent="-1645838" algn="ctr" defTabSz="4388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700" b="1" dirty="0" smtClean="0">
                <a:solidFill>
                  <a:schemeClr val="bg1"/>
                </a:solidFill>
              </a:rPr>
              <a:t>TESTING</a:t>
            </a:r>
            <a:r>
              <a:rPr lang="en-US" sz="3700" b="1" dirty="0">
                <a:solidFill>
                  <a:schemeClr val="bg1"/>
                </a:solidFill>
              </a:rPr>
              <a:t> </a:t>
            </a:r>
            <a:r>
              <a:rPr lang="en-US" sz="3700" b="1" dirty="0" smtClean="0">
                <a:solidFill>
                  <a:schemeClr val="bg1"/>
                </a:solidFill>
              </a:rPr>
              <a:t>AND VERIFICATION</a:t>
            </a:r>
            <a:endParaRPr kumimoji="0" lang="en-US" sz="3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50" name="Picture 54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947" y="7197851"/>
            <a:ext cx="6082492" cy="5971439"/>
          </a:xfrm>
          <a:prstGeom prst="rect">
            <a:avLst/>
          </a:prstGeom>
        </p:spPr>
      </p:pic>
      <p:pic>
        <p:nvPicPr>
          <p:cNvPr id="552" name="Picture 55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503" y="7845922"/>
            <a:ext cx="5486400" cy="5547360"/>
          </a:xfrm>
          <a:prstGeom prst="rect">
            <a:avLst/>
          </a:prstGeom>
        </p:spPr>
      </p:pic>
      <p:graphicFrame>
        <p:nvGraphicFramePr>
          <p:cNvPr id="564" name="Chart 563"/>
          <p:cNvGraphicFramePr/>
          <p:nvPr>
            <p:extLst>
              <p:ext uri="{D42A27DB-BD31-4B8C-83A1-F6EECF244321}">
                <p14:modId xmlns:p14="http://schemas.microsoft.com/office/powerpoint/2010/main" val="3372078707"/>
              </p:ext>
            </p:extLst>
          </p:nvPr>
        </p:nvGraphicFramePr>
        <p:xfrm>
          <a:off x="15657676" y="21873141"/>
          <a:ext cx="547941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65" name="Chart 564"/>
          <p:cNvGraphicFramePr/>
          <p:nvPr>
            <p:extLst>
              <p:ext uri="{D42A27DB-BD31-4B8C-83A1-F6EECF244321}">
                <p14:modId xmlns:p14="http://schemas.microsoft.com/office/powerpoint/2010/main" val="2494473209"/>
              </p:ext>
            </p:extLst>
          </p:nvPr>
        </p:nvGraphicFramePr>
        <p:xfrm>
          <a:off x="15691357" y="25017347"/>
          <a:ext cx="536511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66" name="Chart 565"/>
          <p:cNvGraphicFramePr/>
          <p:nvPr>
            <p:extLst>
              <p:ext uri="{D42A27DB-BD31-4B8C-83A1-F6EECF244321}">
                <p14:modId xmlns:p14="http://schemas.microsoft.com/office/powerpoint/2010/main" val="2676483490"/>
              </p:ext>
            </p:extLst>
          </p:nvPr>
        </p:nvGraphicFramePr>
        <p:xfrm>
          <a:off x="15657676" y="28148457"/>
          <a:ext cx="536511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567" name="Picture 566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7727" y="11230298"/>
            <a:ext cx="6264696" cy="2012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68" name="Chart 567"/>
          <p:cNvGraphicFramePr/>
          <p:nvPr>
            <p:extLst>
              <p:ext uri="{D42A27DB-BD31-4B8C-83A1-F6EECF244321}">
                <p14:modId xmlns:p14="http://schemas.microsoft.com/office/powerpoint/2010/main" val="2604710860"/>
              </p:ext>
            </p:extLst>
          </p:nvPr>
        </p:nvGraphicFramePr>
        <p:xfrm>
          <a:off x="6680419" y="17904899"/>
          <a:ext cx="6157213" cy="235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99655" y="28478703"/>
            <a:ext cx="691276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1500" b="1" dirty="0"/>
              <a:t>Professor Brendan Frey</a:t>
            </a:r>
            <a:r>
              <a:rPr lang="en-US" sz="1500" dirty="0"/>
              <a:t> for his guidance with machine learning techniques and allowing us access to </a:t>
            </a:r>
            <a:r>
              <a:rPr lang="en-US" sz="1500" dirty="0" smtClean="0"/>
              <a:t>his lab computer throughout the duration of the term.</a:t>
            </a:r>
          </a:p>
          <a:p>
            <a:pPr lvl="0"/>
            <a:endParaRPr lang="en-US" sz="1500" dirty="0"/>
          </a:p>
          <a:p>
            <a:pPr marL="285750" lvl="0" indent="-285750">
              <a:buFont typeface="Arial"/>
              <a:buChar char="•"/>
            </a:pPr>
            <a:r>
              <a:rPr lang="en-US" sz="1500" b="1" dirty="0"/>
              <a:t>Professor Hans </a:t>
            </a:r>
            <a:r>
              <a:rPr lang="en-US" sz="1500" b="1" dirty="0" err="1"/>
              <a:t>Kunov</a:t>
            </a:r>
            <a:r>
              <a:rPr lang="en-US" sz="1500" dirty="0"/>
              <a:t> for giving us great guidance with respect to project management and always pushing us in the right direction when we needed it</a:t>
            </a:r>
            <a:r>
              <a:rPr lang="en-US" sz="1500" dirty="0" smtClean="0"/>
              <a:t>.</a:t>
            </a:r>
          </a:p>
          <a:p>
            <a:pPr lvl="0"/>
            <a:endParaRPr lang="en-US" sz="1500" dirty="0"/>
          </a:p>
          <a:p>
            <a:pPr marL="285750" lvl="0" indent="-285750">
              <a:buFont typeface="Arial"/>
              <a:buChar char="•"/>
            </a:pPr>
            <a:r>
              <a:rPr lang="en-US" sz="1500" b="1" dirty="0"/>
              <a:t>Dan </a:t>
            </a:r>
            <a:r>
              <a:rPr lang="en-US" sz="1500" b="1" dirty="0" err="1"/>
              <a:t>Astoorian</a:t>
            </a:r>
            <a:r>
              <a:rPr lang="en-US" sz="1500" dirty="0"/>
              <a:t> for helping us with special permissions on the ECF network and </a:t>
            </a:r>
            <a:r>
              <a:rPr lang="en-US" sz="1500" dirty="0" smtClean="0"/>
              <a:t>always making time to accommodate us and to troubleshoot.</a:t>
            </a:r>
            <a:endParaRPr lang="en-US" sz="1500" dirty="0"/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8799656" y="17814957"/>
            <a:ext cx="734481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/>
              <a:t>U.S. Census Bureau. (2001). </a:t>
            </a:r>
            <a:r>
              <a:rPr lang="en-US" sz="1500" i="1" dirty="0"/>
              <a:t>Statistical abstract of the United States: 2001.</a:t>
            </a:r>
            <a:r>
              <a:rPr lang="en-US" sz="1500" dirty="0"/>
              <a:t> U.S. Department of Commerce. Washington D.C.: United States Government.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10gen, Inc. (</a:t>
            </a:r>
            <a:r>
              <a:rPr lang="en-US" sz="1500" dirty="0" err="1"/>
              <a:t>n.d.</a:t>
            </a:r>
            <a:r>
              <a:rPr lang="en-US" sz="1500" dirty="0"/>
              <a:t>). </a:t>
            </a:r>
            <a:r>
              <a:rPr lang="en-US" sz="1500" i="1" dirty="0" err="1"/>
              <a:t>mongoDB</a:t>
            </a:r>
            <a:r>
              <a:rPr lang="en-US" sz="1500" dirty="0"/>
              <a:t>. Retrieved 02 14, 2012, from http://</a:t>
            </a:r>
            <a:r>
              <a:rPr lang="en-US" sz="1500" dirty="0" err="1"/>
              <a:t>www.mongodb.org</a:t>
            </a:r>
            <a:r>
              <a:rPr lang="en-US" sz="1500" dirty="0"/>
              <a:t>/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err="1"/>
              <a:t>Aite</a:t>
            </a:r>
            <a:r>
              <a:rPr lang="en-US" sz="1500" dirty="0"/>
              <a:t> Group. (2011). </a:t>
            </a:r>
            <a:r>
              <a:rPr lang="en-US" sz="1500" i="1" dirty="0"/>
              <a:t>Algorithmic Trading in FX: Ready for Takeoff?</a:t>
            </a:r>
            <a:r>
              <a:rPr lang="en-US" sz="1500" dirty="0"/>
              <a:t> New York: </a:t>
            </a:r>
            <a:r>
              <a:rPr lang="en-US" sz="1500" dirty="0" err="1"/>
              <a:t>Aite</a:t>
            </a:r>
            <a:r>
              <a:rPr lang="en-US" sz="1500" dirty="0"/>
              <a:t> Group.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Facebook. (</a:t>
            </a:r>
            <a:r>
              <a:rPr lang="en-US" sz="1500" dirty="0" err="1"/>
              <a:t>n.d.</a:t>
            </a:r>
            <a:r>
              <a:rPr lang="en-US" sz="1500" dirty="0"/>
              <a:t>). </a:t>
            </a:r>
            <a:r>
              <a:rPr lang="en-US" sz="1500" i="1" dirty="0"/>
              <a:t>Statistics of Facebook.</a:t>
            </a:r>
            <a:r>
              <a:rPr lang="en-US" sz="1500" dirty="0"/>
              <a:t> Retrieved </a:t>
            </a:r>
            <a:r>
              <a:rPr lang="en-US" sz="1500" dirty="0" err="1"/>
              <a:t>Octovwe</a:t>
            </a:r>
            <a:r>
              <a:rPr lang="en-US" sz="1500" dirty="0"/>
              <a:t> 30, 2011, from Facebook: https://</a:t>
            </a:r>
            <a:r>
              <a:rPr lang="en-US" sz="1500" dirty="0" err="1"/>
              <a:t>www.facebook.com</a:t>
            </a:r>
            <a:r>
              <a:rPr lang="en-US" sz="1500" dirty="0"/>
              <a:t>/press/</a:t>
            </a:r>
            <a:r>
              <a:rPr lang="en-US" sz="1500" dirty="0" err="1"/>
              <a:t>info.php?statistics</a:t>
            </a:r>
            <a:endParaRPr lang="en-US" sz="1500" dirty="0"/>
          </a:p>
          <a:p>
            <a:pPr marL="342900" indent="-342900">
              <a:buFont typeface="+mj-lt"/>
              <a:buAutoNum type="arabicPeriod"/>
            </a:pPr>
            <a:r>
              <a:rPr lang="en-US" sz="1500" dirty="0" err="1"/>
              <a:t>Gimpert</a:t>
            </a:r>
            <a:r>
              <a:rPr lang="en-US" sz="1500" dirty="0"/>
              <a:t>, B. (2011, May 13). </a:t>
            </a:r>
            <a:r>
              <a:rPr lang="en-US" sz="1500" i="1" dirty="0"/>
              <a:t>Sour Grapes: Seven Reasons Why “That” Twitter Prediction Model is Cooked.</a:t>
            </a:r>
            <a:r>
              <a:rPr lang="en-US" sz="1500" dirty="0"/>
              <a:t> Retrieved February 14, 2012, from Some Ben?: http://</a:t>
            </a:r>
            <a:r>
              <a:rPr lang="en-US" sz="1500" dirty="0" err="1"/>
              <a:t>blog.someben.com</a:t>
            </a:r>
            <a:r>
              <a:rPr lang="en-US" sz="1500" dirty="0"/>
              <a:t>/2011/05/sour-grapes-seven-reasons-why-that-twitter-prediction-model-is-cooked/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Johan </a:t>
            </a:r>
            <a:r>
              <a:rPr lang="en-US" sz="1500" dirty="0" err="1"/>
              <a:t>Bollen</a:t>
            </a:r>
            <a:r>
              <a:rPr lang="en-US" sz="1500" dirty="0"/>
              <a:t>, H. M.-J. (2010). Twitter mood predicts the stock market. </a:t>
            </a:r>
            <a:r>
              <a:rPr lang="en-US" sz="1500" i="1" dirty="0"/>
              <a:t>Computing Research Repository</a:t>
            </a:r>
            <a:r>
              <a:rPr lang="en-US" sz="1500" dirty="0"/>
              <a:t> </a:t>
            </a:r>
            <a:r>
              <a:rPr lang="en-US" sz="1500" i="1" dirty="0"/>
              <a:t>, abs/1010.3003</a:t>
            </a:r>
            <a:r>
              <a:rPr lang="en-US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Joliffe, I. (1986). </a:t>
            </a:r>
            <a:r>
              <a:rPr lang="en-US" sz="1500" i="1" dirty="0"/>
              <a:t>Principle Component Analysis</a:t>
            </a:r>
            <a:r>
              <a:rPr lang="en-US" sz="1500" dirty="0"/>
              <a:t> (2 ed.). New York: Springer.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Nielsen, F. </a:t>
            </a:r>
            <a:r>
              <a:rPr lang="en-US" sz="1500" dirty="0" err="1"/>
              <a:t>Å</a:t>
            </a:r>
            <a:r>
              <a:rPr lang="en-US" sz="1500" dirty="0"/>
              <a:t>. (2011, March). A new ANEW: Evaluation of a word list for sentiment analysis in </a:t>
            </a:r>
            <a:r>
              <a:rPr lang="en-US" sz="1500" dirty="0" err="1"/>
              <a:t>microblogs</a:t>
            </a:r>
            <a:r>
              <a:rPr lang="en-US" sz="1500" dirty="0"/>
              <a:t>. </a:t>
            </a:r>
            <a:r>
              <a:rPr lang="en-US" sz="1500" i="1" dirty="0"/>
              <a:t>Computing Research Repository</a:t>
            </a:r>
            <a:r>
              <a:rPr lang="en-US" sz="1500" dirty="0"/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Maurice </a:t>
            </a:r>
            <a:r>
              <a:rPr lang="en-US" sz="1500" dirty="0" err="1"/>
              <a:t>Lorr</a:t>
            </a:r>
            <a:r>
              <a:rPr lang="en-US" sz="1500" dirty="0"/>
              <a:t>, P. D. (</a:t>
            </a:r>
            <a:r>
              <a:rPr lang="en-US" sz="1500" dirty="0" err="1"/>
              <a:t>n.d.</a:t>
            </a:r>
            <a:r>
              <a:rPr lang="en-US" sz="1500" dirty="0"/>
              <a:t>). </a:t>
            </a:r>
            <a:r>
              <a:rPr lang="en-US" sz="1500" i="1" dirty="0"/>
              <a:t>Profile of Mood States.</a:t>
            </a:r>
            <a:r>
              <a:rPr lang="en-US" sz="1500" dirty="0"/>
              <a:t> Retrieved February 14, 2012, from MULTI-HEALTH SYSTEMS INC: http://</a:t>
            </a:r>
            <a:r>
              <a:rPr lang="en-US" sz="1500" dirty="0" err="1"/>
              <a:t>www.mhs.com</a:t>
            </a:r>
            <a:r>
              <a:rPr lang="en-US" sz="1500" dirty="0"/>
              <a:t>/</a:t>
            </a:r>
            <a:r>
              <a:rPr lang="en-US" sz="1500" dirty="0" err="1"/>
              <a:t>product.aspx?gr</a:t>
            </a:r>
            <a:r>
              <a:rPr lang="en-US" sz="1500" dirty="0"/>
              <a:t>=</a:t>
            </a:r>
            <a:r>
              <a:rPr lang="en-US" sz="1500" dirty="0" err="1"/>
              <a:t>cli&amp;id</a:t>
            </a:r>
            <a:r>
              <a:rPr lang="en-US" sz="1500" dirty="0"/>
              <a:t>=</a:t>
            </a:r>
            <a:r>
              <a:rPr lang="en-US" sz="1500" dirty="0" err="1"/>
              <a:t>overview&amp;prod</a:t>
            </a:r>
            <a:r>
              <a:rPr lang="en-US" sz="1500" dirty="0"/>
              <a:t>=</a:t>
            </a:r>
            <a:r>
              <a:rPr lang="en-US" sz="1500" dirty="0" err="1"/>
              <a:t>poms#description</a:t>
            </a:r>
            <a:endParaRPr lang="en-US" sz="1500" dirty="0"/>
          </a:p>
          <a:p>
            <a:pPr marL="342900" indent="-342900">
              <a:buFont typeface="+mj-lt"/>
              <a:buAutoNum type="arabicPeriod"/>
            </a:pPr>
            <a:r>
              <a:rPr lang="en-US" sz="1500" dirty="0" err="1"/>
              <a:t>Petzoldt</a:t>
            </a:r>
            <a:r>
              <a:rPr lang="en-US" sz="1500" dirty="0"/>
              <a:t>, D. (2011, February 11). </a:t>
            </a:r>
            <a:r>
              <a:rPr lang="en-US" sz="1500" i="1" dirty="0"/>
              <a:t>Statistical flaws in “Twitter mood predicts the stock market” research paper.</a:t>
            </a:r>
            <a:r>
              <a:rPr lang="en-US" sz="1500" dirty="0"/>
              <a:t> Retrieved February 14, 2012, from http://</a:t>
            </a:r>
            <a:r>
              <a:rPr lang="en-US" sz="1500" dirty="0" err="1"/>
              <a:t>petzoldt.tumblr.com</a:t>
            </a:r>
            <a:r>
              <a:rPr lang="en-US" sz="1500" dirty="0"/>
              <a:t>/post/3236488086/statistical-flaws-in-twitter-mood-predicts-the-stock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Rosenberg, D. (2010, April 20). </a:t>
            </a:r>
            <a:r>
              <a:rPr lang="en-US" sz="1500" i="1" dirty="0"/>
              <a:t>What's (technically) in your tweets?</a:t>
            </a:r>
            <a:r>
              <a:rPr lang="en-US" sz="1500" dirty="0"/>
              <a:t> Retrieved February 14, 2012, from </a:t>
            </a:r>
            <a:r>
              <a:rPr lang="en-US" sz="1500" dirty="0" err="1"/>
              <a:t>CNet</a:t>
            </a:r>
            <a:r>
              <a:rPr lang="en-US" sz="1500" dirty="0"/>
              <a:t> News: http://</a:t>
            </a:r>
            <a:r>
              <a:rPr lang="en-US" sz="1500" dirty="0" err="1"/>
              <a:t>news.cnet.com</a:t>
            </a:r>
            <a:r>
              <a:rPr lang="en-US" sz="1500" dirty="0"/>
              <a:t>/8301-13846_3-20002924-62.html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Twitter. (</a:t>
            </a:r>
            <a:r>
              <a:rPr lang="en-US" sz="1500" dirty="0" err="1"/>
              <a:t>n.d.</a:t>
            </a:r>
            <a:r>
              <a:rPr lang="en-US" sz="1500" dirty="0"/>
              <a:t>). </a:t>
            </a:r>
            <a:r>
              <a:rPr lang="en-US" sz="1500" i="1" dirty="0"/>
              <a:t>Streaming API Methods</a:t>
            </a:r>
            <a:r>
              <a:rPr lang="en-US" sz="1500" dirty="0"/>
              <a:t>. Retrieved 02 14, 2012, from https://</a:t>
            </a:r>
            <a:r>
              <a:rPr lang="en-US" sz="1500" dirty="0" err="1"/>
              <a:t>dev.twitter.com</a:t>
            </a:r>
            <a:r>
              <a:rPr lang="en-US" sz="1500" dirty="0"/>
              <a:t>/docs/streaming-</a:t>
            </a:r>
            <a:r>
              <a:rPr lang="en-US" sz="1500" dirty="0" err="1"/>
              <a:t>api</a:t>
            </a:r>
            <a:r>
              <a:rPr lang="en-US" sz="1500" dirty="0"/>
              <a:t>/concepts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Twitter: @</a:t>
            </a:r>
            <a:r>
              <a:rPr lang="en-US" sz="1500" dirty="0" err="1"/>
              <a:t>twittereng</a:t>
            </a:r>
            <a:r>
              <a:rPr lang="en-US" sz="1500" dirty="0"/>
              <a:t>. (2011, June 30). </a:t>
            </a:r>
            <a:r>
              <a:rPr lang="en-US" sz="1500" i="1" dirty="0"/>
              <a:t>200 million Tweets per day.</a:t>
            </a:r>
            <a:r>
              <a:rPr lang="en-US" sz="1500" dirty="0"/>
              <a:t> Retrieved February 14, 2012, from Twitter Blog: http://</a:t>
            </a:r>
            <a:r>
              <a:rPr lang="en-US" sz="1500" dirty="0" err="1"/>
              <a:t>blog.twitter.com</a:t>
            </a:r>
            <a:r>
              <a:rPr lang="en-US" sz="1500" dirty="0"/>
              <a:t>/2011/06/200-million-tweets-per-day.html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24647" y="6588101"/>
            <a:ext cx="345638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the year 2000</a:t>
            </a:r>
            <a:r>
              <a:rPr lang="en-US" sz="2000" dirty="0"/>
              <a:t>, the value of all trades in </a:t>
            </a:r>
            <a:r>
              <a:rPr lang="en-US" sz="2000" b="1" dirty="0"/>
              <a:t>US financial markets exceeded $500 Trillion </a:t>
            </a:r>
            <a:r>
              <a:rPr lang="en-US" sz="2000" dirty="0"/>
              <a:t>(U.S. Census Bureau, 2001), over fifty times the GDP of the United States for that </a:t>
            </a:r>
            <a:r>
              <a:rPr lang="en-US" sz="2000" dirty="0" smtClean="0"/>
              <a:t>year. </a:t>
            </a:r>
            <a:r>
              <a:rPr lang="en-US" sz="2000" b="1" dirty="0"/>
              <a:t>A third of all stock trades were driven by algorithms </a:t>
            </a:r>
            <a:r>
              <a:rPr lang="en-US" sz="2000" b="1" dirty="0" smtClean="0"/>
              <a:t>.</a:t>
            </a:r>
            <a:endParaRPr lang="en-US" sz="2000" b="1" dirty="0"/>
          </a:p>
          <a:p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1726438" y="9574114"/>
            <a:ext cx="7312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Stock Market is greatly influenced by investor confidence and human emotion. This project analyzed 1% of the 250,000,000 million daily tweets for the past 100 days for human emotion in order to predict the stock market performance of various financial symbols.</a:t>
            </a:r>
            <a:endParaRPr lang="en-US" sz="2000" dirty="0"/>
          </a:p>
        </p:txBody>
      </p:sp>
      <p:graphicFrame>
        <p:nvGraphicFramePr>
          <p:cNvPr id="570" name="Chart 5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771367"/>
              </p:ext>
            </p:extLst>
          </p:nvPr>
        </p:nvGraphicFramePr>
        <p:xfrm>
          <a:off x="5253039" y="6626469"/>
          <a:ext cx="3743702" cy="2155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59" name="TextBox 258"/>
          <p:cNvSpPr txBox="1"/>
          <p:nvPr/>
        </p:nvSpPr>
        <p:spPr>
          <a:xfrm>
            <a:off x="5547599" y="8782026"/>
            <a:ext cx="3377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Figure 1: </a:t>
            </a:r>
            <a:r>
              <a:rPr lang="en-US" sz="1500" dirty="0" smtClean="0"/>
              <a:t>Year 2000 US Financial Markets</a:t>
            </a:r>
            <a:endParaRPr lang="en-US" sz="1500" b="1" dirty="0"/>
          </a:p>
        </p:txBody>
      </p:sp>
      <p:sp>
        <p:nvSpPr>
          <p:cNvPr id="260" name="Rectangle 259"/>
          <p:cNvSpPr/>
          <p:nvPr/>
        </p:nvSpPr>
        <p:spPr>
          <a:xfrm>
            <a:off x="5253039" y="6626469"/>
            <a:ext cx="3786294" cy="25425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TextBox 571"/>
          <p:cNvSpPr txBox="1"/>
          <p:nvPr/>
        </p:nvSpPr>
        <p:spPr>
          <a:xfrm>
            <a:off x="1724647" y="11230298"/>
            <a:ext cx="73128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Novelty:</a:t>
            </a:r>
            <a:r>
              <a:rPr lang="en-US" sz="2000" dirty="0" smtClean="0"/>
              <a:t> </a:t>
            </a:r>
            <a:r>
              <a:rPr lang="en-US" sz="2000" dirty="0"/>
              <a:t>O</a:t>
            </a:r>
            <a:r>
              <a:rPr lang="en-US" sz="2000" dirty="0" smtClean="0"/>
              <a:t>ur </a:t>
            </a:r>
            <a:r>
              <a:rPr lang="en-US" sz="2000" dirty="0"/>
              <a:t>novel contributions are to experiment with identifying common pockets of sentiment using K-means clustering machine learning algorithms and drawing correlations to varied financial stocks and futures, as opposed to just a single index. </a:t>
            </a:r>
            <a:r>
              <a:rPr lang="en-US" sz="2000" dirty="0" smtClean="0"/>
              <a:t>There are few publications that accurately predict the stock market based on twitter. Those that claim to do so use questionable methods.</a:t>
            </a:r>
            <a:endParaRPr lang="en-US" sz="2000" dirty="0"/>
          </a:p>
        </p:txBody>
      </p:sp>
      <p:sp>
        <p:nvSpPr>
          <p:cNvPr id="573" name="TextBox 572"/>
          <p:cNvSpPr txBox="1"/>
          <p:nvPr/>
        </p:nvSpPr>
        <p:spPr>
          <a:xfrm>
            <a:off x="1724647" y="13462546"/>
            <a:ext cx="73128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Functional Requirement</a:t>
            </a:r>
            <a:r>
              <a:rPr lang="en-US" sz="2000" dirty="0" smtClean="0"/>
              <a:t>: Predict whether a </a:t>
            </a:r>
            <a:r>
              <a:rPr lang="en-US" sz="2000" dirty="0"/>
              <a:t>stock, index, futures contract, exchange traded fund (ETF), fixed-income security, indicator, or mutual fund will go up or down in a future time-frame (provide an uncertainty along with this prediction</a:t>
            </a:r>
            <a:r>
              <a:rPr lang="en-US" sz="2000" dirty="0" smtClean="0"/>
              <a:t>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Objective</a:t>
            </a:r>
            <a:r>
              <a:rPr lang="en-US" sz="2000" dirty="0"/>
              <a:t>: The lower the uncertainty, the better</a:t>
            </a:r>
          </a:p>
        </p:txBody>
      </p:sp>
      <p:cxnSp>
        <p:nvCxnSpPr>
          <p:cNvPr id="268" name="Straight Connector 267"/>
          <p:cNvCxnSpPr/>
          <p:nvPr/>
        </p:nvCxnSpPr>
        <p:spPr>
          <a:xfrm>
            <a:off x="15838215" y="13091935"/>
            <a:ext cx="0" cy="301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21022791" y="7269858"/>
            <a:ext cx="0" cy="572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2813879" y="6366853"/>
            <a:ext cx="48245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Collection and Processing</a:t>
            </a:r>
            <a:endParaRPr lang="en-US" sz="3200" b="1" dirty="0"/>
          </a:p>
        </p:txBody>
      </p:sp>
      <p:sp>
        <p:nvSpPr>
          <p:cNvPr id="574" name="TextBox 573"/>
          <p:cNvSpPr txBox="1"/>
          <p:nvPr/>
        </p:nvSpPr>
        <p:spPr>
          <a:xfrm>
            <a:off x="19870663" y="6396902"/>
            <a:ext cx="24482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Correlations</a:t>
            </a:r>
            <a:endParaRPr lang="en-US" sz="3200" b="1" dirty="0"/>
          </a:p>
        </p:txBody>
      </p:sp>
      <p:sp>
        <p:nvSpPr>
          <p:cNvPr id="575" name="TextBox 574"/>
          <p:cNvSpPr txBox="1"/>
          <p:nvPr/>
        </p:nvSpPr>
        <p:spPr>
          <a:xfrm>
            <a:off x="11269095" y="762989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76" name="TextBox 575"/>
          <p:cNvSpPr txBox="1"/>
          <p:nvPr/>
        </p:nvSpPr>
        <p:spPr>
          <a:xfrm>
            <a:off x="11269095" y="8493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577" name="TextBox 576"/>
          <p:cNvSpPr txBox="1"/>
          <p:nvPr/>
        </p:nvSpPr>
        <p:spPr>
          <a:xfrm>
            <a:off x="11269095" y="971813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578" name="TextBox 577"/>
          <p:cNvSpPr txBox="1"/>
          <p:nvPr/>
        </p:nvSpPr>
        <p:spPr>
          <a:xfrm>
            <a:off x="11269095" y="1180636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579" name="TextBox 578"/>
          <p:cNvSpPr txBox="1"/>
          <p:nvPr/>
        </p:nvSpPr>
        <p:spPr>
          <a:xfrm>
            <a:off x="18037847" y="8493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580" name="TextBox 579"/>
          <p:cNvSpPr txBox="1"/>
          <p:nvPr/>
        </p:nvSpPr>
        <p:spPr>
          <a:xfrm>
            <a:off x="17998455" y="1036620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581" name="TextBox 580"/>
          <p:cNvSpPr txBox="1"/>
          <p:nvPr/>
        </p:nvSpPr>
        <p:spPr>
          <a:xfrm>
            <a:off x="18037847" y="1223841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582" name="TextBox 581"/>
          <p:cNvSpPr txBox="1"/>
          <p:nvPr/>
        </p:nvSpPr>
        <p:spPr>
          <a:xfrm>
            <a:off x="24047127" y="6679273"/>
            <a:ext cx="288032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smtClean="0"/>
              <a:t>Data Collection – </a:t>
            </a:r>
            <a:r>
              <a:rPr lang="en-US" sz="2000" dirty="0" smtClean="0"/>
              <a:t>Download 2.5 million tweets per day  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Sentiment Analysis </a:t>
            </a:r>
            <a:r>
              <a:rPr lang="en-US" sz="2000" dirty="0" smtClean="0"/>
              <a:t>– Analyzes each tweet for 13 dimensions of sentiment:  </a:t>
            </a:r>
            <a:r>
              <a:rPr lang="en-US" sz="2000" dirty="0"/>
              <a:t>Tension, Depression, Anger, Fatigue, Vigor, and </a:t>
            </a:r>
            <a:r>
              <a:rPr lang="en-US" sz="2000" dirty="0" smtClean="0"/>
              <a:t>Confusion, etc. Assigns each dimension a numeric score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Dimensionality Reduction - </a:t>
            </a:r>
            <a:r>
              <a:rPr lang="en-US" sz="2000" dirty="0"/>
              <a:t>extracts important and sometimes hidden signals of sentiment from the sentiment </a:t>
            </a:r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83" name="TextBox 582"/>
          <p:cNvSpPr txBox="1"/>
          <p:nvPr/>
        </p:nvSpPr>
        <p:spPr>
          <a:xfrm>
            <a:off x="11229703" y="13845232"/>
            <a:ext cx="50237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1" dirty="0" smtClean="0"/>
              <a:t>Storage – </a:t>
            </a:r>
            <a:r>
              <a:rPr lang="en-US" sz="2000" dirty="0" smtClean="0"/>
              <a:t>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 database stores 450GB </a:t>
            </a:r>
            <a:r>
              <a:rPr lang="en-US" sz="2000" dirty="0"/>
              <a:t>of Tweets. </a:t>
            </a:r>
            <a:r>
              <a:rPr lang="en-US" sz="2000" dirty="0" smtClean="0"/>
              <a:t>Holds </a:t>
            </a:r>
            <a:r>
              <a:rPr lang="en-US" sz="2000" dirty="0"/>
              <a:t>the raw tweets, </a:t>
            </a:r>
            <a:r>
              <a:rPr lang="en-US" sz="2000" dirty="0" smtClean="0"/>
              <a:t>sentiment </a:t>
            </a:r>
            <a:r>
              <a:rPr lang="en-US" sz="2000" dirty="0"/>
              <a:t>scores, </a:t>
            </a:r>
            <a:r>
              <a:rPr lang="en-US" sz="2000" dirty="0" smtClean="0"/>
              <a:t>clustering </a:t>
            </a:r>
            <a:r>
              <a:rPr lang="en-US" sz="2000" dirty="0"/>
              <a:t>results, financial data, and all other intermediate results. </a:t>
            </a:r>
            <a:endParaRPr lang="en-US" sz="2000" dirty="0" smtClean="0"/>
          </a:p>
        </p:txBody>
      </p:sp>
      <p:sp>
        <p:nvSpPr>
          <p:cNvPr id="589" name="TextBox 588"/>
          <p:cNvSpPr txBox="1"/>
          <p:nvPr/>
        </p:nvSpPr>
        <p:spPr>
          <a:xfrm>
            <a:off x="16342271" y="13822586"/>
            <a:ext cx="50237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b="1" dirty="0" smtClean="0"/>
              <a:t>Model Learning – </a:t>
            </a:r>
            <a:r>
              <a:rPr lang="en-US" sz="2000" dirty="0" smtClean="0"/>
              <a:t> The </a:t>
            </a:r>
            <a:r>
              <a:rPr lang="en-US" sz="2000" dirty="0"/>
              <a:t>predictive models are learned that are used by the predictor to create the stock price </a:t>
            </a:r>
            <a:r>
              <a:rPr lang="en-US" sz="2000" dirty="0" smtClean="0"/>
              <a:t>predictions. Models are learned based on training data. Testing data is then used by the prediction module. </a:t>
            </a:r>
          </a:p>
        </p:txBody>
      </p:sp>
      <p:sp>
        <p:nvSpPr>
          <p:cNvPr id="590" name="TextBox 589"/>
          <p:cNvSpPr txBox="1"/>
          <p:nvPr/>
        </p:nvSpPr>
        <p:spPr>
          <a:xfrm>
            <a:off x="21598856" y="13822586"/>
            <a:ext cx="5328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000" b="1" dirty="0" smtClean="0"/>
              <a:t>Prediction Module - </a:t>
            </a:r>
            <a:r>
              <a:rPr lang="en-US" sz="2000" dirty="0" smtClean="0"/>
              <a:t>uses </a:t>
            </a:r>
            <a:r>
              <a:rPr lang="en-US" sz="2000" dirty="0"/>
              <a:t>the derived Twitter data to make predictions about the stock price on the test data, the second partition of data mentioned in model learning module section. </a:t>
            </a:r>
            <a:r>
              <a:rPr lang="en-US" sz="2000" dirty="0" smtClean="0"/>
              <a:t>Uses </a:t>
            </a:r>
            <a:r>
              <a:rPr lang="en-US" sz="2000" dirty="0"/>
              <a:t>linear and logistic regression </a:t>
            </a:r>
            <a:r>
              <a:rPr lang="en-US" sz="2000" dirty="0" smtClean="0"/>
              <a:t>and K</a:t>
            </a:r>
            <a:r>
              <a:rPr lang="en-US" sz="2000" dirty="0"/>
              <a:t>-nearest </a:t>
            </a:r>
            <a:r>
              <a:rPr lang="en-US" sz="2000" dirty="0" smtClean="0"/>
              <a:t>neighbors </a:t>
            </a:r>
            <a:r>
              <a:rPr lang="en-US" sz="2000" dirty="0"/>
              <a:t>prediction algorithm </a:t>
            </a:r>
            <a:endParaRPr lang="en-US" sz="2000" dirty="0" smtClean="0"/>
          </a:p>
        </p:txBody>
      </p:sp>
      <p:sp>
        <p:nvSpPr>
          <p:cNvPr id="591" name="TextBox 590"/>
          <p:cNvSpPr txBox="1"/>
          <p:nvPr/>
        </p:nvSpPr>
        <p:spPr>
          <a:xfrm>
            <a:off x="1726438" y="19553897"/>
            <a:ext cx="4291652" cy="1086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Data Collection</a:t>
            </a:r>
          </a:p>
          <a:p>
            <a:pPr marL="1126800" lvl="1" indent="-514350">
              <a:buFont typeface="+mj-lt"/>
              <a:buAutoNum type="alphaLcPeriod"/>
            </a:pPr>
            <a:r>
              <a:rPr lang="en-US" sz="2400" b="1" dirty="0" smtClean="0"/>
              <a:t>Twitter: </a:t>
            </a:r>
            <a:r>
              <a:rPr lang="en-US" sz="2400" dirty="0" smtClean="0"/>
              <a:t>Tweets manually verified for correctness; graph of tweets collected per day</a:t>
            </a:r>
          </a:p>
          <a:p>
            <a:pPr marL="1126800" lvl="1" indent="-514350">
              <a:buFont typeface="+mj-lt"/>
              <a:buAutoNum type="alphaLcPeriod"/>
            </a:pPr>
            <a:r>
              <a:rPr lang="en-US" sz="2400" b="1" dirty="0" smtClean="0"/>
              <a:t>Finance: </a:t>
            </a:r>
            <a:r>
              <a:rPr lang="en-US" sz="2400" dirty="0" smtClean="0"/>
              <a:t>Manually checked for correctness</a:t>
            </a:r>
          </a:p>
          <a:p>
            <a:pPr marL="1126800" lvl="1" indent="-514350">
              <a:buFont typeface="+mj-lt"/>
              <a:buAutoNum type="alphaLcPeriod"/>
            </a:pPr>
            <a:endParaRPr lang="en-US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Sentiment Analysis</a:t>
            </a:r>
            <a:r>
              <a:rPr lang="en-US" sz="2400" dirty="0" smtClean="0"/>
              <a:t>: Tweets analyzed in all dimensions by humans, and compared to machine values</a:t>
            </a:r>
            <a:endParaRPr lang="en-US" sz="2400" b="1" dirty="0" smtClean="0"/>
          </a:p>
          <a:p>
            <a:pPr marL="1126800" lvl="1" indent="-514350">
              <a:buFont typeface="+mj-lt"/>
              <a:buAutoNum type="alphaLcPeriod"/>
            </a:pPr>
            <a:r>
              <a:rPr lang="en-US" sz="2400" b="1" dirty="0" smtClean="0"/>
              <a:t>Sentiment v1:</a:t>
            </a:r>
            <a:r>
              <a:rPr lang="en-US" sz="2400" dirty="0" smtClean="0"/>
              <a:t> Tested manually, and determined to be noisy. Process repeated as Sentiment v2.</a:t>
            </a:r>
            <a:endParaRPr lang="en-US" sz="2400" b="1" dirty="0"/>
          </a:p>
          <a:p>
            <a:pPr marL="1126800" lvl="1" indent="-514350">
              <a:buFont typeface="+mj-lt"/>
              <a:buAutoNum type="alphaLcPeriod"/>
            </a:pPr>
            <a:r>
              <a:rPr lang="en-US" sz="2400" b="1" dirty="0" smtClean="0"/>
              <a:t>Sentiment v2: </a:t>
            </a:r>
            <a:r>
              <a:rPr lang="en-US" sz="2400" dirty="0" smtClean="0"/>
              <a:t>Compared human ratings to predicted ratings.</a:t>
            </a:r>
            <a:endParaRPr lang="en-US" sz="2400" b="1" dirty="0" smtClean="0"/>
          </a:p>
          <a:p>
            <a:pPr marL="1126800" lvl="1" indent="-514350">
              <a:buFont typeface="+mj-lt"/>
              <a:buAutoNum type="alphaLcPeriod"/>
            </a:pPr>
            <a:endParaRPr lang="en-US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Dimensionality Reduction</a:t>
            </a:r>
            <a:r>
              <a:rPr lang="en-US" sz="2400" dirty="0" smtClean="0"/>
              <a:t>: Checked for convergence, and visualized results</a:t>
            </a:r>
            <a:endParaRPr lang="en-US" sz="2400" b="1" dirty="0" smtClean="0"/>
          </a:p>
          <a:p>
            <a:pPr marL="1126800" lvl="1" indent="-514350">
              <a:buFont typeface="+mj-lt"/>
              <a:buAutoNum type="alphaLcPeriod"/>
            </a:pPr>
            <a:r>
              <a:rPr lang="en-US" sz="2400" b="1" dirty="0" smtClean="0"/>
              <a:t>Clustering</a:t>
            </a:r>
          </a:p>
          <a:p>
            <a:pPr marL="1126800" lvl="1" indent="-514350">
              <a:buFont typeface="+mj-lt"/>
              <a:buAutoNum type="alphaLcPeriod"/>
            </a:pPr>
            <a:r>
              <a:rPr lang="en-US" sz="2400" b="1" dirty="0" smtClean="0"/>
              <a:t>Grouping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</p:txBody>
      </p:sp>
      <p:sp>
        <p:nvSpPr>
          <p:cNvPr id="594" name="Text Placeholder 10"/>
          <p:cNvSpPr txBox="1">
            <a:spLocks/>
          </p:cNvSpPr>
          <p:nvPr/>
        </p:nvSpPr>
        <p:spPr>
          <a:xfrm>
            <a:off x="15069514" y="16757717"/>
            <a:ext cx="12238661" cy="7540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lIns="91436" tIns="91436" rIns="91436" bIns="91436" anchor="ctr" anchorCtr="0">
            <a:spAutoFit/>
          </a:bodyPr>
          <a:lstStyle/>
          <a:p>
            <a:pPr marL="1645838" marR="0" lvl="0" indent="-1645838" algn="ctr" defTabSz="4388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700" b="1" dirty="0" smtClean="0">
                <a:solidFill>
                  <a:schemeClr val="bg1"/>
                </a:solidFill>
              </a:rPr>
              <a:t>RESULTS</a:t>
            </a:r>
            <a:endParaRPr kumimoji="0" lang="en-US" sz="3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6" name="TextBox 595"/>
          <p:cNvSpPr txBox="1"/>
          <p:nvPr/>
        </p:nvSpPr>
        <p:spPr>
          <a:xfrm>
            <a:off x="2084687" y="30622516"/>
            <a:ext cx="1159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6 Model Learning and 7 Prediction Module results in the Results Section</a:t>
            </a:r>
            <a:endParaRPr lang="en-US" sz="3000" dirty="0"/>
          </a:p>
        </p:txBody>
      </p:sp>
      <p:sp>
        <p:nvSpPr>
          <p:cNvPr id="598" name="Rectangle 597"/>
          <p:cNvSpPr/>
          <p:nvPr/>
        </p:nvSpPr>
        <p:spPr>
          <a:xfrm>
            <a:off x="6376339" y="17923840"/>
            <a:ext cx="6941596" cy="273950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TextBox 598"/>
          <p:cNvSpPr txBox="1"/>
          <p:nvPr/>
        </p:nvSpPr>
        <p:spPr>
          <a:xfrm>
            <a:off x="16479758" y="13355405"/>
            <a:ext cx="27428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Figure 2: </a:t>
            </a:r>
            <a:r>
              <a:rPr lang="en-US" sz="1500" dirty="0" smtClean="0"/>
              <a:t>Project Design Diagram</a:t>
            </a:r>
            <a:endParaRPr lang="en-US" sz="1500" b="1" dirty="0"/>
          </a:p>
        </p:txBody>
      </p:sp>
      <p:sp>
        <p:nvSpPr>
          <p:cNvPr id="600" name="TextBox 599"/>
          <p:cNvSpPr txBox="1"/>
          <p:nvPr/>
        </p:nvSpPr>
        <p:spPr>
          <a:xfrm>
            <a:off x="7921879" y="20231298"/>
            <a:ext cx="35958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Figure 3: </a:t>
            </a:r>
            <a:r>
              <a:rPr lang="en-US" sz="1500" dirty="0" smtClean="0"/>
              <a:t>Module 1a – Total Tweets Per Day</a:t>
            </a:r>
            <a:endParaRPr lang="en-US" sz="1500" b="1" dirty="0"/>
          </a:p>
        </p:txBody>
      </p:sp>
      <p:pic>
        <p:nvPicPr>
          <p:cNvPr id="601" name="Picture 600" descr="Macintosh HD:Users:alexlitoiu:Desktop:20120130.png"/>
          <p:cNvPicPr/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" r="4518"/>
          <a:stretch/>
        </p:blipFill>
        <p:spPr bwMode="auto">
          <a:xfrm>
            <a:off x="6749762" y="27696891"/>
            <a:ext cx="6064117" cy="22853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02" name="Chart 601"/>
          <p:cNvGraphicFramePr/>
          <p:nvPr>
            <p:extLst>
              <p:ext uri="{D42A27DB-BD31-4B8C-83A1-F6EECF244321}">
                <p14:modId xmlns:p14="http://schemas.microsoft.com/office/powerpoint/2010/main" val="4260163430"/>
              </p:ext>
            </p:extLst>
          </p:nvPr>
        </p:nvGraphicFramePr>
        <p:xfrm>
          <a:off x="6749761" y="24229462"/>
          <a:ext cx="6064118" cy="2481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603" name="Chart 602"/>
          <p:cNvGraphicFramePr/>
          <p:nvPr>
            <p:extLst>
              <p:ext uri="{D42A27DB-BD31-4B8C-83A1-F6EECF244321}">
                <p14:modId xmlns:p14="http://schemas.microsoft.com/office/powerpoint/2010/main" val="3513189318"/>
              </p:ext>
            </p:extLst>
          </p:nvPr>
        </p:nvGraphicFramePr>
        <p:xfrm>
          <a:off x="6656667" y="21023386"/>
          <a:ext cx="6157212" cy="220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604" name="TextBox 603"/>
          <p:cNvSpPr txBox="1"/>
          <p:nvPr/>
        </p:nvSpPr>
        <p:spPr>
          <a:xfrm>
            <a:off x="7197255" y="23347317"/>
            <a:ext cx="52019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Figure 4: </a:t>
            </a:r>
            <a:r>
              <a:rPr lang="en-US" sz="1500" dirty="0" smtClean="0"/>
              <a:t>Module 2b – Positivity dimension in sentiment analysis</a:t>
            </a:r>
            <a:endParaRPr lang="en-US" sz="1500" b="1" dirty="0"/>
          </a:p>
        </p:txBody>
      </p:sp>
      <p:sp>
        <p:nvSpPr>
          <p:cNvPr id="605" name="Rectangle 604"/>
          <p:cNvSpPr/>
          <p:nvPr/>
        </p:nvSpPr>
        <p:spPr>
          <a:xfrm>
            <a:off x="6376339" y="21023386"/>
            <a:ext cx="6941596" cy="271126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6376339" y="24119730"/>
            <a:ext cx="6941596" cy="280831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Rectangle 606"/>
          <p:cNvSpPr/>
          <p:nvPr/>
        </p:nvSpPr>
        <p:spPr>
          <a:xfrm>
            <a:off x="6333159" y="27288082"/>
            <a:ext cx="6941596" cy="314331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TextBox 608"/>
          <p:cNvSpPr txBox="1"/>
          <p:nvPr/>
        </p:nvSpPr>
        <p:spPr>
          <a:xfrm>
            <a:off x="7200519" y="29989253"/>
            <a:ext cx="57440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Figure 6: </a:t>
            </a:r>
            <a:r>
              <a:rPr lang="en-US" sz="1500" dirty="0" smtClean="0"/>
              <a:t>Module 3b – Number of tweets in each group on Jan 30, 2012</a:t>
            </a:r>
            <a:endParaRPr lang="en-US" sz="1500" b="1" dirty="0"/>
          </a:p>
        </p:txBody>
      </p:sp>
      <p:sp>
        <p:nvSpPr>
          <p:cNvPr id="610" name="TextBox 609"/>
          <p:cNvSpPr txBox="1"/>
          <p:nvPr/>
        </p:nvSpPr>
        <p:spPr>
          <a:xfrm>
            <a:off x="1730974" y="17923840"/>
            <a:ext cx="4287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All Modules were tested for correctness:</a:t>
            </a:r>
            <a:endParaRPr lang="en-US" sz="3200" dirty="0"/>
          </a:p>
        </p:txBody>
      </p:sp>
      <p:sp>
        <p:nvSpPr>
          <p:cNvPr id="611" name="TextBox 610"/>
          <p:cNvSpPr txBox="1"/>
          <p:nvPr/>
        </p:nvSpPr>
        <p:spPr>
          <a:xfrm>
            <a:off x="16342271" y="17601318"/>
            <a:ext cx="48245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Sentiment Version 1</a:t>
            </a:r>
          </a:p>
        </p:txBody>
      </p:sp>
      <p:sp>
        <p:nvSpPr>
          <p:cNvPr id="612" name="TextBox 611"/>
          <p:cNvSpPr txBox="1"/>
          <p:nvPr/>
        </p:nvSpPr>
        <p:spPr>
          <a:xfrm>
            <a:off x="22462951" y="17630298"/>
            <a:ext cx="37444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Sentiment Version 2</a:t>
            </a:r>
          </a:p>
        </p:txBody>
      </p:sp>
      <p:sp>
        <p:nvSpPr>
          <p:cNvPr id="613" name="Rectangle 612"/>
          <p:cNvSpPr/>
          <p:nvPr/>
        </p:nvSpPr>
        <p:spPr>
          <a:xfrm>
            <a:off x="15449347" y="17639010"/>
            <a:ext cx="5652259" cy="1353750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21479407" y="17639010"/>
            <a:ext cx="5620883" cy="1353750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7" name="Picture 616" descr="Nearest Neighbors1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282" y="26351978"/>
            <a:ext cx="5107687" cy="3830765"/>
          </a:xfrm>
          <a:prstGeom prst="rect">
            <a:avLst/>
          </a:prstGeom>
        </p:spPr>
      </p:pic>
      <p:sp>
        <p:nvSpPr>
          <p:cNvPr id="618" name="TextBox 617"/>
          <p:cNvSpPr txBox="1"/>
          <p:nvPr/>
        </p:nvSpPr>
        <p:spPr>
          <a:xfrm>
            <a:off x="15720842" y="18359090"/>
            <a:ext cx="51676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Tested 11 financial symbols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Training Data: October </a:t>
            </a:r>
            <a:r>
              <a:rPr lang="en-US" sz="2000" dirty="0"/>
              <a:t>22</a:t>
            </a:r>
            <a:r>
              <a:rPr lang="en-US" sz="2000" baseline="30000" dirty="0"/>
              <a:t>nd</a:t>
            </a:r>
            <a:r>
              <a:rPr lang="en-US" sz="2000" dirty="0"/>
              <a:t> 2011 to December 26</a:t>
            </a:r>
            <a:r>
              <a:rPr lang="en-US" sz="2000" baseline="30000" dirty="0"/>
              <a:t>th</a:t>
            </a:r>
            <a:r>
              <a:rPr lang="en-US" sz="2000" dirty="0"/>
              <a:t> 2011 (65 days). 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Testing data: December </a:t>
            </a:r>
            <a:r>
              <a:rPr lang="en-US" sz="2000" dirty="0"/>
              <a:t>27</a:t>
            </a:r>
            <a:r>
              <a:rPr lang="en-US" sz="2000" baseline="30000" dirty="0"/>
              <a:t>th</a:t>
            </a:r>
            <a:r>
              <a:rPr lang="en-US" sz="2000" dirty="0"/>
              <a:t> to January 10</a:t>
            </a:r>
            <a:r>
              <a:rPr lang="en-US" sz="2000" baseline="30000" dirty="0"/>
              <a:t>th</a:t>
            </a:r>
            <a:r>
              <a:rPr lang="en-US" sz="2000" dirty="0"/>
              <a:t> 2012 (15 days). 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Twitter Sentiment v1 created noisy sentiment dimensions.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When trying to predict a stock’s performance based on the number of tweets in each group, the average predictive rates were </a:t>
            </a:r>
            <a:r>
              <a:rPr lang="en-US" sz="2000" b="1" dirty="0" smtClean="0"/>
              <a:t>41%</a:t>
            </a:r>
            <a:endParaRPr lang="en-US" sz="2000" b="1" dirty="0"/>
          </a:p>
        </p:txBody>
      </p:sp>
      <p:sp>
        <p:nvSpPr>
          <p:cNvPr id="619" name="TextBox 618"/>
          <p:cNvSpPr txBox="1"/>
          <p:nvPr/>
        </p:nvSpPr>
        <p:spPr>
          <a:xfrm>
            <a:off x="16405292" y="24551778"/>
            <a:ext cx="35958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Figure 7: </a:t>
            </a:r>
            <a:r>
              <a:rPr lang="en-US" sz="1500" dirty="0" smtClean="0"/>
              <a:t>Linear Regression Predictive Rates</a:t>
            </a:r>
            <a:endParaRPr lang="en-US" sz="1500" b="1" dirty="0"/>
          </a:p>
        </p:txBody>
      </p:sp>
      <p:sp>
        <p:nvSpPr>
          <p:cNvPr id="621" name="TextBox 620"/>
          <p:cNvSpPr txBox="1"/>
          <p:nvPr/>
        </p:nvSpPr>
        <p:spPr>
          <a:xfrm>
            <a:off x="7557295" y="26549459"/>
            <a:ext cx="44718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Figure 5: </a:t>
            </a:r>
            <a:r>
              <a:rPr lang="en-US" sz="1500" dirty="0" smtClean="0"/>
              <a:t>Module 3a – Clustering average shift distance</a:t>
            </a:r>
            <a:endParaRPr lang="en-US" sz="1500" b="1" dirty="0"/>
          </a:p>
        </p:txBody>
      </p:sp>
      <p:sp>
        <p:nvSpPr>
          <p:cNvPr id="622" name="TextBox 621"/>
          <p:cNvSpPr txBox="1"/>
          <p:nvPr/>
        </p:nvSpPr>
        <p:spPr>
          <a:xfrm>
            <a:off x="16365542" y="27648122"/>
            <a:ext cx="38651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Figure 8: </a:t>
            </a:r>
            <a:r>
              <a:rPr lang="en-US" sz="1500" dirty="0" smtClean="0"/>
              <a:t>K-Nearest Neighbor Predictive Rates</a:t>
            </a:r>
            <a:endParaRPr lang="en-US" sz="1500" b="1" dirty="0"/>
          </a:p>
        </p:txBody>
      </p:sp>
      <p:sp>
        <p:nvSpPr>
          <p:cNvPr id="623" name="TextBox 622"/>
          <p:cNvSpPr txBox="1"/>
          <p:nvPr/>
        </p:nvSpPr>
        <p:spPr>
          <a:xfrm>
            <a:off x="16303407" y="30781341"/>
            <a:ext cx="37112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Figure 9: </a:t>
            </a:r>
            <a:r>
              <a:rPr lang="en-US" sz="1500" dirty="0" smtClean="0"/>
              <a:t>Logistic Regression Prediction Rates</a:t>
            </a:r>
            <a:endParaRPr lang="en-US" sz="1500" b="1" dirty="0"/>
          </a:p>
        </p:txBody>
      </p:sp>
      <p:sp>
        <p:nvSpPr>
          <p:cNvPr id="624" name="TextBox 623"/>
          <p:cNvSpPr txBox="1"/>
          <p:nvPr/>
        </p:nvSpPr>
        <p:spPr>
          <a:xfrm>
            <a:off x="21658068" y="18287082"/>
            <a:ext cx="51676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Tested </a:t>
            </a:r>
            <a:r>
              <a:rPr lang="en-US" sz="2000" dirty="0" smtClean="0"/>
              <a:t>2747 financial </a:t>
            </a:r>
            <a:r>
              <a:rPr lang="en-US" sz="2000" dirty="0"/>
              <a:t>symbols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Training Data: October 22</a:t>
            </a:r>
            <a:r>
              <a:rPr lang="en-US" sz="2000" baseline="30000" dirty="0"/>
              <a:t>nd</a:t>
            </a:r>
            <a:r>
              <a:rPr lang="en-US" sz="2000" dirty="0"/>
              <a:t> 2011 to December 26</a:t>
            </a:r>
            <a:r>
              <a:rPr lang="en-US" sz="2000" baseline="30000" dirty="0"/>
              <a:t>th</a:t>
            </a:r>
            <a:r>
              <a:rPr lang="en-US" sz="2000" dirty="0"/>
              <a:t> 2011 (65 days).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Testing </a:t>
            </a:r>
            <a:r>
              <a:rPr lang="en-US" sz="2000" dirty="0" smtClean="0"/>
              <a:t>data: December </a:t>
            </a:r>
            <a:r>
              <a:rPr lang="en-US" sz="2000" dirty="0"/>
              <a:t>27</a:t>
            </a:r>
            <a:r>
              <a:rPr lang="en-US" sz="2000" baseline="30000" dirty="0"/>
              <a:t>th</a:t>
            </a:r>
            <a:r>
              <a:rPr lang="en-US" sz="2000" dirty="0"/>
              <a:t> to January 10</a:t>
            </a:r>
            <a:r>
              <a:rPr lang="en-US" sz="2000" baseline="30000" dirty="0"/>
              <a:t>th</a:t>
            </a:r>
            <a:r>
              <a:rPr lang="en-US" sz="2000" dirty="0"/>
              <a:t> 2012 (15 days).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trying to predict a stock’s performance based on the number of tweets in each group, the average predictive rates were </a:t>
            </a:r>
            <a:r>
              <a:rPr lang="en-US" sz="2000" b="1" dirty="0" smtClean="0"/>
              <a:t>54%</a:t>
            </a:r>
            <a:r>
              <a:rPr lang="en-US" sz="2000" dirty="0" smtClean="0"/>
              <a:t>.</a:t>
            </a:r>
            <a:endParaRPr lang="en-US" sz="2000" b="1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Across </a:t>
            </a:r>
            <a:r>
              <a:rPr lang="en-US" sz="2000" dirty="0"/>
              <a:t>all </a:t>
            </a:r>
            <a:r>
              <a:rPr lang="en-US" sz="2000" dirty="0" smtClean="0"/>
              <a:t>stocks, K-nearest Neighbor achieved </a:t>
            </a:r>
            <a:r>
              <a:rPr lang="en-US" sz="2000" b="1" dirty="0" smtClean="0"/>
              <a:t>56% </a:t>
            </a:r>
            <a:r>
              <a:rPr lang="en-US" sz="2000" dirty="0" smtClean="0"/>
              <a:t>prediction rate across all offsets, and </a:t>
            </a:r>
            <a:r>
              <a:rPr lang="en-US" sz="2000" b="1" dirty="0" smtClean="0"/>
              <a:t>57.2%</a:t>
            </a:r>
            <a:r>
              <a:rPr lang="en-US" sz="2000" dirty="0" smtClean="0"/>
              <a:t> prediction 1 day in advance</a:t>
            </a:r>
          </a:p>
        </p:txBody>
      </p:sp>
      <p:graphicFrame>
        <p:nvGraphicFramePr>
          <p:cNvPr id="625" name="Table 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43817"/>
              </p:ext>
            </p:extLst>
          </p:nvPr>
        </p:nvGraphicFramePr>
        <p:xfrm>
          <a:off x="21717653" y="22895594"/>
          <a:ext cx="5199164" cy="237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791"/>
                <a:gridCol w="1299791"/>
                <a:gridCol w="1299791"/>
                <a:gridCol w="1299791"/>
              </a:tblGrid>
              <a:tr h="39691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Logistic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K-Nearest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Linear</a:t>
                      </a:r>
                      <a:endParaRPr lang="en-US" sz="2000" dirty="0"/>
                    </a:p>
                  </a:txBody>
                  <a:tcPr/>
                </a:tc>
              </a:tr>
              <a:tr h="14407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days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23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4362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days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 days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2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Average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626" name="TextBox 625"/>
          <p:cNvSpPr txBox="1"/>
          <p:nvPr/>
        </p:nvSpPr>
        <p:spPr>
          <a:xfrm>
            <a:off x="21638770" y="25487882"/>
            <a:ext cx="54615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Figure 10: </a:t>
            </a:r>
            <a:r>
              <a:rPr lang="en-US" sz="1500" dirty="0" smtClean="0"/>
              <a:t>Predictive rates of all methods 0,1,2 or 3 days in advance</a:t>
            </a:r>
            <a:endParaRPr lang="en-US" sz="1500" b="1" dirty="0"/>
          </a:p>
        </p:txBody>
      </p:sp>
      <p:sp>
        <p:nvSpPr>
          <p:cNvPr id="627" name="TextBox 626"/>
          <p:cNvSpPr txBox="1"/>
          <p:nvPr/>
        </p:nvSpPr>
        <p:spPr>
          <a:xfrm>
            <a:off x="21958895" y="30168402"/>
            <a:ext cx="5177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Figure 11: </a:t>
            </a:r>
            <a:r>
              <a:rPr lang="en-US" sz="1500" dirty="0" smtClean="0"/>
              <a:t>Frequency of predictive rates for K-Nearest Neighbor, 1 day in advance</a:t>
            </a:r>
          </a:p>
        </p:txBody>
      </p:sp>
      <p:sp>
        <p:nvSpPr>
          <p:cNvPr id="630" name="TextBox 629"/>
          <p:cNvSpPr txBox="1"/>
          <p:nvPr/>
        </p:nvSpPr>
        <p:spPr>
          <a:xfrm>
            <a:off x="29807767" y="13318530"/>
            <a:ext cx="58394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Figure 12: </a:t>
            </a:r>
            <a:r>
              <a:rPr lang="en-US" sz="1500" dirty="0" smtClean="0"/>
              <a:t>Figure of index fund performance over the date ranges tested</a:t>
            </a:r>
            <a:endParaRPr lang="en-US" sz="1500" b="1" dirty="0"/>
          </a:p>
        </p:txBody>
      </p:sp>
      <p:sp>
        <p:nvSpPr>
          <p:cNvPr id="631" name="TextBox 630"/>
          <p:cNvSpPr txBox="1"/>
          <p:nvPr/>
        </p:nvSpPr>
        <p:spPr>
          <a:xfrm>
            <a:off x="29015679" y="6614680"/>
            <a:ext cx="69127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Collected 250 million tweets and followed 2747 stock symbols for 6 months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Analyzed 3 months of data for correlations.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Using K-Nearest Neighbor, achieved average 56% prediction rate across all 2747 stocks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31474623" y="8845322"/>
            <a:ext cx="2016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Next Steps</a:t>
            </a:r>
            <a:endParaRPr lang="en-US" sz="3200" b="1" dirty="0"/>
          </a:p>
        </p:txBody>
      </p:sp>
      <p:sp>
        <p:nvSpPr>
          <p:cNvPr id="633" name="TextBox 632"/>
          <p:cNvSpPr txBox="1"/>
          <p:nvPr/>
        </p:nvSpPr>
        <p:spPr>
          <a:xfrm>
            <a:off x="29015679" y="9381318"/>
            <a:ext cx="7128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Confirm results on a larger data set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Training data has different characteristics from testing data. We can likely achieve better results by extending the length of the experiment </a:t>
            </a:r>
            <a:endParaRPr lang="en-US" sz="2400" dirty="0"/>
          </a:p>
        </p:txBody>
      </p:sp>
      <p:sp>
        <p:nvSpPr>
          <p:cNvPr id="634" name="TextBox 633"/>
          <p:cNvSpPr txBox="1"/>
          <p:nvPr/>
        </p:nvSpPr>
        <p:spPr>
          <a:xfrm>
            <a:off x="28971688" y="13845232"/>
            <a:ext cx="7128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All twitter users are not created equal. Filtering tweets by influence of user is likely to improve results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Filtering tweets by subject matter is likely to improve prediction rate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6382</TotalTime>
  <Words>1538</Words>
  <Application>Microsoft Macintosh PowerPoint</Application>
  <PresentationFormat>Custom</PresentationFormat>
  <Paragraphs>132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Alyssa</dc:creator>
  <cp:lastModifiedBy>Alex Litoiu</cp:lastModifiedBy>
  <cp:revision>202</cp:revision>
  <cp:lastPrinted>2012-03-19T20:34:04Z</cp:lastPrinted>
  <dcterms:created xsi:type="dcterms:W3CDTF">2012-03-19T19:22:49Z</dcterms:created>
  <dcterms:modified xsi:type="dcterms:W3CDTF">2014-08-21T22:11:38Z</dcterms:modified>
</cp:coreProperties>
</file>