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8" r:id="rId2"/>
    <p:sldId id="257" r:id="rId3"/>
    <p:sldId id="259" r:id="rId4"/>
    <p:sldId id="265" r:id="rId5"/>
    <p:sldId id="266" r:id="rId6"/>
    <p:sldId id="268" r:id="rId7"/>
    <p:sldId id="312" r:id="rId8"/>
    <p:sldId id="313" r:id="rId9"/>
    <p:sldId id="314" r:id="rId10"/>
    <p:sldId id="310" r:id="rId11"/>
    <p:sldId id="315" r:id="rId12"/>
    <p:sldId id="316" r:id="rId13"/>
    <p:sldId id="311" r:id="rId14"/>
    <p:sldId id="309" r:id="rId15"/>
    <p:sldId id="269" r:id="rId16"/>
    <p:sldId id="270" r:id="rId17"/>
    <p:sldId id="317" r:id="rId18"/>
    <p:sldId id="330" r:id="rId19"/>
    <p:sldId id="271" r:id="rId20"/>
    <p:sldId id="319" r:id="rId21"/>
    <p:sldId id="260" r:id="rId22"/>
    <p:sldId id="320" r:id="rId23"/>
    <p:sldId id="262" r:id="rId24"/>
    <p:sldId id="263" r:id="rId25"/>
    <p:sldId id="264" r:id="rId26"/>
    <p:sldId id="307" r:id="rId27"/>
    <p:sldId id="324" r:id="rId28"/>
    <p:sldId id="325" r:id="rId29"/>
    <p:sldId id="321" r:id="rId30"/>
    <p:sldId id="322" r:id="rId31"/>
    <p:sldId id="323" r:id="rId32"/>
    <p:sldId id="295" r:id="rId33"/>
    <p:sldId id="326" r:id="rId34"/>
    <p:sldId id="297" r:id="rId35"/>
    <p:sldId id="298" r:id="rId36"/>
    <p:sldId id="299" r:id="rId37"/>
    <p:sldId id="327" r:id="rId38"/>
    <p:sldId id="301" r:id="rId39"/>
    <p:sldId id="328" r:id="rId40"/>
    <p:sldId id="303" r:id="rId41"/>
    <p:sldId id="304" r:id="rId42"/>
    <p:sldId id="32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hrazade Bakarally" initials="SB" lastIdx="20" clrIdx="0">
    <p:extLst>
      <p:ext uri="{19B8F6BF-5375-455C-9EA6-DF929625EA0E}">
        <p15:presenceInfo xmlns:p15="http://schemas.microsoft.com/office/powerpoint/2012/main" userId="S-1-5-21-2570627339-595396017-2782738742-850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  <a:srgbClr val="90D79B"/>
    <a:srgbClr val="1F497D"/>
    <a:srgbClr val="A8B3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923B3-6946-420F-900B-6265537EC160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BFB0A-0C04-4047-858E-46976757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5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67AE1-3769-4709-B39E-A578F3D2B0A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DEC5E-1BCB-4374-9348-0428B728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DEC5E-1BCB-4374-9348-0428B7289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DEC5E-1BCB-4374-9348-0428B7289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DEC5E-1BCB-4374-9348-0428B7289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1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DEC5E-1BCB-4374-9348-0428B7289CC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1F497D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rgbClr val="90D79B"/>
          </a:solidFill>
        </p:spPr>
        <p:txBody>
          <a:bodyPr/>
          <a:lstStyle>
            <a:lvl1pPr marL="0" indent="0" algn="ctr">
              <a:buNone/>
              <a:defRPr sz="2400">
                <a:solidFill>
                  <a:srgbClr val="455F5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1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CCCS 300 Programming Technique 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9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CCCS 300 Programming Technique 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68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248400"/>
            <a:ext cx="711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3e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EF70D1-379B-4E69-B8EB-0E454DDD1D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11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2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1F497D"/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90D79B"/>
          </a:solidFill>
        </p:spPr>
        <p:txBody>
          <a:bodyPr/>
          <a:lstStyle>
            <a:lvl1pPr marL="0" indent="0">
              <a:buNone/>
              <a:defRPr sz="2400">
                <a:solidFill>
                  <a:srgbClr val="455F5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533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844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5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CCCS 300 Programming Technique 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379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84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084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CCCS 300 Programming Technique 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94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02364"/>
            <a:ext cx="12192000" cy="273095"/>
          </a:xfrm>
          <a:prstGeom prst="rect">
            <a:avLst/>
          </a:prstGeom>
          <a:solidFill>
            <a:srgbClr val="90D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56349"/>
            <a:ext cx="24765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687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55F51"/>
                </a:solidFill>
              </a:defRPr>
            </a:lvl1pPr>
          </a:lstStyle>
          <a:p>
            <a:fld id="{52B1F438-B7AE-4702-B141-CE19DA8A875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047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F49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F497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F497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F497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F497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articles/java/javaone12review-1863742.html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itplus.com/" TargetMode="External"/><Relationship Id="rId2" Type="http://schemas.openxmlformats.org/officeDocument/2006/relationships/hyperlink" Target="http://www.notepad-plus-plus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jedit.org/" TargetMode="External"/><Relationship Id="rId4" Type="http://schemas.openxmlformats.org/officeDocument/2006/relationships/hyperlink" Target="http://www.textpad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beans.org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jetbrains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Computers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Basic of Java Programming Language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hape 143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alt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	</a:t>
            </a:r>
          </a:p>
        </p:txBody>
      </p:sp>
      <p:sp>
        <p:nvSpPr>
          <p:cNvPr id="20485" name="Shape 1433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2" indent="-457200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access, low capacity “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warehouse”</a:t>
            </a:r>
          </a:p>
          <a:p>
            <a:pPr marL="457200" lvl="2" indent="-457200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Retains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entered through input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  <a:p>
            <a:pPr marL="457200" lvl="2" indent="-457200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Retains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that has already been processed until can be sent to output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  <a:p>
            <a:pPr marL="457200" lvl="2" indent="-457200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memory, primary memory, or random access memory (RAM)</a:t>
            </a:r>
          </a:p>
          <a:p>
            <a:pPr marL="457200" lvl="2" indent="-457200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power is turned off, everything in main memory is lost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0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7165A677-1193-4D29-8488-1D5E830CA095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2" indent="-457200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“Manufacturing” section of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marL="457200" lvl="2" indent="-457200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(addition, subtraction, multiplication and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division)</a:t>
            </a:r>
          </a:p>
          <a:p>
            <a:pPr marL="457200" lvl="2" indent="-457200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mechanisms and can make comparisons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en-US" sz="3600" kern="1200" dirty="0" smtClean="0">
                <a:solidFill>
                  <a:srgbClr val="3380E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1.1 </a:t>
            </a:r>
            <a:r>
              <a:rPr lang="en-US" altLang="en-US" sz="3600" kern="1200" dirty="0">
                <a:solidFill>
                  <a:srgbClr val="3380E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Arithmetic and Logic </a:t>
            </a:r>
            <a:r>
              <a:rPr lang="en-US" altLang="en-US" sz="3600" kern="1200" dirty="0" smtClean="0">
                <a:solidFill>
                  <a:srgbClr val="3380E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Unit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lvl="1" eaLnBrk="1" hangingPunct="1">
              <a:buFontTx/>
              <a:buNone/>
            </a:pPr>
            <a:r>
              <a:rPr lang="en-US" altLang="en-US" sz="3600" kern="1200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altLang="en-US" sz="3600" kern="12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Processing Unit (CPU)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96875" lvl="1" indent="-342900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“Administrative” section of computer</a:t>
            </a:r>
          </a:p>
          <a:p>
            <a:pPr marL="396875" lvl="1" indent="-342900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 and supervises other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</a:p>
          <a:p>
            <a:pPr marL="396875" lvl="1" indent="-342900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CPU </a:t>
            </a:r>
            <a:endParaRPr lang="en-US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4075" lvl="2" indent="-342900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tells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unit when information should be read into the memory unit, </a:t>
            </a:r>
            <a:endParaRPr lang="en-US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4075" lvl="2" indent="-342900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tells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ALU when information from the memory unit should be used in calculation </a:t>
            </a:r>
            <a:endParaRPr lang="en-US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4075" lvl="2" indent="-342900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tells the output unit when to send information from the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to certain output devices</a:t>
            </a:r>
          </a:p>
          <a:p>
            <a:pPr lvl="2" eaLnBrk="1" hangingPunct="1"/>
            <a:endParaRPr lang="en-US" altLang="en-US" sz="28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hape 1536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alt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Storage Unit</a:t>
            </a:r>
            <a:endParaRPr lang="en-US" altLang="en-US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Shape 15362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</p:spPr>
        <p:txBody>
          <a:bodyPr>
            <a:no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permanent storage for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high-capacity “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warehouse”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or data not currently being used by other units on secondary storage devices (like discs) </a:t>
            </a: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longer to access than primary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altLang="en-US" sz="2800" dirty="0" smtClean="0"/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disks</a:t>
            </a:r>
          </a:p>
          <a:p>
            <a:pPr lvl="1"/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 </a:t>
            </a: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1"/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CD-ROMs</a:t>
            </a:r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20C90B-FE3E-40A0-81CC-D8143974EA0D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029" name="Shape 6"/>
          <p:cNvSpPr txBox="1">
            <a:spLocks noChangeArrowheads="1"/>
          </p:cNvSpPr>
          <p:nvPr/>
        </p:nvSpPr>
        <p:spPr bwMode="auto">
          <a:xfrm>
            <a:off x="726509" y="152400"/>
            <a:ext cx="1073480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3600" dirty="0" smtClean="0">
                <a:solidFill>
                  <a:srgbClr val="3380E6"/>
                </a:solidFill>
                <a:cs typeface="Times New Roman" panose="02020603050405020304" pitchFamily="18" charset="0"/>
              </a:rPr>
              <a:t>1.1 </a:t>
            </a:r>
            <a:r>
              <a:rPr lang="en-US" altLang="en-US" sz="3600" dirty="0" smtClean="0">
                <a:solidFill>
                  <a:srgbClr val="3380E6"/>
                </a:solidFill>
                <a:ea typeface="+mj-ea"/>
                <a:cs typeface="Times New Roman" panose="02020603050405020304" pitchFamily="18" charset="0"/>
              </a:rPr>
              <a:t>Central </a:t>
            </a:r>
            <a:r>
              <a:rPr lang="en-US" altLang="en-US" sz="3600" dirty="0">
                <a:solidFill>
                  <a:srgbClr val="3380E6"/>
                </a:solidFill>
                <a:ea typeface="+mj-ea"/>
                <a:cs typeface="Times New Roman" panose="02020603050405020304" pitchFamily="18" charset="0"/>
              </a:rPr>
              <a:t>Processing Unit and Main Memory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273784"/>
              </p:ext>
            </p:extLst>
          </p:nvPr>
        </p:nvGraphicFramePr>
        <p:xfrm>
          <a:off x="1528175" y="914400"/>
          <a:ext cx="956804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Visio" r:id="rId3" imgW="2418283" imgH="1430731" progId="Visio.Drawing.11">
                  <p:embed/>
                </p:oleObj>
              </mc:Choice>
              <mc:Fallback>
                <p:oleObj name="Visio" r:id="rId3" imgW="2418283" imgH="14307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175" y="914400"/>
                        <a:ext cx="9568047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 of Programming Languages</a:t>
            </a:r>
            <a:endParaRPr lang="en-US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Programmers write instructions in various programming languages, some directly understandable by computers and others requiring intermediate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steps.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may be divided into three general types:</a:t>
            </a:r>
          </a:p>
          <a:p>
            <a:pPr lvl="1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languages</a:t>
            </a:r>
          </a:p>
          <a:p>
            <a:pPr lvl="1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languages</a:t>
            </a:r>
          </a:p>
          <a:p>
            <a:pPr lvl="1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Machine Languages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48384"/>
            <a:ext cx="10515600" cy="462857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Any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computer can directly understand only its own </a:t>
            </a:r>
            <a:r>
              <a:rPr lang="en-US" altLang="en-US" dirty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machine language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, defined by its hardware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design.</a:t>
            </a:r>
          </a:p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Generally consist of strings of numbers (a sequence of 0s and 1s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A bit is a binary digit, 0 or 1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A byte is a sequence of eight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bits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Adding overtime pay to base pay and storing the result in gross pay</a:t>
            </a:r>
          </a:p>
          <a:p>
            <a:pPr lvl="3"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+1300042774</a:t>
            </a:r>
          </a:p>
          <a:p>
            <a:pPr lvl="3"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+1400593419</a:t>
            </a:r>
          </a:p>
          <a:p>
            <a:pPr lvl="3"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+1200274027</a:t>
            </a:r>
          </a:p>
          <a:p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Assembly Languages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1120"/>
            <a:ext cx="10515600" cy="493775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English-like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abbreviations that represent elementary operations  formed the basis of </a:t>
            </a:r>
            <a:r>
              <a:rPr lang="en-US" altLang="en-US" dirty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assembly languages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Translator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program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assembler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 converts assembly language instructions into machine language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assembly language, an instruction is an easy-to-remember form called a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mnemonic</a:t>
            </a:r>
          </a:p>
          <a:p>
            <a:pPr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overtime pay to base pay and storing the result in gross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BASEPAY</a:t>
            </a:r>
          </a:p>
          <a:p>
            <a:pPr lvl="2"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OVERPAY</a:t>
            </a:r>
          </a:p>
          <a:p>
            <a:pPr lvl="2"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GROSSPAY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21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Instructions in Assembly and Machine Language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15" y="1690688"/>
            <a:ext cx="8156653" cy="41587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1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High-Level Languages </a:t>
            </a:r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>
          <a:xfrm>
            <a:off x="1215887" y="1690688"/>
            <a:ext cx="10515600" cy="4351338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statements accomplish substantial tasks.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Compilers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 convert high-level language programs into machine language</a:t>
            </a:r>
            <a:r>
              <a:rPr lang="en-US" altLang="en-US" sz="2800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Allow you to write instructions that look almost like everyday English and contain commonly used mathematical notations.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A payroll program written in a high-level language might contain a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single 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statement</a:t>
            </a:r>
            <a:r>
              <a:rPr lang="en-US" altLang="en-US" sz="2800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such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as</a:t>
            </a:r>
            <a:b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</a:br>
            <a:endParaRPr lang="en-US" altLang="en-US" sz="28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marL="914400" lvl="2" indent="0" eaLnBrk="1" hangingPunct="1">
              <a:lnSpc>
                <a:spcPct val="80000"/>
              </a:lnSpc>
              <a:buNone/>
              <a:defRPr/>
            </a:pPr>
            <a:r>
              <a:rPr lang="en-US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grossPay</a:t>
            </a:r>
            <a:r>
              <a:rPr lang="en-US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basePay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overTimePay</a:t>
            </a:r>
            <a:endParaRPr lang="en-US" alt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eaLnBrk="1" hangingPunct="1">
              <a:lnSpc>
                <a:spcPct val="80000"/>
              </a:lnSpc>
              <a:buNone/>
              <a:defRPr/>
            </a:pPr>
            <a:endParaRPr lang="en-US" alt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413" lvl="2" indent="0" eaLnBrk="1" hangingPunct="1">
              <a:lnSpc>
                <a:spcPct val="80000"/>
              </a:lnSpc>
              <a:buNone/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overtime pay to base pay and storing the result in gross pay</a:t>
            </a:r>
          </a:p>
          <a:p>
            <a:pPr marL="914400" lvl="2" indent="0" eaLnBrk="1" hangingPunct="1">
              <a:lnSpc>
                <a:spcPct val="80000"/>
              </a:lnSpc>
              <a:buNone/>
              <a:defRPr/>
            </a:pPr>
            <a:endParaRPr lang="en-US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1 - Unit 1 Objectives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Identify the different types of programming languages.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Examine high-level programming languages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Discover what a compiler is and what it does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Observe how a Java program is processed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Recognize the importance of Java and other leading programming languages.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Learn a typical Java program development environment.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Setup an IDE Java development environment step-by-step.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High-Level </a:t>
            </a: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</a:t>
            </a:r>
            <a:endParaRPr lang="en-US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>
          <a:xfrm>
            <a:off x="1215887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High-level languages make programming easier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Closer to spoken languages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Examples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Basic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(Visual Basic)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C# (C Sharp)</a:t>
            </a:r>
            <a:endParaRPr lang="en-US" altLang="en-US" sz="28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COBOL</a:t>
            </a:r>
          </a:p>
          <a:p>
            <a:pPr lvl="1"/>
            <a:r>
              <a:rPr lang="en-US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++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Java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62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  Java Language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many organizations, the preferred language for meeting their enterprise programming needs is Java.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is also widely used for implementing Internet-based applications and software for devices that communicate over a network.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Oracle, 97% of enterprise desktops, 89% of PC desktops, three billion devices and 100% of all Blu-ray Disc™ players run Java, and there are over 9 million Java developers.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http://www.oracle.com/technetwork/articles/java/javaone12review-1863742.html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What </a:t>
            </a:r>
            <a:r>
              <a:rPr lang="en-US" sz="36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Java technology and why do I need it?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Java is a programming language and computing platform first released by Sun Microsystems in 1995. 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There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are lots of applications and websites that will not work unless you have Java installed, and more are created every day. 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Java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is fast, secure, and reliable. 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From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laptops to datacenters, game consoles to scientific supercomputers, cell phones to the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Internet.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Java is everywhere! </a:t>
            </a:r>
          </a:p>
          <a:p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0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  Java Standard Edition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Java Standard Edition (Java SE)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contains the capabilities needed to develop desktop and server applications. </a:t>
            </a:r>
          </a:p>
          <a:p>
            <a:pPr eaLnBrk="1" hangingPunct="1"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Prior to Java SE 8, Java supported three programming paradigms—procedural programming, object-oriented programming and generic programming. Java SE 8 adds functional programming.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1.3  </a:t>
            </a: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Enterprise Edition</a:t>
            </a:r>
            <a:endParaRPr lang="en-US" dirty="0" smtClean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Java is used in such a broad spectrum of applications that it has two other editions.</a:t>
            </a:r>
          </a:p>
          <a:p>
            <a:pPr eaLnBrk="1" hangingPunct="1"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Java Enterprise Edition (Java EE)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is geared toward developing large-scale, distributed networking applications and web-based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1.3  </a:t>
            </a:r>
            <a:r>
              <a:rPr lang="en-US" alt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alt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Edition </a:t>
            </a:r>
            <a:endParaRPr lang="en-US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subset of Java SE.</a:t>
            </a:r>
          </a:p>
          <a:p>
            <a:pPr lvl="1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geared toward developing applications for resource-constrained embedded devices, such as </a:t>
            </a:r>
          </a:p>
          <a:p>
            <a:pPr lvl="2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Smartwatches</a:t>
            </a:r>
          </a:p>
          <a:p>
            <a:pPr lvl="2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MP3 players</a:t>
            </a:r>
          </a:p>
          <a:p>
            <a:pPr lvl="2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television set-top boxes</a:t>
            </a:r>
          </a:p>
          <a:p>
            <a:pPr lvl="2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meters (for monitoring electric energy usage) </a:t>
            </a:r>
          </a:p>
          <a:p>
            <a:pPr lvl="2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more.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Difference Between Compiler and </a:t>
            </a: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endParaRPr lang="en-US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>
          <a:xfrm>
            <a:off x="1215887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Compiler and interpreter, both basically serve the same purpose. 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They convert one level of language to another level.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A compiler converts the high level instructions into machine language 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Interpreter converts the high level instruction into some intermediate form and after that, the instruction is executed.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Compiling a high-level language program into machine language can take considerable computer time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Editors</a:t>
            </a:r>
            <a:endParaRPr lang="en-US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2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editors: vi and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 provides Notepad.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OSX provides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TextEdit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freeware and shareware editors available online: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Notepad++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www.notepad-plus-plus.org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EditPlus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www.editplus.com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TextPad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www.textpad.com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jEdit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www.jedit.org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1.6  </a:t>
            </a: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alt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</a:t>
            </a:r>
            <a:r>
              <a:rPr lang="en-US" alt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environments (IDEs) </a:t>
            </a:r>
          </a:p>
        </p:txBody>
      </p:sp>
      <p:sp>
        <p:nvSpPr>
          <p:cNvPr id="8294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03225" lvl="1" indent="-342900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Provide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tools that support the software development process, such as editors, debuggers for locating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logic errors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(errors that cause programs to execute incorrectly) and more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Popular Java IDEs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Eclipse (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www.eclipse.org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NetBeans (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hlinkClick r:id="rId3"/>
              </a:rPr>
              <a:t>www.netbeans.org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IntelliJ IDEA (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hlinkClick r:id="rId4"/>
              </a:rPr>
              <a:t>www.jetbrains.com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</a:t>
            </a: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A Typical Java Development Environment</a:t>
            </a:r>
          </a:p>
        </p:txBody>
      </p:sp>
      <p:sp>
        <p:nvSpPr>
          <p:cNvPr id="9421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Normally there are five phases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edit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compile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load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verify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5848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  Computers &amp; P</a:t>
            </a:r>
            <a:r>
              <a:rPr lang="en-US" alt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rogramming Languages</a:t>
            </a:r>
            <a:endParaRPr lang="en-US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02080"/>
            <a:ext cx="10515600" cy="4774883"/>
          </a:xfrm>
        </p:spPr>
        <p:txBody>
          <a:bodyPr>
            <a:no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programs (software) are designed specifically for each task</a:t>
            </a:r>
          </a:p>
          <a:p>
            <a:r>
              <a:rPr lang="en-US" alt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(i.e., the instructions you write) controls hardware (i.e., computers). 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Guide computer through orderly sets of actions specified by computer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is created with programming languages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is an example of a programming language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is one of the world’s most widely used computer programming languages.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defRPr/>
            </a:pPr>
            <a:r>
              <a:rPr lang="en-US" sz="3600" kern="1200" dirty="0">
                <a:solidFill>
                  <a:srgbClr val="3380E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1.7  </a:t>
            </a:r>
            <a:r>
              <a:rPr lang="en-US" altLang="en-US" sz="3600" kern="1200" dirty="0">
                <a:solidFill>
                  <a:srgbClr val="3380E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Phase </a:t>
            </a:r>
            <a:r>
              <a:rPr lang="en-US" altLang="en-US" sz="3600" kern="1200" dirty="0" smtClean="0">
                <a:solidFill>
                  <a:srgbClr val="3380E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1: Editing</a:t>
            </a:r>
            <a:endParaRPr lang="en-US" altLang="en-US" sz="3600" kern="1200" dirty="0">
              <a:solidFill>
                <a:srgbClr val="3380E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987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Phase 1 consists of editing a file with an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editor program</a:t>
            </a:r>
          </a:p>
          <a:p>
            <a:pPr lvl="1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Using the editor, you type a Java program (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source code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  <a:p>
            <a:pPr lvl="1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Make any necessary corrections.</a:t>
            </a:r>
          </a:p>
          <a:p>
            <a:pPr lvl="1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Save the program.</a:t>
            </a:r>
          </a:p>
          <a:p>
            <a:pPr lvl="1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Java source code files are given a name ending with the 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.java extension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indicating that the file contains Java source code. </a:t>
            </a:r>
          </a:p>
          <a:p>
            <a:pPr eaLnBrk="1" hangingPunct="1"/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423400" y="6408738"/>
            <a:ext cx="2768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©1992-2015 by Pearson Education, Inc. All Rights Reserved.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Java Editing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31</a:t>
            </a:fld>
            <a:endParaRPr lang="en-CA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6" y="1836939"/>
            <a:ext cx="10864922" cy="2286000"/>
          </a:xfrm>
        </p:spPr>
      </p:pic>
    </p:spTree>
    <p:extLst>
      <p:ext uri="{BB962C8B-B14F-4D97-AF65-F5344CB8AC3E}">
        <p14:creationId xmlns:p14="http://schemas.microsoft.com/office/powerpoint/2010/main" val="25174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1.7  </a:t>
            </a:r>
            <a:r>
              <a:rPr lang="en-US" alt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 2: Compiling </a:t>
            </a:r>
            <a:endParaRPr lang="en-US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7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2: Compiling a Java Program into Bytecodes</a:t>
            </a:r>
          </a:p>
          <a:p>
            <a:pPr lvl="1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command </a:t>
            </a:r>
            <a:r>
              <a:rPr lang="en-US" altLang="en-US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compiler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program. For example, to compile a program called Welcome.java, you’d type</a:t>
            </a:r>
          </a:p>
          <a:p>
            <a:pPr lvl="2" eaLnBrk="1" hangingPunct="1"/>
            <a:r>
              <a:rPr lang="en-US" alt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Welcome.java</a:t>
            </a:r>
          </a:p>
          <a:p>
            <a:pPr lvl="1" eaLnBrk="1" hangingPunct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program compiles, the compiler produces a 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called </a:t>
            </a:r>
            <a:r>
              <a:rPr lang="en-US" alt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Welcome.class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contains the compiled version. </a:t>
            </a:r>
          </a:p>
          <a:p>
            <a:pPr eaLnBrk="1" hangingPunct="1"/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Java </a:t>
            </a:r>
            <a:r>
              <a:rPr lang="en-US" sz="3600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Compilation Phase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78" y="2041739"/>
            <a:ext cx="11758541" cy="2743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6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</a:t>
            </a: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alt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(JVM)</a:t>
            </a:r>
            <a:endParaRPr lang="en-US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79145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Java compiler translates Java source code into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bytecodes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represent the tasks to execute.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Java Virtual Machine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JVM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)—a part of the JDK and the foundation of the Java platform—executes bytecodes.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Virtual machine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VM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)—a software application that simulates a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Hides the underlying operating system and hardware from the programs that interact with 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same VM is implemented on many computer platforms, applications written for that type of VM can be used on all those platforms.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1.7  </a:t>
            </a: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alt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endParaRPr lang="en-US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 instructions are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bytecode instructions can execute on any platform containing a JVM that understands the version of Java in which the bytecode instructions were compiled.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JVM is invoked by the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command. For example, to execute a Java application called Welcome, you’d type the command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Welcome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</a:t>
            </a:r>
            <a:r>
              <a:rPr lang="en-US" alt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3: </a:t>
            </a:r>
            <a:r>
              <a:rPr lang="en-US" alt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endParaRPr lang="en-US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6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3: Loading a Program into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JVM places the program in memory to execute it – this is known as 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loader</a:t>
            </a:r>
            <a:r>
              <a:rPr lang="en-US" alt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the .class files containing the program’s bytecodes and transfers them to primary memory.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loads any of the .class files provided by Java that your program uses.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.class files can be loaded from a disk on your system or over a network.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Java Loading Phase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37</a:t>
            </a:fld>
            <a:endParaRPr lang="en-CA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551"/>
            <a:ext cx="9507522" cy="3657600"/>
          </a:xfrm>
        </p:spPr>
      </p:pic>
    </p:spTree>
    <p:extLst>
      <p:ext uri="{BB962C8B-B14F-4D97-AF65-F5344CB8AC3E}">
        <p14:creationId xmlns:p14="http://schemas.microsoft.com/office/powerpoint/2010/main" val="9730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</a:t>
            </a:r>
            <a:r>
              <a:rPr lang="en-US" alt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4: Bytecode Verification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901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As the classes are loaded, the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bytecode verifier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examines their bytecodes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Ensures that they’re valid and do not violate Java’s security restrictions.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Java enforces strong security to make sure that Java programs arriving over the network do not damage your files or your system (as computer viruses and worms might).</a:t>
            </a:r>
          </a:p>
          <a:p>
            <a:pPr eaLnBrk="1" hangingPunct="1"/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</a:t>
            </a:r>
            <a:r>
              <a:rPr lang="en-US" sz="3600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altLang="en-US" sz="3600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</a:t>
            </a:r>
            <a:r>
              <a:rPr lang="en-US" sz="3600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3318"/>
            <a:ext cx="9749263" cy="3200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1.1  </a:t>
            </a:r>
            <a:r>
              <a:rPr lang="en-US" alt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lang="en-US" alt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Computer System</a:t>
            </a:r>
            <a:endParaRPr lang="en-US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0389"/>
            <a:ext cx="10515600" cy="478657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is a device capable of performing computations &amp; making logical decisions </a:t>
            </a: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perform calculations and make logical decisions phenomenally faster than human beings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personal computers can perform billions of calculations in one second—more than a human can perform in a lifetime.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Supercomputers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already performing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trillions (quadrillions)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instructions per second!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 process data under the control of sequences of instructions called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programs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computer has two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</a:t>
            </a:r>
            <a:endParaRPr lang="en-US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</a:t>
            </a:r>
            <a:r>
              <a:rPr lang="en-US" alt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US" alt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 Execution</a:t>
            </a:r>
            <a:endParaRPr lang="en-US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9216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JVM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executes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program’s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bytecodes.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JVMs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typically execute bytecodes using a combination of interpretation and so-called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just-in-time (JIT) 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compilation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Analyzes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bytecodes as they’re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interpreted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just-in-time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JIT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compiler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—such as Oracle’s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Java </a:t>
            </a:r>
            <a:r>
              <a:rPr lang="en-US" altLang="en-US" sz="2800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HotSpot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compiler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—translates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bytecodes into the underlying computer’s machine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Two</a:t>
            </a:r>
            <a:r>
              <a:rPr lang="en-US" alt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ompilation Phases</a:t>
            </a:r>
            <a:endParaRPr lang="en-US" dirty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54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When the JVM encounters these compiled parts again, the faster machine-language code executes.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Java programs go through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itchFamily="18" charset="0"/>
              </a:rPr>
              <a:t>two 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compilation phases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One in which source code is translated into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itchFamily="18" charset="0"/>
              </a:rPr>
              <a:t>bytecodes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 (for portability across JVMs on different computer platforms) and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A second in which, during execution, the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itchFamily="18" charset="0"/>
              </a:rPr>
              <a:t>bytecodes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 are translated into </a:t>
            </a:r>
            <a:r>
              <a:rPr lang="en-US" altLang="en-US" sz="2800" i="1" dirty="0">
                <a:solidFill>
                  <a:srgbClr val="000000"/>
                </a:solidFill>
                <a:latin typeface="Times New Roman" pitchFamily="18" charset="0"/>
              </a:rPr>
              <a:t>machine language </a:t>
            </a: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</a:rPr>
              <a:t>for the actual computer on which the program executes.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9537" indent="0">
              <a:lnSpc>
                <a:spcPct val="80000"/>
              </a:lnSpc>
              <a:buNone/>
              <a:defRPr/>
            </a:pPr>
            <a:endParaRPr lang="en-US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Java </a:t>
            </a:r>
            <a:r>
              <a:rPr lang="en-US" altLang="en-US" sz="3600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3600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5156"/>
            <a:ext cx="9254037" cy="3200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  Software Programs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software programs guide the computer through ordered actions specified by people called computer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You’ll learn a key programming methodology that’s enhancing programmer productivity, thereby reducing software development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 –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1.1 </a:t>
            </a:r>
            <a:r>
              <a:rPr lang="en-US" alt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Components of a Computer</a:t>
            </a:r>
            <a:endParaRPr lang="en-US" dirty="0" smtClean="0">
              <a:solidFill>
                <a:srgbClr val="3380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1073912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 can be envisioned as divided into six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units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sections.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unit </a:t>
            </a:r>
            <a:endParaRPr lang="en-US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endParaRPr lang="en-US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  <a:p>
            <a:pPr lvl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logic unit (ALU)</a:t>
            </a:r>
          </a:p>
          <a:p>
            <a:pPr lvl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unit (CPU)</a:t>
            </a:r>
          </a:p>
          <a:p>
            <a:pPr lvl="1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unit</a:t>
            </a:r>
          </a:p>
          <a:p>
            <a:pPr eaLnBrk="1" hangingPunct="1"/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hape 1638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</p:txBody>
      </p:sp>
      <p:sp>
        <p:nvSpPr>
          <p:cNvPr id="22533" name="Shape 1638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feed data and computer programs into computers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"Receiving" section of computer </a:t>
            </a: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input devices</a:t>
            </a:r>
          </a:p>
          <a:p>
            <a:pPr marL="228600" lvl="3">
              <a:spcBef>
                <a:spcPts val="1000"/>
              </a:spcBef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685800" lvl="4">
              <a:spcBef>
                <a:spcPts val="1000"/>
              </a:spcBef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</a:p>
          <a:p>
            <a:pPr lvl="1"/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 </a:t>
            </a:r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</a:p>
          <a:p>
            <a:pPr lvl="1"/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hape 1740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altLang="en-US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</p:txBody>
      </p:sp>
      <p:sp>
        <p:nvSpPr>
          <p:cNvPr id="23557" name="Shape 1741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the computer uses to display results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“Shipping” section of computer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info available outside the computer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 info on various output devices </a:t>
            </a: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Screens, </a:t>
            </a:r>
          </a:p>
          <a:p>
            <a:pPr lvl="1"/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printouts, </a:t>
            </a:r>
          </a:p>
          <a:p>
            <a:pPr lvl="1"/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speakers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hape 17409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600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/</a:t>
            </a:r>
            <a:r>
              <a:rPr lang="en-US" altLang="en-US" sz="3600" dirty="0" smtClean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Devices</a:t>
            </a:r>
            <a:endParaRPr lang="en-US" altLang="en-US" sz="3600" dirty="0" smtClean="0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1752600" y="1371601"/>
          <a:ext cx="8763000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Visio" r:id="rId3" imgW="2247595" imgH="1095451" progId="Visio.Drawing.11">
                  <p:embed/>
                </p:oleObj>
              </mc:Choice>
              <mc:Fallback>
                <p:oleObj name="Visio" r:id="rId3" imgW="2247595" imgH="10954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1"/>
                        <a:ext cx="8763000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D Template" id="{B73D90AF-53BF-4BE5-997E-A04962ADB2FB}" vid="{48428A66-8C84-4E1C-ACA9-B826A42DAE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</TotalTime>
  <Words>1841</Words>
  <Application>Microsoft Office PowerPoint</Application>
  <PresentationFormat>Widescreen</PresentationFormat>
  <Paragraphs>238</Paragraphs>
  <Slides>42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MS Mincho</vt:lpstr>
      <vt:lpstr>Times New Roman</vt:lpstr>
      <vt:lpstr>Office Theme</vt:lpstr>
      <vt:lpstr>Visio</vt:lpstr>
      <vt:lpstr>Introduction to Computers  &amp; Programming Language</vt:lpstr>
      <vt:lpstr>Module 1 - Unit 1 Objectives</vt:lpstr>
      <vt:lpstr>1.1  Computers &amp; Programming Languages</vt:lpstr>
      <vt:lpstr>1.1  Elements of a Computer System</vt:lpstr>
      <vt:lpstr>1.1  Software Programs</vt:lpstr>
      <vt:lpstr>1.1  Hardware Components of a Computer</vt:lpstr>
      <vt:lpstr>1.1 Input Devices</vt:lpstr>
      <vt:lpstr>1.1 Output Devices</vt:lpstr>
      <vt:lpstr>1.1 Input /Output Devices</vt:lpstr>
      <vt:lpstr>1.1 Main Memory </vt:lpstr>
      <vt:lpstr>1.1 Arithmetic and Logic Unit</vt:lpstr>
      <vt:lpstr>1.1 Central Processing Unit (CPU)</vt:lpstr>
      <vt:lpstr>1.1 Secondary Storage Unit</vt:lpstr>
      <vt:lpstr>PowerPoint Presentation</vt:lpstr>
      <vt:lpstr>1.2   Types of Programming Languages</vt:lpstr>
      <vt:lpstr>1.2  Machine Languages</vt:lpstr>
      <vt:lpstr>1.2  Assembly Languages</vt:lpstr>
      <vt:lpstr>1.2 Instructions in Assembly and Machine Language</vt:lpstr>
      <vt:lpstr>1.2 High-Level Languages </vt:lpstr>
      <vt:lpstr>1.2 High-Level Programming Languages </vt:lpstr>
      <vt:lpstr>1.3  Java Language</vt:lpstr>
      <vt:lpstr>1.3 What is Java technology and why do I need it? </vt:lpstr>
      <vt:lpstr>1.3  Java Standard Edition</vt:lpstr>
      <vt:lpstr>1.3  Java Enterprise Edition</vt:lpstr>
      <vt:lpstr>1.3  Java Micro Edition </vt:lpstr>
      <vt:lpstr>1.5  Difference Between Compiler and Interpreter</vt:lpstr>
      <vt:lpstr>1.6  Java Editors</vt:lpstr>
      <vt:lpstr>1.6  Java Integrated development environments (IDEs) </vt:lpstr>
      <vt:lpstr>1.7  A Typical Java Development Environment</vt:lpstr>
      <vt:lpstr>1.7   Phase 1: Editing</vt:lpstr>
      <vt:lpstr>1.7 Java Editing Phase</vt:lpstr>
      <vt:lpstr>1.7   Phase 2: Compiling </vt:lpstr>
      <vt:lpstr>1.7 Java Compilation Phase</vt:lpstr>
      <vt:lpstr>1.7  Java Virtual Machine (JVM)</vt:lpstr>
      <vt:lpstr>1.7  Java Bytecode</vt:lpstr>
      <vt:lpstr>1.7 Phase 3: Loading</vt:lpstr>
      <vt:lpstr>1.7 Java Loading Phase</vt:lpstr>
      <vt:lpstr>1.7 Phase 4: Bytecode Verification </vt:lpstr>
      <vt:lpstr>1.7 Java Verification Phase</vt:lpstr>
      <vt:lpstr>1.7 Phase 5: Execution</vt:lpstr>
      <vt:lpstr>1.7 Two Compilation Phases</vt:lpstr>
      <vt:lpstr>1.7 Java Execution Phase</vt:lpstr>
    </vt:vector>
  </TitlesOfParts>
  <Company>Datsco Training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Language</dc:title>
  <dc:creator>Khattar Daou</dc:creator>
  <cp:lastModifiedBy>Khattar Daou</cp:lastModifiedBy>
  <cp:revision>75</cp:revision>
  <dcterms:created xsi:type="dcterms:W3CDTF">2015-10-28T02:26:51Z</dcterms:created>
  <dcterms:modified xsi:type="dcterms:W3CDTF">2016-04-11T00:44:34Z</dcterms:modified>
</cp:coreProperties>
</file>