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8" r:id="rId2"/>
    <p:sldId id="257" r:id="rId3"/>
    <p:sldId id="265" r:id="rId4"/>
    <p:sldId id="266" r:id="rId5"/>
    <p:sldId id="267" r:id="rId6"/>
    <p:sldId id="31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hrazade Bakarally" initials="SB" lastIdx="20" clrIdx="0">
    <p:extLst>
      <p:ext uri="{19B8F6BF-5375-455C-9EA6-DF929625EA0E}">
        <p15:presenceInfo xmlns:p15="http://schemas.microsoft.com/office/powerpoint/2012/main" userId="S-1-5-21-2570627339-595396017-2782738742-850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90D79B"/>
    <a:srgbClr val="1F497D"/>
    <a:srgbClr val="A8B3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67AE1-3769-4709-B39E-A578F3D2B0A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DEC5E-1BCB-4374-9348-0428B728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DEC5E-1BCB-4374-9348-0428B7289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DEC5E-1BCB-4374-9348-0428B7289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1F497D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rgbClr val="90D79B"/>
          </a:solidFill>
        </p:spPr>
        <p:txBody>
          <a:bodyPr/>
          <a:lstStyle>
            <a:lvl1pPr marL="0" indent="0" algn="ctr">
              <a:buNone/>
              <a:defRPr sz="2400">
                <a:solidFill>
                  <a:srgbClr val="455F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1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97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68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DEE74-1B58-4E36-B391-03B2025B9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4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22EF5-3ED3-4BD5-AC95-C6631956A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40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800E64-5D1F-43D1-90B8-1A274CFB53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71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2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F497D"/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90D79B"/>
          </a:solidFill>
        </p:spPr>
        <p:txBody>
          <a:bodyPr/>
          <a:lstStyle>
            <a:lvl1pPr marL="0" indent="0">
              <a:buNone/>
              <a:defRPr sz="2400">
                <a:solidFill>
                  <a:srgbClr val="455F5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53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84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379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4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08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94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2364"/>
            <a:ext cx="12192000" cy="273095"/>
          </a:xfrm>
          <a:prstGeom prst="rect">
            <a:avLst/>
          </a:prstGeom>
          <a:solidFill>
            <a:srgbClr val="90D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56349"/>
            <a:ext cx="24765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87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55F51"/>
                </a:solidFill>
              </a:defRPr>
            </a:lvl1pPr>
          </a:lstStyle>
          <a:p>
            <a:fld id="{52B1F438-B7AE-4702-B141-CE19DA8A875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4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F49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F497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F497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F497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F497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5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Elements of Java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Basic of Java Programming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hape 46081"/>
          <p:cNvSpPr>
            <a:spLocks noGrp="1" noChangeArrowheads="1"/>
          </p:cNvSpPr>
          <p:nvPr>
            <p:ph type="title"/>
          </p:nvPr>
        </p:nvSpPr>
        <p:spPr>
          <a:xfrm>
            <a:off x="633803" y="609600"/>
            <a:ext cx="10771639" cy="9144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602901" y="1752600"/>
            <a:ext cx="1098284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Integral, which is a data type that deals with integers, or numbers without a decimal part (and characters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)</a:t>
            </a:r>
            <a:br>
              <a:rPr lang="en-US" altLang="en-US" sz="2800" dirty="0" smtClean="0">
                <a:cs typeface="Times New Roman" panose="02020603050405020304" pitchFamily="18" charset="0"/>
              </a:rPr>
            </a:b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Floating-point, which is a data type that deals with decimal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numbers</a:t>
            </a:r>
            <a:br>
              <a:rPr lang="en-US" altLang="en-US" sz="2800" dirty="0" smtClean="0">
                <a:cs typeface="Times New Roman" panose="02020603050405020304" pitchFamily="18" charset="0"/>
              </a:rPr>
            </a:b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Boolean, which is a data type that deals with logical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hape 47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Data Types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38199" y="1828801"/>
            <a:ext cx="1073750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char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byte 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short </a:t>
            </a:r>
          </a:p>
          <a:p>
            <a:pPr eaLnBrk="1" hangingPunct="1">
              <a:buFontTx/>
              <a:buChar char="•"/>
            </a:pPr>
            <a:r>
              <a:rPr lang="en-US" altLang="en-US" sz="2800" dirty="0" err="1">
                <a:solidFill>
                  <a:schemeClr val="accent2"/>
                </a:solidFill>
                <a:cs typeface="Times New Roman" panose="02020603050405020304" pitchFamily="18" charset="0"/>
              </a:rPr>
              <a:t>int</a:t>
            </a:r>
            <a:endParaRPr lang="en-US" altLang="en-US" sz="2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long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hape 4"/>
          <p:cNvSpPr>
            <a:spLocks noGrp="1"/>
          </p:cNvSpPr>
          <p:nvPr>
            <p:ph type="ftr" sz="quarter" idx="4294967295"/>
          </p:nvPr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fr-FR" altLang="en-US" sz="1400" dirty="0" smtClean="0">
                <a:cs typeface="Times New Roman" panose="02020603050405020304" pitchFamily="18" charset="0"/>
              </a:rPr>
              <a:t>CCCS 300 </a:t>
            </a:r>
            <a:r>
              <a:rPr lang="fr-FR" altLang="en-US" sz="1400" dirty="0" err="1" smtClean="0">
                <a:cs typeface="Times New Roman" panose="02020603050405020304" pitchFamily="18" charset="0"/>
              </a:rPr>
              <a:t>Programming</a:t>
            </a:r>
            <a:r>
              <a:rPr lang="fr-FR" altLang="en-US" sz="1400" dirty="0" smtClean="0">
                <a:cs typeface="Times New Roman" panose="02020603050405020304" pitchFamily="18" charset="0"/>
              </a:rPr>
              <a:t>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6388" name="Shape 48129"/>
          <p:cNvSpPr>
            <a:spLocks noGrp="1" noChangeArrowheads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Memory Allocation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Integral Data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9" name="Rectangle 48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8915400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hape 4"/>
          <p:cNvSpPr>
            <a:spLocks noGrp="1"/>
          </p:cNvSpPr>
          <p:nvPr>
            <p:ph type="ftr" sz="quarter" idx="4294967295"/>
          </p:nvPr>
        </p:nvSpPr>
        <p:spPr>
          <a:xfrm>
            <a:off x="2540000" y="6400800"/>
            <a:ext cx="7112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fr-FR" altLang="en-US" sz="1400" dirty="0" smtClean="0">
                <a:cs typeface="Times New Roman" panose="02020603050405020304" pitchFamily="18" charset="0"/>
              </a:rPr>
              <a:t>CCCS 300 </a:t>
            </a:r>
            <a:r>
              <a:rPr lang="fr-FR" altLang="en-US" sz="1400" dirty="0" err="1" smtClean="0">
                <a:cs typeface="Times New Roman" panose="02020603050405020304" pitchFamily="18" charset="0"/>
              </a:rPr>
              <a:t>Programming</a:t>
            </a:r>
            <a:r>
              <a:rPr lang="fr-FR" altLang="en-US" sz="1400" dirty="0" smtClean="0">
                <a:cs typeface="Times New Roman" panose="02020603050405020304" pitchFamily="18" charset="0"/>
              </a:rPr>
              <a:t>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7412" name="Shape 501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</a:t>
            </a:r>
          </a:p>
        </p:txBody>
      </p:sp>
      <p:sp>
        <p:nvSpPr>
          <p:cNvPr id="17413" name="Shape 5018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data types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precision = 6 or 7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precision = 15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two values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hape 5018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(Constants)</a:t>
            </a:r>
          </a:p>
        </p:txBody>
      </p:sp>
      <p:sp>
        <p:nvSpPr>
          <p:cNvPr id="18437" name="Shape 50182"/>
          <p:cNvSpPr>
            <a:spLocks noGrp="1" noChangeArrowheads="1"/>
          </p:cNvSpPr>
          <p:nvPr>
            <p:ph type="body" idx="4294967295"/>
          </p:nvPr>
        </p:nvSpPr>
        <p:spPr>
          <a:xfrm>
            <a:off x="633046" y="1825625"/>
            <a:ext cx="10912510" cy="435133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literals, integer constants, or  integers: 23 and -67 </a:t>
            </a:r>
            <a:b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literals, floating-point constants, floating-point numbers: 12.34 and 25.60 </a:t>
            </a:r>
            <a:b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literals, character constants, or characters: 'a' and '5'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hape 93185"/>
          <p:cNvSpPr>
            <a:spLocks noGrp="1" noChangeArrowheads="1"/>
          </p:cNvSpPr>
          <p:nvPr>
            <p:ph type="title"/>
          </p:nvPr>
        </p:nvSpPr>
        <p:spPr>
          <a:xfrm>
            <a:off x="653143" y="365125"/>
            <a:ext cx="10922557" cy="1325563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and Operator Precedence</a:t>
            </a:r>
          </a:p>
        </p:txBody>
      </p:sp>
      <p:sp>
        <p:nvSpPr>
          <p:cNvPr id="19461" name="Shape 9318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Five arithmetic operators</a:t>
            </a:r>
          </a:p>
          <a:p>
            <a:pPr marL="990600" lvl="1" indent="-533400"/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addition</a:t>
            </a:r>
          </a:p>
          <a:p>
            <a:pPr marL="990600" lvl="1" indent="-533400"/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subtraction</a:t>
            </a:r>
          </a:p>
          <a:p>
            <a:pPr marL="990600" lvl="1" indent="-533400"/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multiplication</a:t>
            </a:r>
          </a:p>
          <a:p>
            <a:pPr marL="990600" lvl="1" indent="-533400"/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division</a:t>
            </a:r>
          </a:p>
          <a:p>
            <a:pPr marL="990600" lvl="1" indent="-533400"/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mod (modulus)</a:t>
            </a:r>
          </a:p>
          <a:p>
            <a:pPr marL="609600" indent="-609600"/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operator: operator that has one operand</a:t>
            </a:r>
          </a:p>
          <a:p>
            <a:pPr marL="609600" indent="-609600"/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operator:</a:t>
            </a:r>
            <a:r>
              <a:rPr lang="en-US" altLang="en-US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that has two operands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hape 512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Precedence</a:t>
            </a:r>
          </a:p>
        </p:txBody>
      </p:sp>
      <p:sp>
        <p:nvSpPr>
          <p:cNvPr id="20485" name="Shape 512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    /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(same precedence)</a:t>
            </a:r>
          </a:p>
          <a:p>
            <a:pPr marL="609600" indent="-609600"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(same precedence)</a:t>
            </a:r>
          </a:p>
          <a:p>
            <a:pPr marL="609600" indent="-609600"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1 have a higher precedence than operators in 2</a:t>
            </a:r>
          </a:p>
          <a:p>
            <a:pPr marL="609600" indent="-609600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operators have the same level of precedence, operations are performed from left to right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hape 52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</p:txBody>
      </p:sp>
      <p:sp>
        <p:nvSpPr>
          <p:cNvPr id="21509" name="Shape 522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expressions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or decimal expressions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Mixed 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hape 53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Expressions</a:t>
            </a:r>
          </a:p>
        </p:txBody>
      </p:sp>
      <p:sp>
        <p:nvSpPr>
          <p:cNvPr id="22533" name="Shape 5325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operands are integers</a:t>
            </a:r>
          </a:p>
          <a:p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1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+ 3 * 5</a:t>
            </a:r>
          </a:p>
          <a:p>
            <a:pPr lvl="1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x – y / 7</a:t>
            </a:r>
          </a:p>
          <a:p>
            <a:pPr lvl="1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+ 2 * (y – z) + 18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hape 542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Expressions</a:t>
            </a:r>
          </a:p>
        </p:txBody>
      </p:sp>
      <p:sp>
        <p:nvSpPr>
          <p:cNvPr id="23557" name="Shape 5427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operands are floating-point numbers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12.8 * 17.5 – 34.50</a:t>
            </a:r>
          </a:p>
          <a:p>
            <a:pPr>
              <a:buNone/>
            </a:pPr>
            <a:r>
              <a:rPr lang="en-US" altLang="en-US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* 10.5 + y - 16.2</a:t>
            </a:r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Unit </a:t>
            </a: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337019"/>
            <a:ext cx="1051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Become familiar with the basic components of a Java program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Explore primitive data types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Discover how to use arithmetic </a:t>
            </a:r>
            <a:r>
              <a:rPr lang="en-US" altLang="en-US" dirty="0" smtClean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and other operators</a:t>
            </a:r>
            <a:endParaRPr lang="en-US" altLang="en-US" dirty="0">
              <a:latin typeface="Times New Roman" panose="02020603050405020304" pitchFamily="18" charset="0"/>
              <a:ea typeface="MS Mincho" charset="-128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Learn what an assignment statement is and what it does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Learn how to import packages and why they are necessary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Examine ways to </a:t>
            </a:r>
            <a:r>
              <a:rPr lang="en-US" altLang="en-US" dirty="0" smtClean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input data and output results</a:t>
            </a:r>
            <a:endParaRPr lang="en-US" altLang="en-US" dirty="0">
              <a:latin typeface="Times New Roman" panose="02020603050405020304" pitchFamily="18" charset="0"/>
              <a:ea typeface="MS Mincho" charset="-128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2</a:t>
            </a:fld>
            <a:endParaRPr lang="en-CA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1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hape 133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Mixed Expressions</a:t>
            </a:r>
          </a:p>
        </p:txBody>
      </p:sp>
      <p:sp>
        <p:nvSpPr>
          <p:cNvPr id="24581" name="Shape 133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 of different types</a:t>
            </a:r>
          </a:p>
          <a:p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+ 3.5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 / 4 + 3.9</a:t>
            </a:r>
          </a:p>
          <a:p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operands yield an integer result; floating-point numbers yield floating-point results</a:t>
            </a:r>
          </a:p>
          <a:p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both types of operands are present, the result is a floating-point number</a:t>
            </a:r>
          </a:p>
          <a:p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Precedence rules are followed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hape 55297"/>
          <p:cNvSpPr>
            <a:spLocks noGrp="1" noChangeArrowheads="1"/>
          </p:cNvSpPr>
          <p:nvPr>
            <p:ph type="title"/>
          </p:nvPr>
        </p:nvSpPr>
        <p:spPr>
          <a:xfrm>
            <a:off x="753626" y="533400"/>
            <a:ext cx="9228574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 (Casting)</a:t>
            </a:r>
          </a:p>
        </p:txBody>
      </p:sp>
      <p:sp>
        <p:nvSpPr>
          <p:cNvPr id="25605" name="Shape 55298"/>
          <p:cNvSpPr>
            <a:spLocks noGrp="1" noChangeArrowheads="1"/>
          </p:cNvSpPr>
          <p:nvPr>
            <p:ph type="body" idx="1"/>
          </p:nvPr>
        </p:nvSpPr>
        <p:spPr>
          <a:xfrm>
            <a:off x="643095" y="1524000"/>
            <a:ext cx="10962751" cy="463564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avoid implicit type coercion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dataTypeName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expression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evaluated first, then type converted to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dataTypeName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1">
              <a:buNone/>
            </a:pP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)(7.9 + 6.7) = 14</a:t>
            </a:r>
          </a:p>
          <a:p>
            <a:pPr lvl="1">
              <a:buNone/>
            </a:pP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)(7.9) + (</a:t>
            </a:r>
            <a:r>
              <a:rPr lang="en-US" altLang="en-US" sz="28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)(6.7) = 13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hape 563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</p:txBody>
      </p:sp>
      <p:sp>
        <p:nvSpPr>
          <p:cNvPr id="26629" name="Shape 56322"/>
          <p:cNvSpPr>
            <a:spLocks noGrp="1" noChangeArrowheads="1"/>
          </p:cNvSpPr>
          <p:nvPr>
            <p:ph type="body" idx="1"/>
          </p:nvPr>
        </p:nvSpPr>
        <p:spPr>
          <a:xfrm>
            <a:off x="572756" y="1825625"/>
            <a:ext cx="11033090" cy="4351338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manipulate strings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zero or more characters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in double quotation marks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or empty strings have no characters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 strings consist of integers or decimal numbers	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is the number of characters in a 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hape 61441"/>
          <p:cNvSpPr>
            <a:spLocks noGrp="1" noChangeArrowheads="1"/>
          </p:cNvSpPr>
          <p:nvPr>
            <p:ph type="title"/>
          </p:nvPr>
        </p:nvSpPr>
        <p:spPr>
          <a:xfrm>
            <a:off x="976365" y="381000"/>
            <a:ext cx="10590962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and the Operator +</a:t>
            </a:r>
          </a:p>
        </p:txBody>
      </p:sp>
      <p:sp>
        <p:nvSpPr>
          <p:cNvPr id="27653" name="Shape 61442"/>
          <p:cNvSpPr>
            <a:spLocks noGrp="1" noChangeArrowheads="1"/>
          </p:cNvSpPr>
          <p:nvPr>
            <p:ph type="body" idx="1"/>
          </p:nvPr>
        </p:nvSpPr>
        <p:spPr>
          <a:xfrm>
            <a:off x="823965" y="1066800"/>
            <a:ext cx="10590962" cy="4580374"/>
          </a:xfrm>
        </p:spPr>
        <p:txBody>
          <a:bodyPr/>
          <a:lstStyle/>
          <a:p>
            <a:r>
              <a:rPr lang="en-US" altLang="en-US" sz="36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+ can be used to concatenate two strings or a string and a numeric value or character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2-10</a:t>
            </a:r>
            <a:endParaRPr lang="en-US" altLang="en-US" sz="36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"The sum = " + 12 + 26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After this statement executes, the string assigned to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"The sum = 1226";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"/>
          <p:cNvSpPr>
            <a:spLocks noGrp="1"/>
          </p:cNvSpPr>
          <p:nvPr>
            <p:ph type="title"/>
          </p:nvPr>
        </p:nvSpPr>
        <p:spPr>
          <a:xfrm>
            <a:off x="874207" y="381000"/>
            <a:ext cx="10209125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and the Operator + (continued)</a:t>
            </a:r>
          </a:p>
        </p:txBody>
      </p:sp>
      <p:sp>
        <p:nvSpPr>
          <p:cNvPr id="28675" name="Shape 2"/>
          <p:cNvSpPr>
            <a:spLocks noGrp="1"/>
          </p:cNvSpPr>
          <p:nvPr>
            <p:ph type="body" idx="1"/>
          </p:nvPr>
        </p:nvSpPr>
        <p:spPr>
          <a:xfrm>
            <a:off x="612949" y="1676400"/>
            <a:ext cx="11002946" cy="441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statement: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sum = " + (12 + 26)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statement, because of the parentheses, you first evaluate num1 + num2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num1 and num2 are both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variables, num1 + num2 = 12 + 26 = 38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statement executes, the string assigned to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"The sum = 38";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hape 58369"/>
          <p:cNvSpPr>
            <a:spLocks noGrp="1" noChangeArrowheads="1"/>
          </p:cNvSpPr>
          <p:nvPr>
            <p:ph type="title"/>
          </p:nvPr>
        </p:nvSpPr>
        <p:spPr>
          <a:xfrm>
            <a:off x="1151480" y="228600"/>
            <a:ext cx="9643678" cy="1143000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9701" name="Shape 58370"/>
          <p:cNvSpPr>
            <a:spLocks noGrp="1" noChangeArrowheads="1"/>
          </p:cNvSpPr>
          <p:nvPr>
            <p:ph type="body" idx="1"/>
          </p:nvPr>
        </p:nvSpPr>
        <p:spPr>
          <a:xfrm>
            <a:off x="663190" y="1295400"/>
            <a:ext cx="10942655" cy="48006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constant </a:t>
            </a:r>
          </a:p>
          <a:p>
            <a:pPr marL="990600" lvl="1" indent="-533400"/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changed during program execution</a:t>
            </a: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/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Declared by using the reserved word </a:t>
            </a:r>
            <a:r>
              <a:rPr lang="en-US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marL="990600" lvl="1" indent="-533400"/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 when it is declared</a:t>
            </a:r>
          </a:p>
          <a:p>
            <a:pPr marL="609600" indent="-609600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2-11</a:t>
            </a:r>
          </a:p>
          <a:p>
            <a:pPr marL="609600" indent="-609600">
              <a:buNone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double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CENTIMETERS_PER_INCH = 2.54;</a:t>
            </a:r>
          </a:p>
          <a:p>
            <a:pPr marL="609600" indent="-609600">
              <a:buNone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NO_OF_STUDENTS = 20;</a:t>
            </a:r>
          </a:p>
          <a:p>
            <a:pPr marL="609600" indent="-609600">
              <a:buNone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char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= ' ';</a:t>
            </a:r>
          </a:p>
          <a:p>
            <a:pPr marL="609600" indent="-609600">
              <a:buNone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double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PAY_RATE = 15.75;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hape 89089"/>
          <p:cNvSpPr>
            <a:spLocks noGrp="1" noChangeArrowheads="1"/>
          </p:cNvSpPr>
          <p:nvPr>
            <p:ph type="title"/>
          </p:nvPr>
        </p:nvSpPr>
        <p:spPr>
          <a:xfrm>
            <a:off x="1124079" y="381000"/>
            <a:ext cx="9575265" cy="4572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(continued)</a:t>
            </a:r>
          </a:p>
        </p:txBody>
      </p:sp>
      <p:sp>
        <p:nvSpPr>
          <p:cNvPr id="30725" name="Shape 89090"/>
          <p:cNvSpPr>
            <a:spLocks noGrp="1" noChangeArrowheads="1"/>
          </p:cNvSpPr>
          <p:nvPr>
            <p:ph type="body" idx="1"/>
          </p:nvPr>
        </p:nvSpPr>
        <p:spPr>
          <a:xfrm>
            <a:off x="723481" y="1143000"/>
            <a:ext cx="10420141" cy="4855866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(name, value, data type, size)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may change during program execution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declared before it can be used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not be automatically initialized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new value is assigned, old one is destroyed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can only be changed by an assignment statement or an input (read) statement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2-12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amountDue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counter;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num1, num2;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hape 90113"/>
          <p:cNvSpPr>
            <a:spLocks noGrp="1" noChangeArrowheads="1"/>
          </p:cNvSpPr>
          <p:nvPr>
            <p:ph type="title"/>
          </p:nvPr>
        </p:nvSpPr>
        <p:spPr>
          <a:xfrm>
            <a:off x="1050212" y="228600"/>
            <a:ext cx="96676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(continued)</a:t>
            </a:r>
          </a:p>
        </p:txBody>
      </p:sp>
      <p:sp>
        <p:nvSpPr>
          <p:cNvPr id="31749" name="Shape 90114"/>
          <p:cNvSpPr>
            <a:spLocks noGrp="1" noChangeArrowheads="1"/>
          </p:cNvSpPr>
          <p:nvPr>
            <p:ph type="body" idx="1"/>
          </p:nvPr>
        </p:nvSpPr>
        <p:spPr>
          <a:xfrm>
            <a:off x="643095" y="990600"/>
            <a:ext cx="10982848" cy="528962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assignment statement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= expression;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2-13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num1;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num2;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= 4;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num2 = 4 * 5 - 11;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= 0.02 * 1000;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= 'D';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"It is a sunny day.";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hape 90113"/>
          <p:cNvSpPr>
            <a:spLocks noGrp="1" noChangeArrowheads="1"/>
          </p:cNvSpPr>
          <p:nvPr>
            <p:ph type="title" idx="4294967295"/>
          </p:nvPr>
        </p:nvSpPr>
        <p:spPr>
          <a:xfrm>
            <a:off x="1188715" y="228600"/>
            <a:ext cx="9649133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(continued)</a:t>
            </a:r>
          </a:p>
        </p:txBody>
      </p:sp>
      <p:sp>
        <p:nvSpPr>
          <p:cNvPr id="32773" name="Shape 90114"/>
          <p:cNvSpPr>
            <a:spLocks noGrp="1" noChangeArrowheads="1"/>
          </p:cNvSpPr>
          <p:nvPr>
            <p:ph type="body" idx="4294967295"/>
          </p:nvPr>
        </p:nvSpPr>
        <p:spPr>
          <a:xfrm>
            <a:off x="793819" y="990600"/>
            <a:ext cx="10852221" cy="4038600"/>
          </a:xfrm>
        </p:spPr>
        <p:txBody>
          <a:bodyPr/>
          <a:lstStyle/>
          <a:p>
            <a:pPr marL="609600" indent="-609600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2-14</a:t>
            </a:r>
          </a:p>
          <a:p>
            <a:pPr marL="609600" indent="-609600">
              <a:buNone/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num1 = 18;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num1 = num1 + 27;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num2 = num1;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num3 = num2 / 5;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num3 = num3 / 4;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28</a:t>
            </a:fld>
            <a:endParaRPr lang="en-CA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hape 90113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(continued)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990601"/>
            <a:ext cx="11033090" cy="526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29</a:t>
            </a:fld>
            <a:endParaRPr lang="en-CA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hape 4097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Basics of a Java Program</a:t>
            </a:r>
          </a:p>
        </p:txBody>
      </p:sp>
      <p:sp>
        <p:nvSpPr>
          <p:cNvPr id="8197" name="Shape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program: collection of classes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main method in every Java application program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Token: smallest individual unit of a program</a:t>
            </a:r>
          </a:p>
          <a:p>
            <a:pPr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</a:t>
            </a:fld>
            <a:endParaRPr lang="en-CA"/>
          </a:p>
        </p:txBody>
      </p:sp>
      <p:sp>
        <p:nvSpPr>
          <p:cNvPr id="9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hape 90113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(continued)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7" y="1229248"/>
            <a:ext cx="10933264" cy="500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30</a:t>
            </a:fld>
            <a:endParaRPr lang="en-CA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hape 59393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(continued)</a:t>
            </a:r>
          </a:p>
        </p:txBody>
      </p:sp>
      <p:sp>
        <p:nvSpPr>
          <p:cNvPr id="35845" name="Shape 59394"/>
          <p:cNvSpPr>
            <a:spLocks noGrp="1" noChangeArrowheads="1"/>
          </p:cNvSpPr>
          <p:nvPr>
            <p:ph type="body" idx="1"/>
          </p:nvPr>
        </p:nvSpPr>
        <p:spPr>
          <a:xfrm>
            <a:off x="1024932" y="1447800"/>
            <a:ext cx="10530672" cy="4648200"/>
          </a:xfrm>
        </p:spPr>
        <p:txBody>
          <a:bodyPr/>
          <a:lstStyle/>
          <a:p>
            <a:pPr marL="609600" indent="-609600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 stream object: System.in</a:t>
            </a:r>
          </a:p>
          <a:p>
            <a:pPr marL="609600" indent="-609600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numeric data to program</a:t>
            </a:r>
          </a:p>
          <a:p>
            <a:pPr marL="990600" lvl="1" indent="-533400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by blanks, lines, or tabs</a:t>
            </a:r>
          </a:p>
          <a:p>
            <a:pPr marL="609600" indent="-609600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read data: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input stream object of the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b="1" dirty="0" smtClean="0">
                <a:solidFill>
                  <a:srgbClr val="007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methods such as next, </a:t>
            </a:r>
            <a:r>
              <a:rPr lang="en-US" altLang="en-US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hape 91137"/>
          <p:cNvSpPr>
            <a:spLocks noGrp="1" noChangeArrowheads="1"/>
          </p:cNvSpPr>
          <p:nvPr>
            <p:ph type="title"/>
          </p:nvPr>
        </p:nvSpPr>
        <p:spPr>
          <a:xfrm>
            <a:off x="1280861" y="0"/>
            <a:ext cx="9414861" cy="1143000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(continued)</a:t>
            </a:r>
          </a:p>
        </p:txBody>
      </p:sp>
      <p:sp>
        <p:nvSpPr>
          <p:cNvPr id="36869" name="Shape 91138"/>
          <p:cNvSpPr>
            <a:spLocks noGrp="1" noChangeArrowheads="1"/>
          </p:cNvSpPr>
          <p:nvPr>
            <p:ph type="body" idx="1"/>
          </p:nvPr>
        </p:nvSpPr>
        <p:spPr>
          <a:xfrm>
            <a:off x="723481" y="1066799"/>
            <a:ext cx="10430189" cy="5289549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=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Scanner(System.in);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2-16</a:t>
            </a:r>
          </a:p>
          <a:p>
            <a:pPr marL="609600" indent="-6096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Scanner console =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Scanner(System.in);</a:t>
            </a:r>
          </a:p>
          <a:p>
            <a:pPr marL="609600" indent="-609600"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feet;</a:t>
            </a:r>
          </a:p>
          <a:p>
            <a:pPr marL="609600" indent="-609600"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inches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09600" indent="-60960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23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609600" indent="-60960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feet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console.nextInt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     </a:t>
            </a:r>
            <a:r>
              <a:rPr lang="en-US" altLang="en-US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//Line 1</a:t>
            </a:r>
          </a:p>
          <a:p>
            <a:pPr marL="609600" indent="-60960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inches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console.nextInt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  <a:r>
              <a:rPr lang="en-US" altLang="en-US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//Line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hape 604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</a:t>
            </a:r>
          </a:p>
        </p:txBody>
      </p:sp>
      <p:sp>
        <p:nvSpPr>
          <p:cNvPr id="37893" name="Shape 60418"/>
          <p:cNvSpPr>
            <a:spLocks noGrp="1" noChangeArrowheads="1"/>
          </p:cNvSpPr>
          <p:nvPr>
            <p:ph type="body" idx="1"/>
          </p:nvPr>
        </p:nvSpPr>
        <p:spPr>
          <a:xfrm>
            <a:off x="552659" y="1557495"/>
            <a:ext cx="11033090" cy="461946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increments the value of its operand by 1</a:t>
            </a:r>
          </a:p>
          <a:p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decrements the value of its operand by 1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>
              <a:buNone/>
            </a:pP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Pre-increment: ++variable</a:t>
            </a:r>
            <a:b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Post-increment: variable++</a:t>
            </a:r>
            <a:b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Pre-decrement: --variable</a:t>
            </a:r>
            <a:b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Post-decrement: variable--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hape 624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8917" name="Shape 62466"/>
          <p:cNvSpPr>
            <a:spLocks noGrp="1" noChangeArrowheads="1"/>
          </p:cNvSpPr>
          <p:nvPr>
            <p:ph type="body" idx="1"/>
          </p:nvPr>
        </p:nvSpPr>
        <p:spPr>
          <a:xfrm>
            <a:off x="838200" y="1517301"/>
            <a:ext cx="10515600" cy="4659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output object: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stringExp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stringExp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hape 63489"/>
          <p:cNvSpPr>
            <a:spLocks noGrp="1" noChangeArrowheads="1"/>
          </p:cNvSpPr>
          <p:nvPr>
            <p:ph type="title"/>
          </p:nvPr>
        </p:nvSpPr>
        <p:spPr>
          <a:xfrm>
            <a:off x="1077693" y="228600"/>
            <a:ext cx="9929550" cy="762000"/>
          </a:xfrm>
        </p:spPr>
        <p:txBody>
          <a:bodyPr>
            <a:normAutofit/>
          </a:bodyPr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Escape Sequences</a:t>
            </a: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87" y="1219201"/>
            <a:ext cx="10018206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35</a:t>
            </a:fld>
            <a:endParaRPr lang="en-CA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hape 655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Packages, Classes, Methods, and the import Statement</a:t>
            </a:r>
          </a:p>
        </p:txBody>
      </p:sp>
      <p:sp>
        <p:nvSpPr>
          <p:cNvPr id="40965" name="Shape 655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classes</a:t>
            </a:r>
          </a:p>
          <a:p>
            <a:r>
              <a:rPr lang="en-US" altLang="en-US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consists of methods</a:t>
            </a:r>
          </a:p>
          <a:p>
            <a:r>
              <a:rPr lang="en-US" altLang="en-US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designed to accomplish a specific task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hape 66561"/>
          <p:cNvSpPr>
            <a:spLocks noGrp="1" noChangeArrowheads="1"/>
          </p:cNvSpPr>
          <p:nvPr>
            <p:ph type="title"/>
          </p:nvPr>
        </p:nvSpPr>
        <p:spPr>
          <a:xfrm>
            <a:off x="753626" y="152400"/>
            <a:ext cx="9228574" cy="1143000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Statement</a:t>
            </a:r>
          </a:p>
        </p:txBody>
      </p:sp>
      <p:sp>
        <p:nvSpPr>
          <p:cNvPr id="41989" name="Shape 66562"/>
          <p:cNvSpPr>
            <a:spLocks noGrp="1" noChangeArrowheads="1"/>
          </p:cNvSpPr>
          <p:nvPr>
            <p:ph type="body" idx="1"/>
          </p:nvPr>
        </p:nvSpPr>
        <p:spPr>
          <a:xfrm>
            <a:off x="753626" y="1371600"/>
            <a:ext cx="9228574" cy="4114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import the components of a package into a program</a:t>
            </a:r>
          </a:p>
          <a:p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</a:t>
            </a:r>
          </a:p>
          <a:p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en-US" b="1" dirty="0" smtClean="0">
                <a:solidFill>
                  <a:srgbClr val="007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java.io.*;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 the (components of the) </a:t>
            </a:r>
            <a:r>
              <a:rPr lang="en-US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altLang="en-US" sz="2800" b="1" dirty="0" smtClean="0">
                <a:solidFill>
                  <a:srgbClr val="007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 into the program</a:t>
            </a: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 and the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b="1" dirty="0" smtClean="0">
                <a:solidFill>
                  <a:srgbClr val="007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Java language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need to be imported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hape 67585"/>
          <p:cNvSpPr>
            <a:spLocks noGrp="1" noChangeArrowheads="1"/>
          </p:cNvSpPr>
          <p:nvPr>
            <p:ph type="title"/>
          </p:nvPr>
        </p:nvSpPr>
        <p:spPr>
          <a:xfrm>
            <a:off x="1221769" y="381000"/>
            <a:ext cx="9085327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Java Application Program</a:t>
            </a:r>
          </a:p>
        </p:txBody>
      </p:sp>
      <p:sp>
        <p:nvSpPr>
          <p:cNvPr id="43013" name="Shape 67586"/>
          <p:cNvSpPr>
            <a:spLocks noGrp="1" noChangeArrowheads="1"/>
          </p:cNvSpPr>
          <p:nvPr>
            <p:ph type="body" sz="half" idx="1"/>
          </p:nvPr>
        </p:nvSpPr>
        <p:spPr>
          <a:xfrm>
            <a:off x="1225899" y="1607736"/>
            <a:ext cx="8852597" cy="463229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 class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the main method</a:t>
            </a:r>
          </a:p>
        </p:txBody>
      </p:sp>
      <p:pic>
        <p:nvPicPr>
          <p:cNvPr id="43014" name="Rectangle 675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43" y="2329112"/>
            <a:ext cx="5985488" cy="11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Shape 6758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6673" y="3996329"/>
            <a:ext cx="9369940" cy="2145709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0E64-5D1F-43D1-90B8-1A274CFB5335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9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hape 686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Debugging: Understanding and Fixing Syntax Errors </a:t>
            </a:r>
          </a:p>
        </p:txBody>
      </p:sp>
      <p:sp>
        <p:nvSpPr>
          <p:cNvPr id="44037" name="Shape 686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type a program, typos and unintentional syntax errors are likely to occur 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when you compile a program, the compiler will identify the syntax error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hape 378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Symbols</a:t>
            </a:r>
          </a:p>
        </p:txBody>
      </p:sp>
      <p:pic>
        <p:nvPicPr>
          <p:cNvPr id="9221" name="Shape 3789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25625"/>
            <a:ext cx="7331110" cy="3033601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09763"/>
            <a:ext cx="876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40</a:t>
            </a:fld>
            <a:endParaRPr lang="en-CA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  <p:sp>
        <p:nvSpPr>
          <p:cNvPr id="8" name="Shape 68609"/>
          <p:cNvSpPr txBox="1">
            <a:spLocks noChangeArrowheads="1"/>
          </p:cNvSpPr>
          <p:nvPr/>
        </p:nvSpPr>
        <p:spPr>
          <a:xfrm>
            <a:off x="838200" y="365126"/>
            <a:ext cx="10515600" cy="10416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ProgramNum1 Contains Syntax Errors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hape 68610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436914"/>
            <a:ext cx="8839200" cy="4582886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produces the following errors: 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ProgramNum.java:9: ';' expected</a:t>
            </a: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^</a:t>
            </a: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ProgramNum.java:16: reached end of file while parsing</a:t>
            </a: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41</a:t>
            </a:fld>
            <a:endParaRPr lang="en-CA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  <p:sp>
        <p:nvSpPr>
          <p:cNvPr id="8" name="Shape 68609"/>
          <p:cNvSpPr txBox="1">
            <a:spLocks noChangeArrowheads="1"/>
          </p:cNvSpPr>
          <p:nvPr/>
        </p:nvSpPr>
        <p:spPr>
          <a:xfrm>
            <a:off x="838199" y="365126"/>
            <a:ext cx="10556631" cy="9914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7238"/>
            <a:ext cx="8763000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42</a:t>
            </a:fld>
            <a:endParaRPr lang="en-CA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  <p:sp>
        <p:nvSpPr>
          <p:cNvPr id="8" name="Shape 68609"/>
          <p:cNvSpPr txBox="1">
            <a:spLocks noChangeArrowheads="1"/>
          </p:cNvSpPr>
          <p:nvPr/>
        </p:nvSpPr>
        <p:spPr>
          <a:xfrm>
            <a:off x="838199" y="365126"/>
            <a:ext cx="10556631" cy="9914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rogram After Correcting These Errors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7304"/>
            <a:ext cx="10028939" cy="349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43</a:t>
            </a:fld>
            <a:endParaRPr lang="en-CA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  <p:sp>
        <p:nvSpPr>
          <p:cNvPr id="8" name="Shape 68609"/>
          <p:cNvSpPr txBox="1">
            <a:spLocks noChangeArrowheads="1"/>
          </p:cNvSpPr>
          <p:nvPr/>
        </p:nvSpPr>
        <p:spPr>
          <a:xfrm>
            <a:off x="838199" y="365126"/>
            <a:ext cx="10556631" cy="9914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Generates The Following Errors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727229"/>
            <a:ext cx="8604736" cy="25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14223"/>
            <a:ext cx="8604738" cy="267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44</a:t>
            </a:fld>
            <a:endParaRPr lang="en-CA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  <p:sp>
        <p:nvSpPr>
          <p:cNvPr id="9" name="Shape 68609"/>
          <p:cNvSpPr txBox="1">
            <a:spLocks noChangeArrowheads="1"/>
          </p:cNvSpPr>
          <p:nvPr/>
        </p:nvSpPr>
        <p:spPr>
          <a:xfrm>
            <a:off x="753626" y="365126"/>
            <a:ext cx="10781881" cy="9914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minus (–)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applied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1" y="1738364"/>
            <a:ext cx="10670873" cy="16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45</a:t>
            </a:fld>
            <a:endParaRPr lang="en-CA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  <p:sp>
        <p:nvSpPr>
          <p:cNvPr id="8" name="Shape 68609"/>
          <p:cNvSpPr txBox="1">
            <a:spLocks noChangeArrowheads="1"/>
          </p:cNvSpPr>
          <p:nvPr/>
        </p:nvSpPr>
        <p:spPr>
          <a:xfrm>
            <a:off x="838199" y="365126"/>
            <a:ext cx="10556631" cy="9914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Generates The Following Errors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93" y="1545941"/>
            <a:ext cx="9164097" cy="481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46</a:t>
            </a:fld>
            <a:endParaRPr lang="en-CA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  <p:sp>
        <p:nvSpPr>
          <p:cNvPr id="8" name="Shape 68609"/>
          <p:cNvSpPr txBox="1">
            <a:spLocks noChangeArrowheads="1"/>
          </p:cNvSpPr>
          <p:nvPr/>
        </p:nvSpPr>
        <p:spPr>
          <a:xfrm>
            <a:off x="838199" y="365126"/>
            <a:ext cx="10556631" cy="9914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hape 6860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Style and Form</a:t>
            </a:r>
          </a:p>
        </p:txBody>
      </p:sp>
      <p:sp>
        <p:nvSpPr>
          <p:cNvPr id="52229" name="Shape 686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common syntax errors and rules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blanks appropriately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Semicolon: statement terminator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to have well-documented code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practice to follow traditional rules for naming 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47</a:t>
            </a:fld>
            <a:endParaRPr lang="en-CA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hape 68609"/>
          <p:cNvSpPr>
            <a:spLocks noGrp="1" noChangeArrowheads="1"/>
          </p:cNvSpPr>
          <p:nvPr>
            <p:ph type="title" idx="4294967295"/>
          </p:nvPr>
        </p:nvSpPr>
        <p:spPr>
          <a:xfrm>
            <a:off x="1003763" y="228600"/>
            <a:ext cx="10378537" cy="12954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Avoiding Bugs: Consistent, Proper Formatting and Code Walkthrough </a:t>
            </a:r>
          </a:p>
        </p:txBody>
      </p:sp>
      <p:sp>
        <p:nvSpPr>
          <p:cNvPr id="53253" name="Shape 68610"/>
          <p:cNvSpPr>
            <a:spLocks noGrp="1" noChangeArrowheads="1"/>
          </p:cNvSpPr>
          <p:nvPr>
            <p:ph type="body" idx="4294967295"/>
          </p:nvPr>
        </p:nvSpPr>
        <p:spPr>
          <a:xfrm>
            <a:off x="572756" y="1617785"/>
            <a:ext cx="11023042" cy="432581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 free-format language in the sense that programming instructions need not be typed in specific columns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will discover, consistent and proper formatting will make it easier to develop, debug, and maintain programs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see consistent and predictable use of blanks, tabs, and newline characters to separate the elements of a program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write programs, unintentional typos and errors are unavoidable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compiler will find the syntax rules and give some hints how to correct them; however, the compiler may not find logical (semantic)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48</a:t>
            </a:fld>
            <a:endParaRPr lang="en-CA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hape 68609"/>
          <p:cNvSpPr>
            <a:spLocks noGrp="1" noChangeArrowheads="1"/>
          </p:cNvSpPr>
          <p:nvPr>
            <p:ph type="title" idx="4294967295"/>
          </p:nvPr>
        </p:nvSpPr>
        <p:spPr>
          <a:xfrm>
            <a:off x="635740" y="304800"/>
            <a:ext cx="10712854" cy="12954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Bugs: Consistent, Proper Formatting and Code Walk-Through (continued) </a:t>
            </a:r>
          </a:p>
        </p:txBody>
      </p:sp>
      <p:sp>
        <p:nvSpPr>
          <p:cNvPr id="54277" name="Shape 68610"/>
          <p:cNvSpPr>
            <a:spLocks noGrp="1" noChangeArrowheads="1"/>
          </p:cNvSpPr>
          <p:nvPr>
            <p:ph type="body" idx="4294967295"/>
          </p:nvPr>
        </p:nvSpPr>
        <p:spPr>
          <a:xfrm>
            <a:off x="462223" y="1600200"/>
            <a:ext cx="11153671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programmers try to find and fix these problems themselves by walking carefully through their programs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after multiple readings, a programmer may not be able to find the bug because the programmer may overlook the piece of the code that contains the bug and therefore may seek outside help 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program is properly formatted and you have used good names for identifiers, the person reading your program will have an easier time reading and debugging the program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49</a:t>
            </a:fld>
            <a:endParaRPr lang="en-CA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hape 409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 (Keywords)</a:t>
            </a:r>
          </a:p>
        </p:txBody>
      </p:sp>
      <p:sp>
        <p:nvSpPr>
          <p:cNvPr id="10245" name="Shape 4096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  <p:sp>
        <p:nvSpPr>
          <p:cNvPr id="10246" name="Shape 4096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</a:p>
          <a:p>
            <a:r>
              <a:rPr lang="en-US" altLang="en-US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222EF5-3ED3-4BD5-AC95-C6631956A9C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dirty="0" smtClean="0"/>
              <a:t>CCCS 300 </a:t>
            </a:r>
            <a:r>
              <a:rPr lang="fr-FR" altLang="en-US" sz="1400" dirty="0" err="1" smtClean="0"/>
              <a:t>Programming</a:t>
            </a:r>
            <a:r>
              <a:rPr lang="fr-FR" altLang="en-US" sz="1400" dirty="0" smtClean="0"/>
              <a:t>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 txBox="1">
            <a:spLocks noChangeArrowheads="1"/>
          </p:cNvSpPr>
          <p:nvPr/>
        </p:nvSpPr>
        <p:spPr bwMode="auto">
          <a:xfrm>
            <a:off x="852960" y="304799"/>
            <a:ext cx="9586440" cy="149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0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Your Program Intended To Do</a:t>
            </a:r>
            <a:endParaRPr lang="en-US" sz="40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hape 4"/>
          <p:cNvSpPr txBox="1">
            <a:spLocks noChangeArrowheads="1"/>
          </p:cNvSpPr>
          <p:nvPr/>
        </p:nvSpPr>
        <p:spPr bwMode="auto">
          <a:xfrm>
            <a:off x="683288" y="2286000"/>
            <a:ext cx="1086226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you seek outside help, you should be prepared to explain what your program intended to do and answer questions raised by the person reading your </a:t>
            </a:r>
            <a:r>
              <a:rPr lang="en-US" sz="28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br>
              <a:rPr lang="en-US" sz="28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examination of your program by yourself, by another person, or a group of persons is a walk-through; a walk-through is helpful for all phases of the software development process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50</a:t>
            </a:fld>
            <a:endParaRPr lang="en-CA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hape 69633"/>
          <p:cNvSpPr>
            <a:spLocks noGrp="1" noChangeArrowheads="1"/>
          </p:cNvSpPr>
          <p:nvPr>
            <p:ph type="title"/>
          </p:nvPr>
        </p:nvSpPr>
        <p:spPr>
          <a:xfrm>
            <a:off x="1293710" y="533400"/>
            <a:ext cx="9133686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on Assignment Statements</a:t>
            </a:r>
          </a:p>
        </p:txBody>
      </p:sp>
      <p:sp>
        <p:nvSpPr>
          <p:cNvPr id="56325" name="Shape 69634"/>
          <p:cNvSpPr>
            <a:spLocks noGrp="1" noChangeArrowheads="1"/>
          </p:cNvSpPr>
          <p:nvPr>
            <p:ph type="body" idx="1"/>
          </p:nvPr>
        </p:nvSpPr>
        <p:spPr>
          <a:xfrm>
            <a:off x="622998" y="1600200"/>
            <a:ext cx="10952703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= variable * (expression);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*= expression;</a:t>
            </a:r>
          </a:p>
          <a:p>
            <a:pPr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= variable + (expression);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+= expression;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hape 706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Examples</a:t>
            </a:r>
          </a:p>
        </p:txBody>
      </p:sp>
      <p:sp>
        <p:nvSpPr>
          <p:cNvPr id="57349" name="Shape 70658"/>
          <p:cNvSpPr>
            <a:spLocks noGrp="1" noChangeArrowheads="1"/>
          </p:cNvSpPr>
          <p:nvPr>
            <p:ph type="body" idx="1"/>
          </p:nvPr>
        </p:nvSpPr>
        <p:spPr>
          <a:xfrm>
            <a:off x="602901" y="1825625"/>
            <a:ext cx="10982848" cy="435133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Length program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length in feet and inches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equivalent length in centimeters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Change program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cents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equivalent change in half-dollars, quarters, dimes, nickels, and pennies</a:t>
            </a:r>
          </a:p>
          <a:p>
            <a:pPr lvl="1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hape 71681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Summary</a:t>
            </a:r>
          </a:p>
        </p:txBody>
      </p:sp>
      <p:sp>
        <p:nvSpPr>
          <p:cNvPr id="58373" name="Shape 71682"/>
          <p:cNvSpPr>
            <a:spLocks noGrp="1" noChangeArrowheads="1"/>
          </p:cNvSpPr>
          <p:nvPr>
            <p:ph type="body" idx="1"/>
          </p:nvPr>
        </p:nvSpPr>
        <p:spPr>
          <a:xfrm>
            <a:off x="653143" y="1371600"/>
            <a:ext cx="10932606" cy="46482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elements of a Java program include: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method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symbols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hape 72705"/>
          <p:cNvSpPr>
            <a:spLocks noGrp="1" noChangeArrowheads="1"/>
          </p:cNvSpPr>
          <p:nvPr>
            <p:ph type="title"/>
          </p:nvPr>
        </p:nvSpPr>
        <p:spPr>
          <a:xfrm>
            <a:off x="874207" y="381000"/>
            <a:ext cx="9107993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Summary (continued)</a:t>
            </a:r>
          </a:p>
        </p:txBody>
      </p:sp>
      <p:sp>
        <p:nvSpPr>
          <p:cNvPr id="59397" name="Shape 72706"/>
          <p:cNvSpPr>
            <a:spLocks noGrp="1" noChangeArrowheads="1"/>
          </p:cNvSpPr>
          <p:nvPr>
            <p:ph type="body" idx="1"/>
          </p:nvPr>
        </p:nvSpPr>
        <p:spPr>
          <a:xfrm>
            <a:off x="622998" y="1524000"/>
            <a:ext cx="10972799" cy="4114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Java application, it is important to understand: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rules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manipulate strings and numbers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variables and named constants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receive input and display output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programming style and 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Reserved Keywords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365714"/>
            <a:ext cx="9857433" cy="48112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6</a:t>
            </a:fld>
            <a:endParaRPr lang="en-CA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dirty="0" smtClean="0"/>
              <a:t>CCCS 300 </a:t>
            </a:r>
            <a:r>
              <a:rPr lang="fr-FR" altLang="en-US" sz="1400" dirty="0" err="1" smtClean="0"/>
              <a:t>Programming</a:t>
            </a:r>
            <a:r>
              <a:rPr lang="fr-FR" altLang="en-US" sz="1400" dirty="0" smtClean="0"/>
              <a:t> Techniques 1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24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hape 36865"/>
          <p:cNvSpPr>
            <a:spLocks noGrp="1" noChangeArrowheads="1"/>
          </p:cNvSpPr>
          <p:nvPr>
            <p:ph type="title"/>
          </p:nvPr>
        </p:nvSpPr>
        <p:spPr>
          <a:xfrm>
            <a:off x="576943" y="238648"/>
            <a:ext cx="10942655" cy="1143000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Identifiers</a:t>
            </a:r>
          </a:p>
        </p:txBody>
      </p:sp>
      <p:sp>
        <p:nvSpPr>
          <p:cNvPr id="11269" name="Shape 36866"/>
          <p:cNvSpPr>
            <a:spLocks noGrp="1" noChangeArrowheads="1"/>
          </p:cNvSpPr>
          <p:nvPr>
            <p:ph type="body" idx="1"/>
          </p:nvPr>
        </p:nvSpPr>
        <p:spPr>
          <a:xfrm>
            <a:off x="653143" y="1457848"/>
            <a:ext cx="10942655" cy="46482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of things</a:t>
            </a:r>
          </a:p>
          <a:p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 of: </a:t>
            </a:r>
          </a:p>
          <a:p>
            <a:pPr lvl="1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</a:p>
          <a:p>
            <a:pPr lvl="1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</a:p>
          <a:p>
            <a:pPr lvl="1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underscore character (_)</a:t>
            </a:r>
          </a:p>
          <a:p>
            <a:pPr lvl="1"/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dollar sign ($)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begin with a letter, underscore, or the dollar 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hape 419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Illegal Identifiers</a:t>
            </a:r>
          </a:p>
        </p:txBody>
      </p:sp>
      <p:pic>
        <p:nvPicPr>
          <p:cNvPr id="12293" name="Rectangle 460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5" y="1752599"/>
            <a:ext cx="9957854" cy="360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8</a:t>
            </a:fld>
            <a:endParaRPr lang="en-CA"/>
          </a:p>
        </p:txBody>
      </p:sp>
      <p:sp>
        <p:nvSpPr>
          <p:cNvPr id="8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/>
              <a:t>CCCS 300 Programming Techniques 1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hape 44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13317" name="Shape 440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values together with a set of operations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FDEE74-1B58-4E36-B391-03B2025B99C5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 txBox="1">
            <a:spLocks/>
          </p:cNvSpPr>
          <p:nvPr/>
        </p:nvSpPr>
        <p:spPr>
          <a:xfrm>
            <a:off x="2531347" y="6380704"/>
            <a:ext cx="5334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400" smtClean="0">
                <a:cs typeface="Times New Roman" panose="02020603050405020304" pitchFamily="18" charset="0"/>
              </a:rPr>
              <a:t>CCCS 300 Programming Techniques 1</a:t>
            </a:r>
            <a:endParaRPr lang="en-US" alt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D Template" id="{B73D90AF-53BF-4BE5-997E-A04962ADB2FB}" vid="{48428A66-8C84-4E1C-ACA9-B826A42DAE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1670</Words>
  <Application>Microsoft Office PowerPoint</Application>
  <PresentationFormat>Widescreen</PresentationFormat>
  <Paragraphs>407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MS Mincho</vt:lpstr>
      <vt:lpstr>Arial</vt:lpstr>
      <vt:lpstr>Calibri</vt:lpstr>
      <vt:lpstr>Times New Roman</vt:lpstr>
      <vt:lpstr>Office Theme</vt:lpstr>
      <vt:lpstr>Basic Elements of Java</vt:lpstr>
      <vt:lpstr>Module 1 - Unit 2 Objectives</vt:lpstr>
      <vt:lpstr>The Basics of a Java Program</vt:lpstr>
      <vt:lpstr>Special Symbols</vt:lpstr>
      <vt:lpstr>Reserved Words (Keywords)</vt:lpstr>
      <vt:lpstr>Java Reserved Keywords</vt:lpstr>
      <vt:lpstr>Java Identifiers</vt:lpstr>
      <vt:lpstr>Illegal Identifiers</vt:lpstr>
      <vt:lpstr>Data Types</vt:lpstr>
      <vt:lpstr>Primitive Data Types</vt:lpstr>
      <vt:lpstr>Integral Data Types</vt:lpstr>
      <vt:lpstr>Values and Memory Allocation  for Integral Data Types</vt:lpstr>
      <vt:lpstr>Primitive Data Types</vt:lpstr>
      <vt:lpstr>Literals (Constants)</vt:lpstr>
      <vt:lpstr>Arithmetic Operators and Operator Precedence</vt:lpstr>
      <vt:lpstr>Order of Precedence</vt:lpstr>
      <vt:lpstr>Expressions</vt:lpstr>
      <vt:lpstr>Integral Expressions</vt:lpstr>
      <vt:lpstr>Floating-Point Expressions</vt:lpstr>
      <vt:lpstr>Mixed Expressions</vt:lpstr>
      <vt:lpstr>Type Conversion (Casting)</vt:lpstr>
      <vt:lpstr>The class String</vt:lpstr>
      <vt:lpstr>Strings and the Operator +</vt:lpstr>
      <vt:lpstr>Strings and the Operator + (continued)</vt:lpstr>
      <vt:lpstr>Input</vt:lpstr>
      <vt:lpstr>Input (continued)</vt:lpstr>
      <vt:lpstr>Input (continued)</vt:lpstr>
      <vt:lpstr>Input (continued)</vt:lpstr>
      <vt:lpstr>Input (continued)</vt:lpstr>
      <vt:lpstr>Input (continued)</vt:lpstr>
      <vt:lpstr>Input (continued)</vt:lpstr>
      <vt:lpstr>Input (continued)</vt:lpstr>
      <vt:lpstr>Increment and Decrement Operators</vt:lpstr>
      <vt:lpstr>Output</vt:lpstr>
      <vt:lpstr>Commonly Used Escape Sequences</vt:lpstr>
      <vt:lpstr>Packages, Classes, Methods, and the import Statement</vt:lpstr>
      <vt:lpstr>import Statement</vt:lpstr>
      <vt:lpstr>Creating a Java Application Program</vt:lpstr>
      <vt:lpstr>Debugging: Understanding and Fixing Syntax Errors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Style and Form</vt:lpstr>
      <vt:lpstr>Avoiding Bugs: Consistent, Proper Formatting and Code Walkthrough </vt:lpstr>
      <vt:lpstr>Avoiding Bugs: Consistent, Proper Formatting and Code Walk-Through (continued) </vt:lpstr>
      <vt:lpstr>PowerPoint Presentation</vt:lpstr>
      <vt:lpstr>More on Assignment Statements</vt:lpstr>
      <vt:lpstr>Programming Examples</vt:lpstr>
      <vt:lpstr>Unit Summary</vt:lpstr>
      <vt:lpstr>Unit Summary (continued)</vt:lpstr>
    </vt:vector>
  </TitlesOfParts>
  <Company>Datsco Training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Language</dc:title>
  <dc:creator>Khattar Daou</dc:creator>
  <cp:lastModifiedBy>teacher</cp:lastModifiedBy>
  <cp:revision>95</cp:revision>
  <dcterms:created xsi:type="dcterms:W3CDTF">2015-10-28T02:26:51Z</dcterms:created>
  <dcterms:modified xsi:type="dcterms:W3CDTF">2016-04-12T12:46:04Z</dcterms:modified>
</cp:coreProperties>
</file>