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30" r:id="rId3"/>
    <p:sldId id="375" r:id="rId4"/>
    <p:sldId id="376" r:id="rId5"/>
    <p:sldId id="316" r:id="rId6"/>
    <p:sldId id="377" r:id="rId7"/>
    <p:sldId id="378" r:id="rId8"/>
    <p:sldId id="411" r:id="rId9"/>
    <p:sldId id="381" r:id="rId10"/>
    <p:sldId id="380" r:id="rId11"/>
    <p:sldId id="382" r:id="rId12"/>
    <p:sldId id="379" r:id="rId13"/>
    <p:sldId id="384" r:id="rId14"/>
    <p:sldId id="385" r:id="rId15"/>
    <p:sldId id="386" r:id="rId16"/>
    <p:sldId id="383" r:id="rId17"/>
    <p:sldId id="387" r:id="rId18"/>
    <p:sldId id="389" r:id="rId19"/>
    <p:sldId id="391" r:id="rId20"/>
    <p:sldId id="390" r:id="rId21"/>
    <p:sldId id="388" r:id="rId22"/>
    <p:sldId id="393" r:id="rId23"/>
    <p:sldId id="396" r:id="rId24"/>
    <p:sldId id="394" r:id="rId25"/>
    <p:sldId id="397" r:id="rId26"/>
    <p:sldId id="395" r:id="rId27"/>
    <p:sldId id="392" r:id="rId28"/>
    <p:sldId id="399" r:id="rId29"/>
    <p:sldId id="401" r:id="rId30"/>
    <p:sldId id="400" r:id="rId31"/>
    <p:sldId id="398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BA8E0B-968F-4016-AF9F-E5F0FC764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2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57A5C-7DC7-48B6-B58D-5D5563F9DF2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59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3D241-C8D6-48AF-8C0C-1D3876790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56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C4648B-DC39-4149-B671-DAF85B03A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2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68DED6-0D02-477B-8810-F5B82FF788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4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D45789-02EB-4FDE-AAD3-74EA7818C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4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632815-A032-4072-A0AB-004A59ADF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6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2DC996-8106-443E-8033-147471475F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5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9EC8-A14A-447D-BF0E-6CB393F86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0A4837-9902-47E6-9175-C6CA4969A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6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2B42E6-810C-4816-9519-C74B79A0E9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21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024C8-FE8C-4914-93BB-634817674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5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7F123-86E7-4333-96B4-0BA3E8C64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FAEE266E-7514-4CAA-BC17-C100851F08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" y="5334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Unicode MS" panose="020B060402020202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78F8B-7E42-4A46-8497-7392FD5AFA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28800"/>
          </a:xfrm>
        </p:spPr>
        <p:txBody>
          <a:bodyPr anchor="ctr"/>
          <a:lstStyle/>
          <a:p>
            <a:r>
              <a:rPr lang="en-US" altLang="en-US" sz="3600"/>
              <a:t>Chapter 1</a:t>
            </a:r>
            <a:br>
              <a:rPr lang="en-US" altLang="en-US" sz="3600"/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/>
              <a:t>Object-Oriented System Development</a:t>
            </a:r>
            <a:br>
              <a:rPr lang="en-US" altLang="en-US" sz="3600"/>
            </a:br>
            <a:r>
              <a:rPr lang="en-US" altLang="en-US" sz="3600"/>
              <a:t/>
            </a:r>
            <a:br>
              <a:rPr lang="en-US" altLang="en-US" sz="3600"/>
            </a:b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50B8F9-A161-4289-A1CE-DF74C741A3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Analysis and Design </a:t>
            </a:r>
          </a:p>
          <a:p>
            <a:pPr lvl="1"/>
            <a:r>
              <a:rPr lang="en-US" altLang="en-US"/>
              <a:t>Unified Modeling Language (UML)</a:t>
            </a:r>
          </a:p>
          <a:p>
            <a:pPr lvl="2"/>
            <a:r>
              <a:rPr lang="en-US" altLang="en-US"/>
              <a:t>Standard OOA&amp;D modeling notation</a:t>
            </a:r>
          </a:p>
          <a:p>
            <a:pPr lvl="2"/>
            <a:r>
              <a:rPr lang="en-US" altLang="en-US"/>
              <a:t>Defined by: Grady Booch, James Rumbaugh &amp; Ivar Jacobson</a:t>
            </a:r>
          </a:p>
          <a:p>
            <a:pPr lvl="2"/>
            <a:r>
              <a:rPr lang="en-US" altLang="en-US"/>
              <a:t>Uses model-driven approach:</a:t>
            </a:r>
          </a:p>
          <a:p>
            <a:pPr lvl="3"/>
            <a:r>
              <a:rPr lang="en-US" altLang="en-US"/>
              <a:t>Enables creation of graphical models of the system requirements and system design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AF84A-29BA-4E94-99E1-C2875B14556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Analysis and Design </a:t>
            </a:r>
          </a:p>
          <a:p>
            <a:pPr lvl="1"/>
            <a:r>
              <a:rPr lang="en-US" altLang="en-US"/>
              <a:t>Unified Modeling Language (UML)</a:t>
            </a:r>
          </a:p>
          <a:p>
            <a:pPr lvl="2"/>
            <a:r>
              <a:rPr lang="en-US" altLang="en-US"/>
              <a:t>Components</a:t>
            </a:r>
          </a:p>
          <a:p>
            <a:pPr lvl="3"/>
            <a:r>
              <a:rPr lang="en-US" altLang="en-US"/>
              <a:t>Class diagrams</a:t>
            </a:r>
          </a:p>
          <a:p>
            <a:pPr lvl="3"/>
            <a:r>
              <a:rPr lang="en-US" altLang="en-US"/>
              <a:t>Use Case diagrams</a:t>
            </a:r>
          </a:p>
          <a:p>
            <a:pPr lvl="3"/>
            <a:r>
              <a:rPr lang="en-US" altLang="en-US"/>
              <a:t>Sequence diagrams</a:t>
            </a:r>
          </a:p>
          <a:p>
            <a:pPr lvl="3"/>
            <a:r>
              <a:rPr lang="en-US" altLang="en-US"/>
              <a:t>Statecharts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CA20F4-DCBE-4A61-8555-D89A07599610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338947" name="Picture 3" descr="Fig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A2B3FD-2C16-4C89-92CB-D823AEC4263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OO Analysis and Design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Development Life Cycle (SDLC)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Project management framework that defines project phases and activities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Phases: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Planning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Analysis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Design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Implementation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5B96E-9CAF-4252-A057-4825D3F0326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Analysis and Design </a:t>
            </a:r>
          </a:p>
          <a:p>
            <a:pPr lvl="1"/>
            <a:r>
              <a:rPr lang="en-US" altLang="en-US"/>
              <a:t>Prototyping</a:t>
            </a:r>
          </a:p>
          <a:p>
            <a:pPr lvl="2"/>
            <a:r>
              <a:rPr lang="en-US" altLang="en-US"/>
              <a:t>Creating a working model of one or more parts of the system for user evaluation and feedback </a:t>
            </a:r>
          </a:p>
          <a:p>
            <a:pPr lvl="1"/>
            <a:r>
              <a:rPr lang="en-US" altLang="en-US"/>
              <a:t>Joint Application Development (JAD)</a:t>
            </a:r>
          </a:p>
          <a:p>
            <a:pPr lvl="2"/>
            <a:r>
              <a:rPr lang="en-US" altLang="en-US"/>
              <a:t>Key system stakeholders and decision makers work together to rapidly define system requirements and designs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1F5EFD-D3E9-461E-A0CE-2ACF2A13C11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Analysis and Design </a:t>
            </a:r>
          </a:p>
          <a:p>
            <a:pPr lvl="1"/>
            <a:r>
              <a:rPr lang="en-US" altLang="en-US"/>
              <a:t>Other requirements:</a:t>
            </a:r>
          </a:p>
          <a:p>
            <a:pPr lvl="2"/>
            <a:r>
              <a:rPr lang="en-US" altLang="en-US"/>
              <a:t>Project management</a:t>
            </a:r>
          </a:p>
          <a:p>
            <a:pPr lvl="2"/>
            <a:r>
              <a:rPr lang="en-US" altLang="en-US"/>
              <a:t>Interviewing</a:t>
            </a:r>
          </a:p>
          <a:p>
            <a:pPr lvl="2"/>
            <a:r>
              <a:rPr lang="en-US" altLang="en-US"/>
              <a:t>Data collection</a:t>
            </a:r>
          </a:p>
          <a:p>
            <a:pPr lvl="2"/>
            <a:r>
              <a:rPr lang="en-US" altLang="en-US"/>
              <a:t>User interface (UI) design</a:t>
            </a:r>
          </a:p>
          <a:p>
            <a:pPr lvl="2"/>
            <a:r>
              <a:rPr lang="en-US" altLang="en-US"/>
              <a:t>Testing </a:t>
            </a:r>
          </a:p>
          <a:p>
            <a:pPr lvl="2"/>
            <a:r>
              <a:rPr lang="en-US" altLang="en-US"/>
              <a:t>Conversion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AF928C-D6D2-4484-B6B9-2019E64A6A8A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43043" name="Picture 3" descr="Fig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7C403D-CF0D-4D23-94F0-501593F32B3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Objects, Attributes, and Methods</a:t>
            </a:r>
          </a:p>
          <a:p>
            <a:pPr lvl="1"/>
            <a:r>
              <a:rPr lang="en-US" altLang="en-US"/>
              <a:t>Object:</a:t>
            </a:r>
          </a:p>
          <a:p>
            <a:pPr lvl="2"/>
            <a:r>
              <a:rPr lang="en-US" altLang="en-US"/>
              <a:t>Attributes</a:t>
            </a:r>
          </a:p>
          <a:p>
            <a:pPr lvl="3"/>
            <a:r>
              <a:rPr lang="en-US" altLang="en-US"/>
              <a:t>Characteristics of an object that have values</a:t>
            </a:r>
          </a:p>
          <a:p>
            <a:pPr lvl="2"/>
            <a:r>
              <a:rPr lang="en-US" altLang="en-US"/>
              <a:t>Behaviors (or methods)</a:t>
            </a:r>
          </a:p>
          <a:p>
            <a:pPr lvl="3"/>
            <a:r>
              <a:rPr lang="en-US" altLang="en-US"/>
              <a:t>Describe what an object can do</a:t>
            </a:r>
          </a:p>
          <a:p>
            <a:pPr lvl="2"/>
            <a:r>
              <a:rPr lang="en-US" altLang="en-US"/>
              <a:t>Examples:</a:t>
            </a:r>
          </a:p>
          <a:p>
            <a:pPr lvl="3"/>
            <a:r>
              <a:rPr lang="en-US" altLang="en-US"/>
              <a:t>GUI objects</a:t>
            </a:r>
          </a:p>
          <a:p>
            <a:pPr lvl="3"/>
            <a:r>
              <a:rPr lang="en-US" altLang="en-US"/>
              <a:t>Problem Domain objects</a:t>
            </a:r>
          </a:p>
          <a:p>
            <a:pPr lvl="3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08C2B-1585-47F0-85F6-2678D651DF34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349187" name="Picture 3" descr="Fig1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287373-6A85-41FE-A4DA-2E2E2FCFDB0E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51235" name="Picture 3" descr="Fig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B9416-D506-4D2F-9EC6-587B89BB37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1 Topics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Characteristics of OO development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OO concepts: object, class, instance, attributes, methods, and encapsulation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Object interaction through methods and association relationships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concept of inheritance applied to classes of objects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Benefits of using OO development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Preview of OO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10DA39-6102-49C1-B86F-B93B1541E10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Object Interactions and Messages</a:t>
            </a:r>
          </a:p>
          <a:p>
            <a:pPr lvl="1"/>
            <a:r>
              <a:rPr lang="en-US" altLang="en-US"/>
              <a:t>Messages</a:t>
            </a:r>
          </a:p>
          <a:p>
            <a:pPr lvl="2"/>
            <a:r>
              <a:rPr lang="en-US" altLang="en-US"/>
              <a:t>The means by which objects interact</a:t>
            </a:r>
          </a:p>
          <a:p>
            <a:pPr lvl="2"/>
            <a:r>
              <a:rPr lang="en-US" altLang="en-US"/>
              <a:t>Example:</a:t>
            </a:r>
          </a:p>
          <a:p>
            <a:pPr lvl="3"/>
            <a:r>
              <a:rPr lang="en-US" altLang="en-US"/>
              <a:t>User initiates interaction via messages to GUI objects</a:t>
            </a:r>
          </a:p>
          <a:p>
            <a:pPr lvl="3"/>
            <a:r>
              <a:rPr lang="en-US" altLang="en-US"/>
              <a:t>GUI objects interact with problem domain objects via messages</a:t>
            </a:r>
          </a:p>
          <a:p>
            <a:pPr lvl="3"/>
            <a:r>
              <a:rPr lang="en-US" altLang="en-US"/>
              <a:t>Problem domain objects interact with each other and GUI objects via messages</a:t>
            </a:r>
          </a:p>
          <a:p>
            <a:pPr lvl="3"/>
            <a:r>
              <a:rPr lang="en-US" altLang="en-US"/>
              <a:t>GUI objects respond to user via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3AB86-2984-464C-A172-8990F03B70F9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348163" name="Picture 3" descr="Fig1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DFFCB-C23E-4259-9EC0-79B71E5607A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Encapsulation and Information Hiding</a:t>
            </a:r>
          </a:p>
          <a:p>
            <a:pPr lvl="1"/>
            <a:r>
              <a:rPr lang="en-US" altLang="en-US"/>
              <a:t>Encapsulation</a:t>
            </a:r>
          </a:p>
          <a:p>
            <a:pPr lvl="2"/>
            <a:r>
              <a:rPr lang="en-US" altLang="en-US"/>
              <a:t>Objects have attributes and methods combined into one unit</a:t>
            </a:r>
          </a:p>
          <a:p>
            <a:pPr lvl="1"/>
            <a:r>
              <a:rPr lang="en-US" altLang="en-US"/>
              <a:t>Information Hiding</a:t>
            </a:r>
          </a:p>
          <a:p>
            <a:pPr lvl="2"/>
            <a:r>
              <a:rPr lang="en-US" altLang="en-US"/>
              <a:t>Hiding the internal structure of objects, protecting them from corruption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984FE3-44E0-409C-A535-186F956B598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Encapsulation and Information Hiding</a:t>
            </a:r>
          </a:p>
          <a:p>
            <a:pPr lvl="1"/>
            <a:r>
              <a:rPr lang="en-US" altLang="en-US"/>
              <a:t>Identity</a:t>
            </a:r>
          </a:p>
          <a:p>
            <a:pPr lvl="2"/>
            <a:r>
              <a:rPr lang="en-US" altLang="en-US"/>
              <a:t>Unique reference for each object</a:t>
            </a:r>
          </a:p>
          <a:p>
            <a:pPr lvl="1"/>
            <a:r>
              <a:rPr lang="en-US" altLang="en-US"/>
              <a:t>Persistent objects</a:t>
            </a:r>
          </a:p>
          <a:p>
            <a:pPr lvl="2"/>
            <a:r>
              <a:rPr lang="en-US" altLang="en-US"/>
              <a:t>Defined as available for use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AAB80A-DE1B-4D4C-8FCA-CAB43AC776A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Classes, Instances, and Associations</a:t>
            </a:r>
          </a:p>
          <a:p>
            <a:pPr lvl="1"/>
            <a:r>
              <a:rPr lang="en-US" altLang="en-US"/>
              <a:t>Class</a:t>
            </a:r>
          </a:p>
          <a:p>
            <a:pPr lvl="2"/>
            <a:r>
              <a:rPr lang="en-US" altLang="en-US"/>
              <a:t>Defines what all objects of the class represent</a:t>
            </a:r>
          </a:p>
          <a:p>
            <a:pPr lvl="1"/>
            <a:r>
              <a:rPr lang="en-US" altLang="en-US"/>
              <a:t>Instances</a:t>
            </a:r>
          </a:p>
          <a:p>
            <a:pPr lvl="2"/>
            <a:r>
              <a:rPr lang="en-US" altLang="en-US"/>
              <a:t>Objects of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D6E85-0CBC-48B6-9BBC-60949EFC5C82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357379" name="Picture 3" descr="Fig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4320E-6057-40B3-BBBB-08DDD0CF25D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Classes, Instances, and Associations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Association relationships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object is responsible for maintaining relationships with other objects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One-to-one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One-to-many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Multiplicity of the association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Number of associations in UML terminology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Cardinality of the association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Number of associations in ERD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1E139F-34B4-4ECA-85FA-7C27A8437AD9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52259" name="Picture 3" descr="Fig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5A370-F016-4DD5-8330-40D0B3D3D6D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Inheritance and Polymorphism</a:t>
            </a:r>
          </a:p>
          <a:p>
            <a:pPr lvl="1"/>
            <a:r>
              <a:rPr lang="en-US" altLang="en-US"/>
              <a:t>Inheritance</a:t>
            </a:r>
          </a:p>
          <a:p>
            <a:pPr lvl="2"/>
            <a:r>
              <a:rPr lang="en-US" altLang="en-US"/>
              <a:t>One class of objects takes on characteristics of another class and extends them</a:t>
            </a:r>
          </a:p>
          <a:p>
            <a:pPr lvl="3"/>
            <a:r>
              <a:rPr lang="en-US" altLang="en-US"/>
              <a:t>Superclass </a:t>
            </a:r>
            <a:r>
              <a:rPr lang="en-US" altLang="en-US">
                <a:sym typeface="Symbol" panose="05050102010706020507" pitchFamily="18" charset="2"/>
              </a:rPr>
              <a:t> subclass</a:t>
            </a:r>
          </a:p>
          <a:p>
            <a:pPr lvl="3"/>
            <a:r>
              <a:rPr lang="en-US" altLang="en-US">
                <a:sym typeface="Symbol" panose="05050102010706020507" pitchFamily="18" charset="2"/>
              </a:rPr>
              <a:t>Generalization/specialization hierarchy</a:t>
            </a:r>
          </a:p>
          <a:p>
            <a:pPr lvl="4"/>
            <a:r>
              <a:rPr lang="en-US" altLang="en-US"/>
              <a:t>Also called an inheritance hierarchy</a:t>
            </a:r>
          </a:p>
          <a:p>
            <a:pPr lvl="4"/>
            <a:r>
              <a:rPr lang="en-US" altLang="en-US"/>
              <a:t>Result of extending class into more specific subclasses 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4EEC7F-5413-4B96-854C-2E1A14249457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61475" name="Picture 3" descr="Fig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BA0FA-337A-4C94-B452-D341CA3A662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Object-Oriented System Development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information system development involves:</a:t>
            </a:r>
          </a:p>
          <a:p>
            <a:pPr lvl="1"/>
            <a:r>
              <a:rPr lang="en-US" altLang="en-US"/>
              <a:t>OOA</a:t>
            </a:r>
          </a:p>
          <a:p>
            <a:pPr lvl="2"/>
            <a:r>
              <a:rPr lang="en-US" altLang="en-US"/>
              <a:t>Using an OO approach to system analysis</a:t>
            </a:r>
          </a:p>
          <a:p>
            <a:pPr lvl="1"/>
            <a:r>
              <a:rPr lang="en-US" altLang="en-US"/>
              <a:t>OOD</a:t>
            </a:r>
          </a:p>
          <a:p>
            <a:pPr lvl="2"/>
            <a:r>
              <a:rPr lang="en-US" altLang="en-US"/>
              <a:t>Using an OO approach to system design</a:t>
            </a:r>
          </a:p>
          <a:p>
            <a:pPr lvl="1"/>
            <a:r>
              <a:rPr lang="en-US" altLang="en-US"/>
              <a:t>OOP</a:t>
            </a:r>
          </a:p>
          <a:p>
            <a:pPr lvl="2"/>
            <a:r>
              <a:rPr lang="en-US" altLang="en-US"/>
              <a:t>Using an OO approach to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B5D93-491F-4331-9CD5-EC9881FCEAD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Concepts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Inheritance and Polymorphism</a:t>
            </a:r>
          </a:p>
          <a:p>
            <a:pPr lvl="1"/>
            <a:r>
              <a:rPr lang="en-US" altLang="en-US"/>
              <a:t>Polymorphism</a:t>
            </a:r>
          </a:p>
          <a:p>
            <a:pPr lvl="2"/>
            <a:r>
              <a:rPr lang="en-US" altLang="en-US"/>
              <a:t>“many forms”</a:t>
            </a:r>
          </a:p>
          <a:p>
            <a:pPr lvl="2"/>
            <a:r>
              <a:rPr lang="en-US" altLang="en-US"/>
              <a:t>Different objects can respond in their own way to the same message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6780C-AFCA-41D7-8A99-1D29947D71E8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358403" name="Picture 3" descr="Fig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97450C-8B5E-448D-B39F-2CD1AD845FE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Recognizing the Benefits of OO Development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Objects are More Natural</a:t>
            </a:r>
          </a:p>
          <a:p>
            <a:pPr lvl="1"/>
            <a:r>
              <a:rPr lang="en-US" altLang="en-US"/>
              <a:t>Naturalness</a:t>
            </a:r>
          </a:p>
          <a:p>
            <a:pPr lvl="2"/>
            <a:r>
              <a:rPr lang="en-US" altLang="en-US"/>
              <a:t>Based on the fact that people usually think about their world in terms of objects</a:t>
            </a:r>
          </a:p>
          <a:p>
            <a:pPr lvl="2"/>
            <a:r>
              <a:rPr lang="en-US" altLang="en-US"/>
              <a:t>Natural to define the classes of objects involved</a:t>
            </a:r>
          </a:p>
          <a:p>
            <a:pPr lvl="2"/>
            <a:r>
              <a:rPr lang="en-US" altLang="en-US"/>
              <a:t>OO vs. procedural</a:t>
            </a:r>
          </a:p>
          <a:p>
            <a:pPr lvl="3"/>
            <a:r>
              <a:rPr lang="en-US" altLang="en-US"/>
              <a:t>Which is harder to learn?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39416-99BC-4151-9DB7-EB088FE139E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Recognizing the Benefits of OO Development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Classes of Objects can be Reused</a:t>
            </a:r>
          </a:p>
          <a:p>
            <a:pPr lvl="1"/>
            <a:r>
              <a:rPr lang="en-US" altLang="en-US"/>
              <a:t>Reuse</a:t>
            </a:r>
          </a:p>
          <a:p>
            <a:pPr lvl="2"/>
            <a:r>
              <a:rPr lang="en-US" altLang="en-US"/>
              <a:t>Classes and objects can be invented once and used many times</a:t>
            </a:r>
          </a:p>
          <a:p>
            <a:pPr lvl="3"/>
            <a:r>
              <a:rPr lang="en-US" altLang="en-US"/>
              <a:t>During analysis, design, and programming</a:t>
            </a:r>
          </a:p>
          <a:p>
            <a:pPr lvl="2"/>
            <a:r>
              <a:rPr lang="en-US" altLang="en-US"/>
              <a:t>Do not need source code for reused class, simply need to know interface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34670E-91E9-4E26-9684-569137107AD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Introducing Three-Tier Design</a:t>
            </a:r>
          </a:p>
          <a:p>
            <a:pPr lvl="1"/>
            <a:r>
              <a:rPr lang="en-US" altLang="en-US"/>
              <a:t>Objects that interact in OO system are separated into three categories of classes:</a:t>
            </a:r>
          </a:p>
          <a:p>
            <a:pPr lvl="2"/>
            <a:r>
              <a:rPr lang="en-US" altLang="en-US"/>
              <a:t>Problem domain classes</a:t>
            </a:r>
          </a:p>
          <a:p>
            <a:pPr lvl="3"/>
            <a:r>
              <a:rPr lang="en-US" altLang="en-US"/>
              <a:t>Specific to a particular business application</a:t>
            </a:r>
          </a:p>
          <a:p>
            <a:pPr lvl="2"/>
            <a:r>
              <a:rPr lang="en-US" altLang="en-US"/>
              <a:t>GUI classes</a:t>
            </a:r>
          </a:p>
          <a:p>
            <a:pPr lvl="3"/>
            <a:r>
              <a:rPr lang="en-US" altLang="en-US"/>
              <a:t>Define objects that make up the UI to the application</a:t>
            </a:r>
          </a:p>
          <a:p>
            <a:pPr lvl="2"/>
            <a:r>
              <a:rPr lang="en-US" altLang="en-US"/>
              <a:t>Data access classes</a:t>
            </a:r>
          </a:p>
          <a:p>
            <a:pPr lvl="3"/>
            <a:r>
              <a:rPr lang="en-US" altLang="en-US"/>
              <a:t>Work with DBMS to store/retrieve object information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F4702-9CD6-47A1-8F91-D38E82D5C47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Part 1: OO Concepts and Java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Covers OO concepts and introduces Java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1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OO development, concepts and benefits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2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Java fundamentals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3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Java classes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4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OOA &amp; OOD concepts / Bradshaw Marina (case study)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33A7C-D6B1-43FA-980C-81D3348A2DE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Part 2: Defining Problem Domain Classes</a:t>
            </a:r>
          </a:p>
          <a:p>
            <a:pPr lvl="1"/>
            <a:r>
              <a:rPr lang="en-US" altLang="en-US" sz="2400"/>
              <a:t>Using Java to create new problem domain classes</a:t>
            </a:r>
          </a:p>
          <a:p>
            <a:pPr lvl="2"/>
            <a:r>
              <a:rPr lang="en-US" altLang="en-US" sz="2000"/>
              <a:t>Chapter 5</a:t>
            </a:r>
          </a:p>
          <a:p>
            <a:pPr lvl="3"/>
            <a:r>
              <a:rPr lang="en-US" altLang="en-US" sz="1800"/>
              <a:t>How to create a problem domain class </a:t>
            </a:r>
          </a:p>
          <a:p>
            <a:pPr lvl="2"/>
            <a:r>
              <a:rPr lang="en-US" altLang="en-US" sz="2000"/>
              <a:t>Chapter 6</a:t>
            </a:r>
          </a:p>
          <a:p>
            <a:pPr lvl="3"/>
            <a:r>
              <a:rPr lang="en-US" altLang="en-US" sz="1800"/>
              <a:t>Data validation, exception handling, and method overloading</a:t>
            </a:r>
          </a:p>
          <a:p>
            <a:pPr lvl="2"/>
            <a:r>
              <a:rPr lang="en-US" altLang="en-US" sz="2000"/>
              <a:t>Chapter 7/8</a:t>
            </a:r>
          </a:p>
          <a:p>
            <a:pPr lvl="3"/>
            <a:r>
              <a:rPr lang="en-US" altLang="en-US" sz="1800"/>
              <a:t>Generalization/specialization and inheritance </a:t>
            </a:r>
          </a:p>
          <a:p>
            <a:pPr lvl="2"/>
            <a:r>
              <a:rPr lang="en-US" altLang="en-US" sz="2000"/>
              <a:t>Chapter 9</a:t>
            </a:r>
          </a:p>
          <a:p>
            <a:pPr lvl="3"/>
            <a:r>
              <a:rPr lang="en-US" altLang="en-US" sz="1800"/>
              <a:t>Implementing association relationships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FB84D-BF43-49C8-ADF0-E626F583F45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Part 3: Defining GUI Classes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Creating graphical user interfaces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10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Java event model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11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GUI windows for problem domain object interaction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12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Main menu and multiple GUI windows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Chapter 13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Using an IDE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154950-26F9-4F0A-B8B3-8B29D244299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Part 4: Defining Data Access Classes</a:t>
            </a:r>
          </a:p>
          <a:p>
            <a:pPr lvl="1"/>
            <a:r>
              <a:rPr lang="en-US" altLang="en-US"/>
              <a:t>Creating data access objects for managing database interactions and achieving object persistence</a:t>
            </a:r>
          </a:p>
          <a:p>
            <a:pPr lvl="2"/>
            <a:r>
              <a:rPr lang="en-US" altLang="en-US"/>
              <a:t>Chapter 14</a:t>
            </a:r>
          </a:p>
          <a:p>
            <a:pPr lvl="3"/>
            <a:r>
              <a:rPr lang="en-US" altLang="en-US"/>
              <a:t>Achieving object persistence</a:t>
            </a:r>
          </a:p>
          <a:p>
            <a:pPr lvl="2"/>
            <a:r>
              <a:rPr lang="en-US" altLang="en-US"/>
              <a:t>Chapter 15</a:t>
            </a:r>
          </a:p>
          <a:p>
            <a:pPr lvl="3"/>
            <a:r>
              <a:rPr lang="en-US" altLang="en-US"/>
              <a:t>RDBMS and SQL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462A5-FE00-4350-B777-13C470C313A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Learning OO Development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 sz="2800"/>
              <a:t>Part 5: Deploying the Three-Tier Application</a:t>
            </a:r>
          </a:p>
          <a:p>
            <a:pPr lvl="1"/>
            <a:r>
              <a:rPr lang="en-US" altLang="en-US" sz="2400"/>
              <a:t>Bringing it all together in a complete client-server system</a:t>
            </a:r>
          </a:p>
          <a:p>
            <a:pPr lvl="2"/>
            <a:r>
              <a:rPr lang="en-US" altLang="en-US"/>
              <a:t>Chapter 16</a:t>
            </a:r>
          </a:p>
          <a:p>
            <a:pPr lvl="3"/>
            <a:r>
              <a:rPr lang="en-US" altLang="en-US"/>
              <a:t>Complete OO development process for case study</a:t>
            </a:r>
          </a:p>
          <a:p>
            <a:pPr lvl="2"/>
            <a:r>
              <a:rPr lang="en-US" altLang="en-US"/>
              <a:t>Chapter 17</a:t>
            </a:r>
          </a:p>
          <a:p>
            <a:pPr lvl="3"/>
            <a:r>
              <a:rPr lang="en-US" altLang="en-US"/>
              <a:t>Deploying the web-based case study using HTML and Java servlets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AF0C2-B2B2-4571-AE0E-659A5B7E2D8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OO approach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defined as a collection of objects that work together to accomplish tasks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Objects carry out actions when asked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object maintains its own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Procedural approach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System is defined as a set of procedures that interact with data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Data is maintained separately from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B75E2-254C-44B2-AB92-605E749CA953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8622" name="Picture 14" descr="Fig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37B586-0BFE-4FBB-A9F0-21569EE9463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Programming (OOP)</a:t>
            </a:r>
          </a:p>
          <a:p>
            <a:pPr lvl="1"/>
            <a:r>
              <a:rPr lang="en-US" altLang="en-US"/>
              <a:t>Started in 1960s in Norway</a:t>
            </a:r>
          </a:p>
          <a:p>
            <a:pPr lvl="2"/>
            <a:r>
              <a:rPr lang="en-US" altLang="en-US"/>
              <a:t>Simula</a:t>
            </a:r>
          </a:p>
          <a:p>
            <a:pPr lvl="3"/>
            <a:r>
              <a:rPr lang="en-US" altLang="en-US"/>
              <a:t>First language designed to run computer simulations</a:t>
            </a:r>
          </a:p>
          <a:p>
            <a:pPr lvl="4"/>
            <a:r>
              <a:rPr lang="en-US" altLang="en-US"/>
              <a:t>Simulations involve objects that maintain their own data values and can interact independently</a:t>
            </a:r>
          </a:p>
          <a:p>
            <a:pPr lvl="1"/>
            <a:r>
              <a:rPr lang="en-US" altLang="en-US"/>
              <a:t>1970s at Xerox PARC</a:t>
            </a:r>
          </a:p>
          <a:p>
            <a:pPr lvl="2"/>
            <a:r>
              <a:rPr lang="en-US" altLang="en-US"/>
              <a:t>Smalltalk</a:t>
            </a:r>
          </a:p>
          <a:p>
            <a:pPr lvl="3"/>
            <a:r>
              <a:rPr lang="en-US" altLang="en-US"/>
              <a:t>First general purpose OO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FE1D5D-977B-485F-90C7-B8E9F99A34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r>
              <a:rPr lang="en-US" altLang="en-US"/>
              <a:t>Understanding OO Development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en-US"/>
              <a:t>OO Programming (OOP)</a:t>
            </a:r>
          </a:p>
          <a:p>
            <a:pPr lvl="1"/>
            <a:r>
              <a:rPr lang="en-US" altLang="en-US"/>
              <a:t>Java</a:t>
            </a:r>
          </a:p>
          <a:p>
            <a:pPr lvl="2"/>
            <a:r>
              <a:rPr lang="en-US" altLang="en-US"/>
              <a:t>Introduced in 1995 by Sun Microsystems</a:t>
            </a:r>
          </a:p>
          <a:p>
            <a:pPr lvl="2"/>
            <a:r>
              <a:rPr lang="en-US" altLang="en-US"/>
              <a:t>“pure” OO language</a:t>
            </a:r>
          </a:p>
          <a:p>
            <a:pPr lvl="2"/>
            <a:r>
              <a:rPr lang="en-US" altLang="en-US"/>
              <a:t>Syntax similar to C++</a:t>
            </a:r>
          </a:p>
          <a:p>
            <a:pPr lvl="2"/>
            <a:r>
              <a:rPr lang="en-US" altLang="en-US"/>
              <a:t>Cross platform </a:t>
            </a:r>
          </a:p>
          <a:p>
            <a:pPr lvl="3"/>
            <a:r>
              <a:rPr lang="en-US" altLang="en-US"/>
              <a:t>Ideal for Web-based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C16AA2-028F-4E33-8DEE-3D108883055D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371714" name="Picture 2" descr="Fig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Object-Oriented System Development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FF845-65BD-4578-A2BB-77ED75216A8A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340995" name="Picture 3" descr="Fig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"/>
            <a:ext cx="81264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1261</Words>
  <Application>Microsoft Office PowerPoint</Application>
  <PresentationFormat>On-screen Show (4:3)</PresentationFormat>
  <Paragraphs>289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Times New Roman</vt:lpstr>
      <vt:lpstr>Arial Unicode MS</vt:lpstr>
      <vt:lpstr>Symbol</vt:lpstr>
      <vt:lpstr>Default Design</vt:lpstr>
      <vt:lpstr>Chapter 1   Object-Oriented System Development  </vt:lpstr>
      <vt:lpstr>Chapter 1 Topics</vt:lpstr>
      <vt:lpstr>Object-Oriented System Development</vt:lpstr>
      <vt:lpstr>Understanding OO Development</vt:lpstr>
      <vt:lpstr>PowerPoint Presentation</vt:lpstr>
      <vt:lpstr>Understanding OO Development</vt:lpstr>
      <vt:lpstr>Understanding OO Development</vt:lpstr>
      <vt:lpstr>PowerPoint Presentation</vt:lpstr>
      <vt:lpstr>PowerPoint Presentation</vt:lpstr>
      <vt:lpstr>Understanding OO Development</vt:lpstr>
      <vt:lpstr>Understanding OO Development</vt:lpstr>
      <vt:lpstr>PowerPoint Presentation</vt:lpstr>
      <vt:lpstr>Understanding OO Development</vt:lpstr>
      <vt:lpstr>Understanding OO Development</vt:lpstr>
      <vt:lpstr>Understanding OO Development</vt:lpstr>
      <vt:lpstr>PowerPoint Presentation</vt:lpstr>
      <vt:lpstr>Understanding OO Concepts</vt:lpstr>
      <vt:lpstr>PowerPoint Presentation</vt:lpstr>
      <vt:lpstr>PowerPoint Presentation</vt:lpstr>
      <vt:lpstr>Understanding OO Concepts</vt:lpstr>
      <vt:lpstr>PowerPoint Presentation</vt:lpstr>
      <vt:lpstr>Understanding OO Concepts</vt:lpstr>
      <vt:lpstr>Understanding OO Concepts</vt:lpstr>
      <vt:lpstr>Understanding OO Concepts</vt:lpstr>
      <vt:lpstr>PowerPoint Presentation</vt:lpstr>
      <vt:lpstr>Understanding OO Concepts</vt:lpstr>
      <vt:lpstr>PowerPoint Presentation</vt:lpstr>
      <vt:lpstr>Understanding OO Concepts</vt:lpstr>
      <vt:lpstr>PowerPoint Presentation</vt:lpstr>
      <vt:lpstr>Understanding OO Concepts</vt:lpstr>
      <vt:lpstr>PowerPoint Presentation</vt:lpstr>
      <vt:lpstr>Recognizing the Benefits of OO Development</vt:lpstr>
      <vt:lpstr>Recognizing the Benefits of OO Development</vt:lpstr>
      <vt:lpstr>Learning OO Development</vt:lpstr>
      <vt:lpstr>Learning OO Development</vt:lpstr>
      <vt:lpstr>Learning OO Development</vt:lpstr>
      <vt:lpstr>Learning OO Development</vt:lpstr>
      <vt:lpstr>Learning OO Development</vt:lpstr>
      <vt:lpstr>Learning OO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Object-Oriented System Development</dc:title>
  <dc:creator>Ric Heishman - Northern Virginia Community College</dc:creator>
  <cp:lastModifiedBy>SQLAccount</cp:lastModifiedBy>
  <cp:revision>292</cp:revision>
  <dcterms:created xsi:type="dcterms:W3CDTF">2001-08-09T00:31:22Z</dcterms:created>
  <dcterms:modified xsi:type="dcterms:W3CDTF">2016-04-13T14:34:02Z</dcterms:modified>
</cp:coreProperties>
</file>