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2.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58" r:id="rId2"/>
    <p:sldId id="257" r:id="rId3"/>
    <p:sldId id="386" r:id="rId4"/>
    <p:sldId id="387" r:id="rId5"/>
    <p:sldId id="388" r:id="rId6"/>
    <p:sldId id="389" r:id="rId7"/>
    <p:sldId id="390" r:id="rId8"/>
    <p:sldId id="391" r:id="rId9"/>
    <p:sldId id="392" r:id="rId10"/>
    <p:sldId id="393" r:id="rId11"/>
    <p:sldId id="394" r:id="rId12"/>
    <p:sldId id="395" r:id="rId13"/>
    <p:sldId id="396" r:id="rId14"/>
    <p:sldId id="397" r:id="rId15"/>
    <p:sldId id="398" r:id="rId16"/>
    <p:sldId id="399" r:id="rId17"/>
    <p:sldId id="400" r:id="rId18"/>
    <p:sldId id="401" r:id="rId19"/>
    <p:sldId id="403" r:id="rId20"/>
    <p:sldId id="412" r:id="rId21"/>
    <p:sldId id="402" r:id="rId22"/>
    <p:sldId id="404" r:id="rId23"/>
    <p:sldId id="309" r:id="rId24"/>
    <p:sldId id="310" r:id="rId25"/>
    <p:sldId id="405" r:id="rId26"/>
    <p:sldId id="312" r:id="rId27"/>
    <p:sldId id="406" r:id="rId28"/>
    <p:sldId id="317" r:id="rId29"/>
    <p:sldId id="407" r:id="rId30"/>
    <p:sldId id="320" r:id="rId31"/>
    <p:sldId id="322" r:id="rId32"/>
    <p:sldId id="324" r:id="rId33"/>
    <p:sldId id="326" r:id="rId34"/>
    <p:sldId id="327" r:id="rId35"/>
    <p:sldId id="328" r:id="rId36"/>
    <p:sldId id="329" r:id="rId37"/>
    <p:sldId id="330" r:id="rId38"/>
    <p:sldId id="408" r:id="rId39"/>
    <p:sldId id="333" r:id="rId40"/>
    <p:sldId id="334" r:id="rId41"/>
    <p:sldId id="335" r:id="rId42"/>
    <p:sldId id="336" r:id="rId43"/>
    <p:sldId id="409" r:id="rId44"/>
    <p:sldId id="410" r:id="rId45"/>
    <p:sldId id="411" r:id="rId46"/>
    <p:sldId id="34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hrazade Bakarally" initials="SB" lastIdx="20" clrIdx="0">
    <p:extLst>
      <p:ext uri="{19B8F6BF-5375-455C-9EA6-DF929625EA0E}">
        <p15:presenceInfo xmlns:p15="http://schemas.microsoft.com/office/powerpoint/2012/main" userId="S-1-5-21-2570627339-595396017-2782738742-8501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5F51"/>
    <a:srgbClr val="90D79B"/>
    <a:srgbClr val="1F497D"/>
    <a:srgbClr val="A8B3E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22523" autoAdjust="0"/>
    <p:restoredTop sz="94660" autoAdjust="0"/>
  </p:normalViewPr>
  <p:slideViewPr>
    <p:cSldViewPr snapToGrid="0">
      <p:cViewPr varScale="1">
        <p:scale>
          <a:sx n="72" d="100"/>
          <a:sy n="72" d="100"/>
        </p:scale>
        <p:origin x="72" y="63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167AE1-3769-4709-B39E-A578F3D2B0A3}" type="datetimeFigureOut">
              <a:rPr lang="en-US" smtClean="0"/>
              <a:t>4/15/2016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DEC5E-1BCB-4374-9348-0428B7289CC1}" type="slidenum">
              <a:rPr lang="en-US" smtClean="0"/>
              <a:t>‹#›</a:t>
            </a:fld>
            <a:endParaRPr lang="en-US"/>
          </a:p>
        </p:txBody>
      </p:sp>
    </p:spTree>
    <p:extLst>
      <p:ext uri="{BB962C8B-B14F-4D97-AF65-F5344CB8AC3E}">
        <p14:creationId xmlns:p14="http://schemas.microsoft.com/office/powerpoint/2010/main" val="1955622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BDEC5E-1BCB-4374-9348-0428B7289CC1}" type="slidenum">
              <a:rPr lang="en-US" smtClean="0"/>
              <a:t>1</a:t>
            </a:fld>
            <a:endParaRPr lang="en-US"/>
          </a:p>
        </p:txBody>
      </p:sp>
    </p:spTree>
    <p:extLst>
      <p:ext uri="{BB962C8B-B14F-4D97-AF65-F5344CB8AC3E}">
        <p14:creationId xmlns:p14="http://schemas.microsoft.com/office/powerpoint/2010/main" val="4017400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613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20C105-A8A8-45B4-A0D7-D24F72CCEC57}" type="slidenum">
              <a:rPr lang="en-US" altLang="en-US">
                <a:latin typeface="Calibri" panose="020F0502020204030204" pitchFamily="34" charset="0"/>
              </a:rPr>
              <a:pPr eaLnBrk="1" hangingPunct="1"/>
              <a:t>30</a:t>
            </a:fld>
            <a:endParaRPr lang="en-US" altLang="en-US">
              <a:latin typeface="Calibri" panose="020F0502020204030204" pitchFamily="34" charset="0"/>
            </a:endParaRPr>
          </a:p>
        </p:txBody>
      </p:sp>
    </p:spTree>
    <p:extLst>
      <p:ext uri="{BB962C8B-B14F-4D97-AF65-F5344CB8AC3E}">
        <p14:creationId xmlns:p14="http://schemas.microsoft.com/office/powerpoint/2010/main" val="413736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613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6FCF8CE-2563-4D79-A966-C864AA42D207}" type="slidenum">
              <a:rPr lang="en-US" altLang="en-US">
                <a:latin typeface="Calibri" panose="020F0502020204030204" pitchFamily="34" charset="0"/>
              </a:rPr>
              <a:pPr eaLnBrk="1" hangingPunct="1"/>
              <a:t>31</a:t>
            </a:fld>
            <a:endParaRPr lang="en-US" altLang="en-US">
              <a:latin typeface="Calibri" panose="020F0502020204030204" pitchFamily="34" charset="0"/>
            </a:endParaRPr>
          </a:p>
        </p:txBody>
      </p:sp>
    </p:spTree>
    <p:extLst>
      <p:ext uri="{BB962C8B-B14F-4D97-AF65-F5344CB8AC3E}">
        <p14:creationId xmlns:p14="http://schemas.microsoft.com/office/powerpoint/2010/main" val="1426094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613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978CD9E-6534-469C-BE27-575B4A27A30F}" type="slidenum">
              <a:rPr lang="en-US" altLang="en-US">
                <a:latin typeface="Calibri" panose="020F0502020204030204" pitchFamily="34" charset="0"/>
              </a:rPr>
              <a:pPr eaLnBrk="1" hangingPunct="1"/>
              <a:t>32</a:t>
            </a:fld>
            <a:endParaRPr lang="en-US" altLang="en-US">
              <a:latin typeface="Calibri" panose="020F0502020204030204" pitchFamily="34" charset="0"/>
            </a:endParaRPr>
          </a:p>
        </p:txBody>
      </p:sp>
    </p:spTree>
    <p:extLst>
      <p:ext uri="{BB962C8B-B14F-4D97-AF65-F5344CB8AC3E}">
        <p14:creationId xmlns:p14="http://schemas.microsoft.com/office/powerpoint/2010/main" val="520177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613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B789194-8337-4CC4-9721-403032764629}" type="slidenum">
              <a:rPr lang="en-US" altLang="en-US">
                <a:latin typeface="Calibri" panose="020F0502020204030204" pitchFamily="34" charset="0"/>
              </a:rPr>
              <a:pPr eaLnBrk="1" hangingPunct="1"/>
              <a:t>33</a:t>
            </a:fld>
            <a:endParaRPr lang="en-US" altLang="en-US">
              <a:latin typeface="Calibri" panose="020F0502020204030204" pitchFamily="34" charset="0"/>
            </a:endParaRPr>
          </a:p>
        </p:txBody>
      </p:sp>
    </p:spTree>
    <p:extLst>
      <p:ext uri="{BB962C8B-B14F-4D97-AF65-F5344CB8AC3E}">
        <p14:creationId xmlns:p14="http://schemas.microsoft.com/office/powerpoint/2010/main" val="2962004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613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E963052-4900-462D-B1A1-A531955197E5}" type="slidenum">
              <a:rPr lang="en-US" altLang="en-US">
                <a:latin typeface="Calibri" panose="020F0502020204030204" pitchFamily="34" charset="0"/>
              </a:rPr>
              <a:pPr eaLnBrk="1" hangingPunct="1"/>
              <a:t>34</a:t>
            </a:fld>
            <a:endParaRPr lang="en-US" altLang="en-US">
              <a:latin typeface="Calibri" panose="020F0502020204030204" pitchFamily="34" charset="0"/>
            </a:endParaRPr>
          </a:p>
        </p:txBody>
      </p:sp>
    </p:spTree>
    <p:extLst>
      <p:ext uri="{BB962C8B-B14F-4D97-AF65-F5344CB8AC3E}">
        <p14:creationId xmlns:p14="http://schemas.microsoft.com/office/powerpoint/2010/main" val="4192906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818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C61508-906D-4AD6-B597-C96608E0CA7C}" type="slidenum">
              <a:rPr lang="en-US" altLang="en-US">
                <a:latin typeface="Calibri" panose="020F0502020204030204" pitchFamily="34" charset="0"/>
              </a:rPr>
              <a:pPr eaLnBrk="1" hangingPunct="1"/>
              <a:t>35</a:t>
            </a:fld>
            <a:endParaRPr lang="en-US" altLang="en-US">
              <a:latin typeface="Calibri" panose="020F0502020204030204" pitchFamily="34" charset="0"/>
            </a:endParaRPr>
          </a:p>
        </p:txBody>
      </p:sp>
    </p:spTree>
    <p:extLst>
      <p:ext uri="{BB962C8B-B14F-4D97-AF65-F5344CB8AC3E}">
        <p14:creationId xmlns:p14="http://schemas.microsoft.com/office/powerpoint/2010/main" val="3473850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8022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0C3BA0F-C5DA-4794-A486-EB5A625DF087}" type="slidenum">
              <a:rPr lang="en-US" altLang="en-US">
                <a:latin typeface="Calibri" panose="020F0502020204030204" pitchFamily="34" charset="0"/>
              </a:rPr>
              <a:pPr eaLnBrk="1" hangingPunct="1"/>
              <a:t>36</a:t>
            </a:fld>
            <a:endParaRPr lang="en-US" altLang="en-US">
              <a:latin typeface="Calibri" panose="020F0502020204030204" pitchFamily="34" charset="0"/>
            </a:endParaRPr>
          </a:p>
        </p:txBody>
      </p:sp>
    </p:spTree>
    <p:extLst>
      <p:ext uri="{BB962C8B-B14F-4D97-AF65-F5344CB8AC3E}">
        <p14:creationId xmlns:p14="http://schemas.microsoft.com/office/powerpoint/2010/main" val="1526237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8330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4C2A3C-3536-40F8-9117-D624F5CEDF3A}" type="slidenum">
              <a:rPr lang="en-US" altLang="en-US">
                <a:latin typeface="Calibri" panose="020F0502020204030204" pitchFamily="34" charset="0"/>
              </a:rPr>
              <a:pPr eaLnBrk="1" hangingPunct="1"/>
              <a:t>39</a:t>
            </a:fld>
            <a:endParaRPr lang="en-US" altLang="en-US">
              <a:latin typeface="Calibri" panose="020F0502020204030204" pitchFamily="34" charset="0"/>
            </a:endParaRPr>
          </a:p>
        </p:txBody>
      </p:sp>
    </p:spTree>
    <p:extLst>
      <p:ext uri="{BB962C8B-B14F-4D97-AF65-F5344CB8AC3E}">
        <p14:creationId xmlns:p14="http://schemas.microsoft.com/office/powerpoint/2010/main" val="2792784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8432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5FE45E-B7D0-416F-B847-D445E945C58D}" type="slidenum">
              <a:rPr lang="en-US" altLang="en-US">
                <a:latin typeface="Calibri" panose="020F0502020204030204" pitchFamily="34" charset="0"/>
              </a:rPr>
              <a:pPr eaLnBrk="1" hangingPunct="1"/>
              <a:t>40</a:t>
            </a:fld>
            <a:endParaRPr lang="en-US" altLang="en-US">
              <a:latin typeface="Calibri" panose="020F0502020204030204" pitchFamily="34" charset="0"/>
            </a:endParaRPr>
          </a:p>
        </p:txBody>
      </p:sp>
    </p:spTree>
    <p:extLst>
      <p:ext uri="{BB962C8B-B14F-4D97-AF65-F5344CB8AC3E}">
        <p14:creationId xmlns:p14="http://schemas.microsoft.com/office/powerpoint/2010/main" val="2031979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8534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E11A77-D8E8-4892-A2D5-D93DCAD92297}" type="slidenum">
              <a:rPr lang="en-US" altLang="en-US">
                <a:latin typeface="Calibri" panose="020F0502020204030204" pitchFamily="34" charset="0"/>
              </a:rPr>
              <a:pPr eaLnBrk="1" hangingPunct="1"/>
              <a:t>42</a:t>
            </a:fld>
            <a:endParaRPr lang="en-US" altLang="en-US">
              <a:latin typeface="Calibri" panose="020F0502020204030204" pitchFamily="34" charset="0"/>
            </a:endParaRPr>
          </a:p>
        </p:txBody>
      </p:sp>
    </p:spTree>
    <p:extLst>
      <p:ext uri="{BB962C8B-B14F-4D97-AF65-F5344CB8AC3E}">
        <p14:creationId xmlns:p14="http://schemas.microsoft.com/office/powerpoint/2010/main" val="577622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BDEC5E-1BCB-4374-9348-0428B7289CC1}" type="slidenum">
              <a:rPr lang="en-US" smtClean="0"/>
              <a:t>2</a:t>
            </a:fld>
            <a:endParaRPr lang="en-US"/>
          </a:p>
        </p:txBody>
      </p:sp>
    </p:spTree>
    <p:extLst>
      <p:ext uri="{BB962C8B-B14F-4D97-AF65-F5344CB8AC3E}">
        <p14:creationId xmlns:p14="http://schemas.microsoft.com/office/powerpoint/2010/main" val="745456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456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5A98796-EA3E-4DA0-AACC-856686D87FD9}" type="slidenum">
              <a:rPr lang="en-US" altLang="en-US">
                <a:latin typeface="Calibri" panose="020F0502020204030204" pitchFamily="34" charset="0"/>
              </a:rPr>
              <a:pPr eaLnBrk="1" hangingPunct="1"/>
              <a:t>46</a:t>
            </a:fld>
            <a:endParaRPr lang="en-US" altLang="en-US">
              <a:latin typeface="Calibri" panose="020F0502020204030204" pitchFamily="34" charset="0"/>
            </a:endParaRPr>
          </a:p>
        </p:txBody>
      </p:sp>
    </p:spTree>
    <p:extLst>
      <p:ext uri="{BB962C8B-B14F-4D97-AF65-F5344CB8AC3E}">
        <p14:creationId xmlns:p14="http://schemas.microsoft.com/office/powerpoint/2010/main" val="1388474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872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D56D09F-CCB8-40BD-AB88-08FE144FCBFA}"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Tree>
    <p:extLst>
      <p:ext uri="{BB962C8B-B14F-4D97-AF65-F5344CB8AC3E}">
        <p14:creationId xmlns:p14="http://schemas.microsoft.com/office/powerpoint/2010/main" val="1489285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3210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7B000E8-DB17-4872-AADD-30A03A3DCAF4}" type="slidenum">
              <a:rPr lang="en-US" altLang="en-US">
                <a:latin typeface="Calibri" panose="020F0502020204030204" pitchFamily="34" charset="0"/>
              </a:rPr>
              <a:pPr eaLnBrk="1" hangingPunct="1"/>
              <a:t>20</a:t>
            </a:fld>
            <a:endParaRPr lang="en-US" altLang="en-US">
              <a:latin typeface="Calibri" panose="020F0502020204030204" pitchFamily="34" charset="0"/>
            </a:endParaRPr>
          </a:p>
        </p:txBody>
      </p:sp>
    </p:spTree>
    <p:extLst>
      <p:ext uri="{BB962C8B-B14F-4D97-AF65-F5344CB8AC3E}">
        <p14:creationId xmlns:p14="http://schemas.microsoft.com/office/powerpoint/2010/main" val="2553074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1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C7937FA-5E56-444A-8210-E634BFFCDE71}"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Tree>
    <p:extLst>
      <p:ext uri="{BB962C8B-B14F-4D97-AF65-F5344CB8AC3E}">
        <p14:creationId xmlns:p14="http://schemas.microsoft.com/office/powerpoint/2010/main" val="3797840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384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643F9D0-0204-49B9-97AD-E294A2CB3A91}" type="slidenum">
              <a:rPr lang="en-US" altLang="en-US">
                <a:latin typeface="Calibri" panose="020F0502020204030204" pitchFamily="34" charset="0"/>
              </a:rPr>
              <a:pPr eaLnBrk="1" hangingPunct="1"/>
              <a:t>23</a:t>
            </a:fld>
            <a:endParaRPr lang="en-US" altLang="en-US">
              <a:latin typeface="Calibri" panose="020F0502020204030204" pitchFamily="34" charset="0"/>
            </a:endParaRPr>
          </a:p>
        </p:txBody>
      </p:sp>
    </p:spTree>
    <p:extLst>
      <p:ext uri="{BB962C8B-B14F-4D97-AF65-F5344CB8AC3E}">
        <p14:creationId xmlns:p14="http://schemas.microsoft.com/office/powerpoint/2010/main" val="1999404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384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EC1E45-9D74-42DE-9E2F-A40E289BB478}"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extLst>
      <p:ext uri="{BB962C8B-B14F-4D97-AF65-F5344CB8AC3E}">
        <p14:creationId xmlns:p14="http://schemas.microsoft.com/office/powerpoint/2010/main" val="671472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589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4BED0A3-AA2F-4DD4-84FE-D298B5147F92}"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extLst>
      <p:ext uri="{BB962C8B-B14F-4D97-AF65-F5344CB8AC3E}">
        <p14:creationId xmlns:p14="http://schemas.microsoft.com/office/powerpoint/2010/main" val="64091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101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FBA360C-1B40-4444-AA63-FBED8B1AA8C8}" type="slidenum">
              <a:rPr lang="en-US" altLang="en-US">
                <a:latin typeface="Calibri" panose="020F0502020204030204" pitchFamily="34" charset="0"/>
              </a:rPr>
              <a:pPr eaLnBrk="1" hangingPunct="1"/>
              <a:t>28</a:t>
            </a:fld>
            <a:endParaRPr lang="en-US" altLang="en-US">
              <a:latin typeface="Calibri" panose="020F0502020204030204" pitchFamily="34" charset="0"/>
            </a:endParaRPr>
          </a:p>
        </p:txBody>
      </p:sp>
    </p:spTree>
    <p:extLst>
      <p:ext uri="{BB962C8B-B14F-4D97-AF65-F5344CB8AC3E}">
        <p14:creationId xmlns:p14="http://schemas.microsoft.com/office/powerpoint/2010/main" val="4197182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solidFill>
            <a:srgbClr val="1F497D"/>
          </a:solidFill>
        </p:spPr>
        <p:txBody>
          <a:bodyPr anchor="b"/>
          <a:lstStyle>
            <a:lvl1pPr algn="ctr">
              <a:defRPr sz="6000">
                <a:solidFill>
                  <a:schemeClr val="bg1"/>
                </a:solidFill>
              </a:defRPr>
            </a:lvl1pPr>
          </a:lstStyle>
          <a:p>
            <a:r>
              <a:rPr lang="en-US" smtClean="0"/>
              <a:t>Click to edit Master title style</a:t>
            </a:r>
            <a:endParaRPr lang="en-CA" dirty="0"/>
          </a:p>
        </p:txBody>
      </p:sp>
      <p:sp>
        <p:nvSpPr>
          <p:cNvPr id="3" name="Subtitle 2"/>
          <p:cNvSpPr>
            <a:spLocks noGrp="1"/>
          </p:cNvSpPr>
          <p:nvPr>
            <p:ph type="subTitle" idx="1"/>
          </p:nvPr>
        </p:nvSpPr>
        <p:spPr>
          <a:xfrm>
            <a:off x="1524000" y="3602038"/>
            <a:ext cx="9144000" cy="1655762"/>
          </a:xfrm>
          <a:solidFill>
            <a:srgbClr val="90D79B"/>
          </a:solidFill>
        </p:spPr>
        <p:txBody>
          <a:bodyPr/>
          <a:lstStyle>
            <a:lvl1pPr marL="0" indent="0" algn="ctr">
              <a:buNone/>
              <a:defRPr sz="2400">
                <a:solidFill>
                  <a:srgbClr val="455F5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dirty="0"/>
          </a:p>
        </p:txBody>
      </p:sp>
      <p:sp>
        <p:nvSpPr>
          <p:cNvPr id="6" name="Slide Number Placeholder 5"/>
          <p:cNvSpPr>
            <a:spLocks noGrp="1"/>
          </p:cNvSpPr>
          <p:nvPr>
            <p:ph type="sldNum" sz="quarter" idx="12"/>
          </p:nvPr>
        </p:nvSpPr>
        <p:spPr/>
        <p:txBody>
          <a:bodyPr/>
          <a:lstStyle/>
          <a:p>
            <a:fld id="{52B1F438-B7AE-4702-B141-CE19DA8A8758}" type="slidenum">
              <a:rPr lang="en-CA" smtClean="0"/>
              <a:t>‹#›</a:t>
            </a:fld>
            <a:endParaRPr lang="en-CA"/>
          </a:p>
        </p:txBody>
      </p:sp>
    </p:spTree>
    <p:extLst>
      <p:ext uri="{BB962C8B-B14F-4D97-AF65-F5344CB8AC3E}">
        <p14:creationId xmlns:p14="http://schemas.microsoft.com/office/powerpoint/2010/main" val="5761237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Slide Number Placeholder 5"/>
          <p:cNvSpPr>
            <a:spLocks noGrp="1"/>
          </p:cNvSpPr>
          <p:nvPr>
            <p:ph type="sldNum" sz="quarter" idx="12"/>
          </p:nvPr>
        </p:nvSpPr>
        <p:spPr/>
        <p:txBody>
          <a:bodyPr/>
          <a:lstStyle/>
          <a:p>
            <a:fld id="{52B1F438-B7AE-4702-B141-CE19DA8A8758}" type="slidenum">
              <a:rPr lang="en-CA" smtClean="0"/>
              <a:t>‹#›</a:t>
            </a:fld>
            <a:endParaRPr lang="en-CA"/>
          </a:p>
        </p:txBody>
      </p:sp>
    </p:spTree>
    <p:extLst>
      <p:ext uri="{BB962C8B-B14F-4D97-AF65-F5344CB8AC3E}">
        <p14:creationId xmlns:p14="http://schemas.microsoft.com/office/powerpoint/2010/main" val="12719747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Slide Number Placeholder 5"/>
          <p:cNvSpPr>
            <a:spLocks noGrp="1"/>
          </p:cNvSpPr>
          <p:nvPr>
            <p:ph type="sldNum" sz="quarter" idx="12"/>
          </p:nvPr>
        </p:nvSpPr>
        <p:spPr/>
        <p:txBody>
          <a:bodyPr/>
          <a:lstStyle/>
          <a:p>
            <a:fld id="{52B1F438-B7AE-4702-B141-CE19DA8A8758}" type="slidenum">
              <a:rPr lang="en-CA" smtClean="0"/>
              <a:t>‹#›</a:t>
            </a:fld>
            <a:endParaRPr lang="en-CA"/>
          </a:p>
        </p:txBody>
      </p:sp>
    </p:spTree>
    <p:extLst>
      <p:ext uri="{BB962C8B-B14F-4D97-AF65-F5344CB8AC3E}">
        <p14:creationId xmlns:p14="http://schemas.microsoft.com/office/powerpoint/2010/main" val="331568545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lvl2pPr>
              <a:buFont typeface="Wingdings" pitchFamily="2" charset="2"/>
              <a:buChar char="§"/>
              <a:defRPr/>
            </a:lvl2pPr>
          </a:lstStyle>
          <a:p>
            <a:pPr lvl="0"/>
            <a:r>
              <a:rPr lang="en-US" dirty="0" smtClean="0"/>
              <a:t>Click to edit Master text styles</a:t>
            </a:r>
          </a:p>
          <a:p>
            <a:pPr lvl="1"/>
            <a:r>
              <a:rPr lang="en-US"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9"/>
          <p:cNvSpPr>
            <a:spLocks noGrp="1"/>
          </p:cNvSpPr>
          <p:nvPr>
            <p:ph type="dt" sz="half" idx="10"/>
          </p:nvPr>
        </p:nvSpPr>
        <p:spPr>
          <a:xfrm>
            <a:off x="8970433" y="6408739"/>
            <a:ext cx="2559051" cy="365125"/>
          </a:xfrm>
          <a:prstGeom prst="rect">
            <a:avLst/>
          </a:prstGeom>
        </p:spPr>
        <p:txBody>
          <a:bodyPr/>
          <a:lstStyle>
            <a:lvl1pPr>
              <a:defRPr/>
            </a:lvl1pPr>
          </a:lstStyle>
          <a:p>
            <a:pPr>
              <a:defRPr/>
            </a:pPr>
            <a:fld id="{1D3B28D8-2725-4096-A587-7CC5F66AD0DB}" type="datetime1">
              <a:rPr lang="en-US"/>
              <a:pPr>
                <a:defRPr/>
              </a:pPr>
              <a:t>4/15/2016</a:t>
            </a:fld>
            <a:endParaRPr lang="en-US"/>
          </a:p>
        </p:txBody>
      </p:sp>
      <p:sp>
        <p:nvSpPr>
          <p:cNvPr id="5" name="Footer Placeholder 21"/>
          <p:cNvSpPr>
            <a:spLocks noGrp="1"/>
          </p:cNvSpPr>
          <p:nvPr>
            <p:ph type="ftr" sz="quarter" idx="11"/>
          </p:nvPr>
        </p:nvSpPr>
        <p:spPr>
          <a:xfrm>
            <a:off x="5283200" y="6408739"/>
            <a:ext cx="3691467" cy="365125"/>
          </a:xfrm>
          <a:prstGeom prst="rect">
            <a:avLst/>
          </a:prstGeom>
        </p:spPr>
        <p:txBody>
          <a:bodyPr/>
          <a:lstStyle>
            <a:lvl1pPr>
              <a:defRPr/>
            </a:lvl1pPr>
          </a:lstStyle>
          <a:p>
            <a:pPr>
              <a:defRPr/>
            </a:pPr>
            <a:r>
              <a:rPr lang="en-US"/>
              <a:t>© Copyright 1992-2015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85A1CE05-19E2-462E-B49D-BED0FA6DFA5E}" type="slidenum">
              <a:rPr lang="en-US" altLang="en-US"/>
              <a:pPr/>
              <a:t>‹#›</a:t>
            </a:fld>
            <a:endParaRPr lang="en-US" altLang="en-US"/>
          </a:p>
        </p:txBody>
      </p:sp>
    </p:spTree>
    <p:extLst>
      <p:ext uri="{BB962C8B-B14F-4D97-AF65-F5344CB8AC3E}">
        <p14:creationId xmlns:p14="http://schemas.microsoft.com/office/powerpoint/2010/main" val="267069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a:solidFill>
            <a:schemeClr val="bg1"/>
          </a:solidFill>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6" name="Slide Number Placeholder 5"/>
          <p:cNvSpPr>
            <a:spLocks noGrp="1"/>
          </p:cNvSpPr>
          <p:nvPr>
            <p:ph type="sldNum" sz="quarter" idx="12"/>
          </p:nvPr>
        </p:nvSpPr>
        <p:spPr/>
        <p:txBody>
          <a:bodyPr/>
          <a:lstStyle/>
          <a:p>
            <a:fld id="{52B1F438-B7AE-4702-B141-CE19DA8A8758}" type="slidenum">
              <a:rPr lang="en-CA" smtClean="0"/>
              <a:t>‹#›</a:t>
            </a:fld>
            <a:endParaRPr lang="en-CA"/>
          </a:p>
        </p:txBody>
      </p:sp>
    </p:spTree>
    <p:extLst>
      <p:ext uri="{BB962C8B-B14F-4D97-AF65-F5344CB8AC3E}">
        <p14:creationId xmlns:p14="http://schemas.microsoft.com/office/powerpoint/2010/main" val="16565208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solidFill>
            <a:srgbClr val="1F497D"/>
          </a:solidFill>
        </p:spPr>
        <p:txBody>
          <a:bodyPr anchor="b"/>
          <a:lstStyle>
            <a:lvl1pPr>
              <a:defRPr sz="6000">
                <a:solidFill>
                  <a:schemeClr val="bg1"/>
                </a:solidFill>
              </a:defRPr>
            </a:lvl1pPr>
          </a:lstStyle>
          <a:p>
            <a:r>
              <a:rPr lang="en-US" smtClean="0"/>
              <a:t>Click to edit Master title style</a:t>
            </a:r>
            <a:endParaRPr lang="en-CA" dirty="0"/>
          </a:p>
        </p:txBody>
      </p:sp>
      <p:sp>
        <p:nvSpPr>
          <p:cNvPr id="3" name="Text Placeholder 2"/>
          <p:cNvSpPr>
            <a:spLocks noGrp="1"/>
          </p:cNvSpPr>
          <p:nvPr>
            <p:ph type="body" idx="1"/>
          </p:nvPr>
        </p:nvSpPr>
        <p:spPr>
          <a:xfrm>
            <a:off x="831850" y="4589463"/>
            <a:ext cx="10515600" cy="1500187"/>
          </a:xfrm>
          <a:solidFill>
            <a:srgbClr val="90D79B"/>
          </a:solidFill>
        </p:spPr>
        <p:txBody>
          <a:bodyPr/>
          <a:lstStyle>
            <a:lvl1pPr marL="0" indent="0">
              <a:buNone/>
              <a:defRPr sz="2400">
                <a:solidFill>
                  <a:srgbClr val="455F5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52B1F438-B7AE-4702-B141-CE19DA8A8758}" type="slidenum">
              <a:rPr lang="en-CA" smtClean="0"/>
              <a:t>‹#›</a:t>
            </a:fld>
            <a:endParaRPr lang="en-CA"/>
          </a:p>
        </p:txBody>
      </p:sp>
    </p:spTree>
    <p:extLst>
      <p:ext uri="{BB962C8B-B14F-4D97-AF65-F5344CB8AC3E}">
        <p14:creationId xmlns:p14="http://schemas.microsoft.com/office/powerpoint/2010/main" val="28395337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sp>
        <p:nvSpPr>
          <p:cNvPr id="7" name="Slide Number Placeholder 6"/>
          <p:cNvSpPr>
            <a:spLocks noGrp="1"/>
          </p:cNvSpPr>
          <p:nvPr>
            <p:ph type="sldNum" sz="quarter" idx="12"/>
          </p:nvPr>
        </p:nvSpPr>
        <p:spPr/>
        <p:txBody>
          <a:bodyPr/>
          <a:lstStyle/>
          <a:p>
            <a:fld id="{52B1F438-B7AE-4702-B141-CE19DA8A8758}" type="slidenum">
              <a:rPr lang="en-CA" smtClean="0"/>
              <a:t>‹#›</a:t>
            </a:fld>
            <a:endParaRPr lang="en-CA"/>
          </a:p>
        </p:txBody>
      </p:sp>
    </p:spTree>
    <p:extLst>
      <p:ext uri="{BB962C8B-B14F-4D97-AF65-F5344CB8AC3E}">
        <p14:creationId xmlns:p14="http://schemas.microsoft.com/office/powerpoint/2010/main" val="16478446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9" name="Slide Number Placeholder 8"/>
          <p:cNvSpPr>
            <a:spLocks noGrp="1"/>
          </p:cNvSpPr>
          <p:nvPr>
            <p:ph type="sldNum" sz="quarter" idx="12"/>
          </p:nvPr>
        </p:nvSpPr>
        <p:spPr/>
        <p:txBody>
          <a:bodyPr/>
          <a:lstStyle/>
          <a:p>
            <a:fld id="{52B1F438-B7AE-4702-B141-CE19DA8A8758}" type="slidenum">
              <a:rPr lang="en-CA" smtClean="0"/>
              <a:t>‹#›</a:t>
            </a:fld>
            <a:endParaRPr lang="en-CA"/>
          </a:p>
        </p:txBody>
      </p:sp>
    </p:spTree>
    <p:extLst>
      <p:ext uri="{BB962C8B-B14F-4D97-AF65-F5344CB8AC3E}">
        <p14:creationId xmlns:p14="http://schemas.microsoft.com/office/powerpoint/2010/main" val="1951597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5" name="Slide Number Placeholder 4"/>
          <p:cNvSpPr>
            <a:spLocks noGrp="1"/>
          </p:cNvSpPr>
          <p:nvPr>
            <p:ph type="sldNum" sz="quarter" idx="12"/>
          </p:nvPr>
        </p:nvSpPr>
        <p:spPr/>
        <p:txBody>
          <a:bodyPr/>
          <a:lstStyle/>
          <a:p>
            <a:fld id="{52B1F438-B7AE-4702-B141-CE19DA8A8758}" type="slidenum">
              <a:rPr lang="en-CA" smtClean="0"/>
              <a:t>‹#›</a:t>
            </a:fld>
            <a:endParaRPr lang="en-CA"/>
          </a:p>
        </p:txBody>
      </p:sp>
    </p:spTree>
    <p:extLst>
      <p:ext uri="{BB962C8B-B14F-4D97-AF65-F5344CB8AC3E}">
        <p14:creationId xmlns:p14="http://schemas.microsoft.com/office/powerpoint/2010/main" val="111437909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2B1F438-B7AE-4702-B141-CE19DA8A8758}" type="slidenum">
              <a:rPr lang="en-CA" smtClean="0"/>
              <a:t>‹#›</a:t>
            </a:fld>
            <a:endParaRPr lang="en-CA"/>
          </a:p>
        </p:txBody>
      </p:sp>
    </p:spTree>
    <p:extLst>
      <p:ext uri="{BB962C8B-B14F-4D97-AF65-F5344CB8AC3E}">
        <p14:creationId xmlns:p14="http://schemas.microsoft.com/office/powerpoint/2010/main" val="132284732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52B1F438-B7AE-4702-B141-CE19DA8A8758}" type="slidenum">
              <a:rPr lang="en-CA" smtClean="0"/>
              <a:t>‹#›</a:t>
            </a:fld>
            <a:endParaRPr lang="en-CA"/>
          </a:p>
        </p:txBody>
      </p:sp>
    </p:spTree>
    <p:extLst>
      <p:ext uri="{BB962C8B-B14F-4D97-AF65-F5344CB8AC3E}">
        <p14:creationId xmlns:p14="http://schemas.microsoft.com/office/powerpoint/2010/main" val="144808482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52B1F438-B7AE-4702-B141-CE19DA8A8758}" type="slidenum">
              <a:rPr lang="en-CA" smtClean="0"/>
              <a:t>‹#›</a:t>
            </a:fld>
            <a:endParaRPr lang="en-CA"/>
          </a:p>
        </p:txBody>
      </p:sp>
    </p:spTree>
    <p:extLst>
      <p:ext uri="{BB962C8B-B14F-4D97-AF65-F5344CB8AC3E}">
        <p14:creationId xmlns:p14="http://schemas.microsoft.com/office/powerpoint/2010/main" val="13609459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6402364"/>
            <a:ext cx="12192000" cy="273095"/>
          </a:xfrm>
          <a:prstGeom prst="rect">
            <a:avLst/>
          </a:prstGeom>
          <a:solidFill>
            <a:srgbClr val="90D7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sp>
        <p:nvSpPr>
          <p:cNvPr id="10" name="Rectangle 9"/>
          <p:cNvSpPr/>
          <p:nvPr userDrawn="1"/>
        </p:nvSpPr>
        <p:spPr>
          <a:xfrm>
            <a:off x="0" y="6356349"/>
            <a:ext cx="2476500"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Slide Number Placeholder 5"/>
          <p:cNvSpPr>
            <a:spLocks noGrp="1"/>
          </p:cNvSpPr>
          <p:nvPr>
            <p:ph type="sldNum" sz="quarter" idx="4"/>
          </p:nvPr>
        </p:nvSpPr>
        <p:spPr>
          <a:xfrm>
            <a:off x="9286875" y="6356349"/>
            <a:ext cx="2743200" cy="365125"/>
          </a:xfrm>
          <a:prstGeom prst="rect">
            <a:avLst/>
          </a:prstGeom>
        </p:spPr>
        <p:txBody>
          <a:bodyPr vert="horz" lIns="91440" tIns="45720" rIns="91440" bIns="45720" rtlCol="0" anchor="ctr"/>
          <a:lstStyle>
            <a:lvl1pPr algn="r">
              <a:defRPr sz="1200">
                <a:solidFill>
                  <a:srgbClr val="455F51"/>
                </a:solidFill>
              </a:defRPr>
            </a:lvl1pPr>
          </a:lstStyle>
          <a:p>
            <a:fld id="{52B1F438-B7AE-4702-B141-CE19DA8A8758}" type="slidenum">
              <a:rPr lang="en-CA" smtClean="0"/>
              <a:pPr/>
              <a:t>‹#›</a:t>
            </a:fld>
            <a:endParaRPr lang="en-CA" dirty="0"/>
          </a:p>
        </p:txBody>
      </p:sp>
    </p:spTree>
    <p:extLst>
      <p:ext uri="{BB962C8B-B14F-4D97-AF65-F5344CB8AC3E}">
        <p14:creationId xmlns:p14="http://schemas.microsoft.com/office/powerpoint/2010/main" val="870472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rgbClr val="1F497D"/>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F497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F497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F497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F497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F497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22771"/>
          </a:xfrm>
        </p:spPr>
        <p:txBody>
          <a:bodyPr>
            <a:normAutofit/>
          </a:bodyPr>
          <a:lstStyle/>
          <a:p>
            <a:pPr>
              <a:defRPr/>
            </a:pPr>
            <a:r>
              <a:rPr lang="en-US" dirty="0">
                <a:latin typeface="Times New Roman" panose="02020603050405020304" pitchFamily="18" charset="0"/>
                <a:cs typeface="Times New Roman" panose="02020603050405020304" pitchFamily="18" charset="0"/>
              </a:rPr>
              <a:t>Control Statements - Repetition Statements</a:t>
            </a:r>
          </a:p>
        </p:txBody>
      </p:sp>
      <p:sp>
        <p:nvSpPr>
          <p:cNvPr id="10243" name="Subtitle 2"/>
          <p:cNvSpPr>
            <a:spLocks noGrp="1"/>
          </p:cNvSpPr>
          <p:nvPr>
            <p:ph type="subTitle" idx="1"/>
          </p:nvPr>
        </p:nvSpPr>
        <p:spPr>
          <a:xfrm>
            <a:off x="2209800" y="3611563"/>
            <a:ext cx="7772400" cy="1200150"/>
          </a:xfrm>
        </p:spPr>
        <p:txBody>
          <a:bodyPr/>
          <a:lstStyle/>
          <a:p>
            <a:r>
              <a:rPr lang="en-US" altLang="en-US" dirty="0">
                <a:latin typeface="Times New Roman" panose="02020603050405020304" pitchFamily="18" charset="0"/>
                <a:cs typeface="Times New Roman" panose="02020603050405020304" pitchFamily="18" charset="0"/>
              </a:rPr>
              <a:t>Module 2: Java Control </a:t>
            </a:r>
            <a:r>
              <a:rPr lang="en-US" altLang="en-US" dirty="0" smtClean="0">
                <a:latin typeface="Times New Roman" panose="02020603050405020304" pitchFamily="18" charset="0"/>
                <a:cs typeface="Times New Roman" panose="02020603050405020304" pitchFamily="18" charset="0"/>
              </a:rPr>
              <a:t>Structures</a:t>
            </a:r>
          </a:p>
          <a:p>
            <a:r>
              <a:rPr lang="en-US" altLang="en-US" dirty="0">
                <a:latin typeface="Times New Roman" panose="02020603050405020304" pitchFamily="18" charset="0"/>
                <a:cs typeface="Times New Roman" panose="02020603050405020304" pitchFamily="18" charset="0"/>
              </a:rPr>
              <a:t>Unit </a:t>
            </a:r>
            <a:r>
              <a:rPr lang="en-US" altLang="en-US" dirty="0" smtClean="0">
                <a:latin typeface="Times New Roman" panose="02020603050405020304" pitchFamily="18" charset="0"/>
                <a:cs typeface="Times New Roman" panose="02020603050405020304" pitchFamily="18" charset="0"/>
              </a:rPr>
              <a:t>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hape 3"/>
          <p:cNvSpPr>
            <a:spLocks noGrp="1"/>
          </p:cNvSpPr>
          <p:nvPr>
            <p:ph type="sldNum" sz="quarter" idx="4294967295"/>
          </p:nvPr>
        </p:nvSpPr>
        <p:spPr>
          <a:xfrm>
            <a:off x="10158558" y="6300654"/>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E759C2D-F4ED-4203-81A8-C420E688660C}" type="slidenum">
              <a:rPr lang="en-US" altLang="en-US" sz="1400"/>
              <a:pPr eaLnBrk="1" hangingPunct="1"/>
              <a:t>10</a:t>
            </a:fld>
            <a:endParaRPr lang="en-US" altLang="en-US" sz="1400" dirty="0"/>
          </a:p>
        </p:txBody>
      </p:sp>
      <p:sp>
        <p:nvSpPr>
          <p:cNvPr id="15364" name="Shape 114689"/>
          <p:cNvSpPr>
            <a:spLocks noGrp="1" noChangeArrowheads="1"/>
          </p:cNvSpPr>
          <p:nvPr>
            <p:ph type="title"/>
          </p:nvPr>
        </p:nvSpPr>
        <p:spPr>
          <a:xfrm>
            <a:off x="627017" y="228600"/>
            <a:ext cx="10969622" cy="859971"/>
          </a:xfrm>
        </p:spPr>
        <p:txBody>
          <a:bodyPr>
            <a:normAutofit fontScale="90000"/>
          </a:bodyPr>
          <a:lstStyle/>
          <a:p>
            <a:r>
              <a:rPr lang="en-US" altLang="en-US" dirty="0" smtClean="0">
                <a:latin typeface="Times New Roman" panose="02020603050405020304" pitchFamily="18" charset="0"/>
                <a:cs typeface="Times New Roman" panose="02020603050405020304" pitchFamily="18" charset="0"/>
              </a:rPr>
              <a:t>Relational Operators &amp; Unicode Collating Sequence</a:t>
            </a:r>
          </a:p>
        </p:txBody>
      </p:sp>
      <p:pic>
        <p:nvPicPr>
          <p:cNvPr id="1536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17" y="1447800"/>
            <a:ext cx="10937966" cy="482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hape 3"/>
          <p:cNvSpPr>
            <a:spLocks noGrp="1"/>
          </p:cNvSpPr>
          <p:nvPr>
            <p:ph type="sldNum" sz="quarter" idx="4294967295"/>
          </p:nvPr>
        </p:nvSpPr>
        <p:spPr>
          <a:xfrm>
            <a:off x="10158550" y="6335486"/>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F6FAB12-9CD1-4138-92E8-EA00D59B4BEE}" type="slidenum">
              <a:rPr lang="en-US" altLang="en-US" sz="1400"/>
              <a:pPr eaLnBrk="1" hangingPunct="1"/>
              <a:t>11</a:t>
            </a:fld>
            <a:endParaRPr lang="en-US" altLang="en-US" sz="1400" dirty="0"/>
          </a:p>
        </p:txBody>
      </p:sp>
      <p:sp>
        <p:nvSpPr>
          <p:cNvPr id="16388" name="Shape 117761"/>
          <p:cNvSpPr>
            <a:spLocks noGrp="1" noChangeArrowheads="1"/>
          </p:cNvSpPr>
          <p:nvPr>
            <p:ph type="title"/>
          </p:nvPr>
        </p:nvSpPr>
        <p:spPr>
          <a:xfrm>
            <a:off x="609600" y="380999"/>
            <a:ext cx="10990216" cy="907869"/>
          </a:xfrm>
        </p:spPr>
        <p:txBody>
          <a:bodyPr>
            <a:normAutofit/>
          </a:bodyPr>
          <a:lstStyle/>
          <a:p>
            <a:r>
              <a:rPr lang="en-US" altLang="en-US" dirty="0" smtClean="0">
                <a:latin typeface="Times New Roman" panose="02020603050405020304" pitchFamily="18" charset="0"/>
                <a:cs typeface="Times New Roman" panose="02020603050405020304" pitchFamily="18" charset="0"/>
              </a:rPr>
              <a:t>Logical (Boolean) Operators</a:t>
            </a:r>
          </a:p>
        </p:txBody>
      </p:sp>
      <p:pic>
        <p:nvPicPr>
          <p:cNvPr id="16389" name="Rectangle 1177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1679576"/>
            <a:ext cx="10990217" cy="4477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hape 3"/>
          <p:cNvSpPr>
            <a:spLocks noGrp="1"/>
          </p:cNvSpPr>
          <p:nvPr>
            <p:ph type="sldNum" sz="quarter" idx="4294967295"/>
          </p:nvPr>
        </p:nvSpPr>
        <p:spPr>
          <a:xfrm>
            <a:off x="10210802" y="6318072"/>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C741C31-38FF-4D07-B1E8-5D2FFDA110C9}" type="slidenum">
              <a:rPr lang="en-US" altLang="en-US" sz="1400"/>
              <a:pPr eaLnBrk="1" hangingPunct="1"/>
              <a:t>12</a:t>
            </a:fld>
            <a:endParaRPr lang="en-US" altLang="en-US" sz="1400" dirty="0"/>
          </a:p>
        </p:txBody>
      </p:sp>
      <p:sp>
        <p:nvSpPr>
          <p:cNvPr id="17412" name="Shape 5"/>
          <p:cNvSpPr>
            <a:spLocks noGrp="1" noChangeArrowheads="1"/>
          </p:cNvSpPr>
          <p:nvPr>
            <p:ph type="title"/>
          </p:nvPr>
        </p:nvSpPr>
        <p:spPr>
          <a:xfrm>
            <a:off x="592183" y="533400"/>
            <a:ext cx="11007634" cy="609600"/>
          </a:xfrm>
        </p:spPr>
        <p:txBody>
          <a:bodyPr>
            <a:normAutofit fontScale="90000"/>
          </a:bodyPr>
          <a:lstStyle/>
          <a:p>
            <a:r>
              <a:rPr lang="en-US" altLang="en-US" dirty="0" smtClean="0">
                <a:latin typeface="Times New Roman" panose="02020603050405020304" pitchFamily="18" charset="0"/>
                <a:cs typeface="Times New Roman" panose="02020603050405020304" pitchFamily="18" charset="0"/>
              </a:rPr>
              <a:t>Not Operator (!)</a:t>
            </a:r>
          </a:p>
        </p:txBody>
      </p:sp>
      <p:pic>
        <p:nvPicPr>
          <p:cNvPr id="174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183" y="1600201"/>
            <a:ext cx="11007634"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hape 4"/>
          <p:cNvSpPr>
            <a:spLocks noGrp="1"/>
          </p:cNvSpPr>
          <p:nvPr>
            <p:ph type="sldNum" sz="quarter" idx="4294967295"/>
          </p:nvPr>
        </p:nvSpPr>
        <p:spPr>
          <a:xfrm>
            <a:off x="8077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7B50F0B-2DA0-4F0F-A4E1-CA5ADFDE8C49}" type="slidenum">
              <a:rPr lang="en-US" altLang="en-US" sz="1400"/>
              <a:pPr eaLnBrk="1" hangingPunct="1"/>
              <a:t>13</a:t>
            </a:fld>
            <a:endParaRPr lang="en-US" altLang="en-US" sz="1400"/>
          </a:p>
        </p:txBody>
      </p:sp>
      <p:sp>
        <p:nvSpPr>
          <p:cNvPr id="18435" name="Shape 5"/>
          <p:cNvSpPr>
            <a:spLocks noGrp="1"/>
          </p:cNvSpPr>
          <p:nvPr>
            <p:ph type="ftr" sz="quarter" idx="4294967295"/>
          </p:nvPr>
        </p:nvSpPr>
        <p:spPr>
          <a:xfrm>
            <a:off x="2209800" y="6248400"/>
            <a:ext cx="5334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t>Java Programming: From Problem Analysis to Program Design, 5e</a:t>
            </a:r>
          </a:p>
        </p:txBody>
      </p:sp>
      <p:pic>
        <p:nvPicPr>
          <p:cNvPr id="18436" name="Rectangle 1628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1295401"/>
            <a:ext cx="10955383"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Shape 7"/>
          <p:cNvSpPr>
            <a:spLocks noGrp="1" noChangeArrowheads="1"/>
          </p:cNvSpPr>
          <p:nvPr>
            <p:ph type="title"/>
          </p:nvPr>
        </p:nvSpPr>
        <p:spPr>
          <a:xfrm>
            <a:off x="609599" y="533400"/>
            <a:ext cx="10955383" cy="609600"/>
          </a:xfrm>
        </p:spPr>
        <p:txBody>
          <a:bodyPr>
            <a:normAutofit fontScale="90000"/>
          </a:bodyPr>
          <a:lstStyle/>
          <a:p>
            <a:r>
              <a:rPr lang="en-US" altLang="en-US" dirty="0" smtClean="0">
                <a:latin typeface="Times New Roman" panose="02020603050405020304" pitchFamily="18" charset="0"/>
                <a:cs typeface="Times New Roman" panose="02020603050405020304" pitchFamily="18" charset="0"/>
              </a:rPr>
              <a:t>And Operators (&amp;&amp;)</a:t>
            </a:r>
          </a:p>
        </p:txBody>
      </p:sp>
      <p:pic>
        <p:nvPicPr>
          <p:cNvPr id="1843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095" y="3886201"/>
            <a:ext cx="10938887" cy="225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p:cNvSpPr>
          <p:nvPr>
            <p:ph type="sldNum" sz="quarter" idx="4294967295"/>
          </p:nvPr>
        </p:nvSpPr>
        <p:spPr>
          <a:xfrm>
            <a:off x="10158554" y="6309363"/>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1C8E7C1-A24E-4F1C-957E-6EB14ABFAA3A}" type="slidenum">
              <a:rPr lang="en-US" altLang="en-US" sz="1400"/>
              <a:pPr eaLnBrk="1" hangingPunct="1"/>
              <a:t>14</a:t>
            </a:fld>
            <a:endParaRPr lang="en-US" altLang="en-US" sz="1400" dirty="0"/>
          </a:p>
        </p:txBody>
      </p:sp>
      <p:sp>
        <p:nvSpPr>
          <p:cNvPr id="19460" name="Shape 169985"/>
          <p:cNvSpPr>
            <a:spLocks noGrp="1" noChangeArrowheads="1"/>
          </p:cNvSpPr>
          <p:nvPr>
            <p:ph type="title"/>
          </p:nvPr>
        </p:nvSpPr>
        <p:spPr>
          <a:xfrm>
            <a:off x="644434" y="381000"/>
            <a:ext cx="10911840" cy="838200"/>
          </a:xfrm>
        </p:spPr>
        <p:txBody>
          <a:bodyPr>
            <a:normAutofit/>
          </a:bodyPr>
          <a:lstStyle/>
          <a:p>
            <a:r>
              <a:rPr lang="en-US" altLang="en-US" dirty="0" smtClean="0">
                <a:latin typeface="Times New Roman" panose="02020603050405020304" pitchFamily="18" charset="0"/>
                <a:cs typeface="Times New Roman" panose="02020603050405020304" pitchFamily="18" charset="0"/>
              </a:rPr>
              <a:t>Or Operators (||)</a:t>
            </a:r>
          </a:p>
        </p:txBody>
      </p:sp>
      <p:pic>
        <p:nvPicPr>
          <p:cNvPr id="19461" name="Rectangle 1699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34" y="1981199"/>
            <a:ext cx="10911840" cy="4036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hape 4"/>
          <p:cNvSpPr>
            <a:spLocks noGrp="1"/>
          </p:cNvSpPr>
          <p:nvPr>
            <p:ph type="sldNum" sz="quarter" idx="4294967295"/>
          </p:nvPr>
        </p:nvSpPr>
        <p:spPr>
          <a:xfrm>
            <a:off x="10202103" y="6318072"/>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7FBE2C3-417A-4EDA-9AAA-FD19ED2ABE3C}" type="slidenum">
              <a:rPr lang="en-US" altLang="en-US" sz="1400"/>
              <a:pPr eaLnBrk="1" hangingPunct="1"/>
              <a:t>15</a:t>
            </a:fld>
            <a:endParaRPr lang="en-US" altLang="en-US" sz="1400" dirty="0"/>
          </a:p>
        </p:txBody>
      </p:sp>
      <p:sp>
        <p:nvSpPr>
          <p:cNvPr id="20484" name="Shape 120833"/>
          <p:cNvSpPr>
            <a:spLocks noGrp="1" noChangeArrowheads="1"/>
          </p:cNvSpPr>
          <p:nvPr>
            <p:ph type="title"/>
          </p:nvPr>
        </p:nvSpPr>
        <p:spPr>
          <a:xfrm>
            <a:off x="600892" y="381000"/>
            <a:ext cx="10990218" cy="533400"/>
          </a:xfrm>
        </p:spPr>
        <p:txBody>
          <a:bodyPr>
            <a:normAutofit fontScale="90000"/>
          </a:bodyPr>
          <a:lstStyle/>
          <a:p>
            <a:r>
              <a:rPr lang="en-US" altLang="en-US" dirty="0" smtClean="0">
                <a:latin typeface="Times New Roman" panose="02020603050405020304" pitchFamily="18" charset="0"/>
                <a:cs typeface="Times New Roman" panose="02020603050405020304" pitchFamily="18" charset="0"/>
              </a:rPr>
              <a:t>Precedence of Operators</a:t>
            </a:r>
          </a:p>
        </p:txBody>
      </p:sp>
      <p:pic>
        <p:nvPicPr>
          <p:cNvPr id="2048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891" y="1245330"/>
            <a:ext cx="10990218" cy="509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hape 4"/>
          <p:cNvSpPr txBox="1">
            <a:spLocks noGrp="1"/>
          </p:cNvSpPr>
          <p:nvPr/>
        </p:nvSpPr>
        <p:spPr bwMode="auto">
          <a:xfrm>
            <a:off x="10132427" y="6396447"/>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30AC9FF8-8F64-434E-9BDE-37253762965E}" type="slidenum">
              <a:rPr lang="en-US" altLang="en-US" sz="1400"/>
              <a:pPr algn="r" eaLnBrk="1" hangingPunct="1"/>
              <a:t>16</a:t>
            </a:fld>
            <a:endParaRPr lang="en-US" altLang="en-US" sz="1400" dirty="0"/>
          </a:p>
        </p:txBody>
      </p:sp>
      <p:sp>
        <p:nvSpPr>
          <p:cNvPr id="21508" name="Shape 120833"/>
          <p:cNvSpPr>
            <a:spLocks noGrp="1" noChangeArrowheads="1"/>
          </p:cNvSpPr>
          <p:nvPr>
            <p:ph type="title" idx="4294967295"/>
          </p:nvPr>
        </p:nvSpPr>
        <p:spPr>
          <a:xfrm>
            <a:off x="618309" y="381000"/>
            <a:ext cx="10998925" cy="533400"/>
          </a:xfrm>
        </p:spPr>
        <p:txBody>
          <a:bodyPr>
            <a:normAutofit fontScale="90000"/>
          </a:bodyPr>
          <a:lstStyle/>
          <a:p>
            <a:r>
              <a:rPr lang="en-US" altLang="en-US" dirty="0" smtClean="0">
                <a:latin typeface="Times New Roman" panose="02020603050405020304" pitchFamily="18" charset="0"/>
                <a:cs typeface="Times New Roman" panose="02020603050405020304" pitchFamily="18" charset="0"/>
              </a:rPr>
              <a:t>Precedence of Operators (Example)</a:t>
            </a:r>
          </a:p>
        </p:txBody>
      </p:sp>
      <p:pic>
        <p:nvPicPr>
          <p:cNvPr id="2150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309" y="1295401"/>
            <a:ext cx="10998925" cy="479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hape 4"/>
          <p:cNvSpPr txBox="1">
            <a:spLocks noGrp="1"/>
          </p:cNvSpPr>
          <p:nvPr/>
        </p:nvSpPr>
        <p:spPr bwMode="auto">
          <a:xfrm>
            <a:off x="10236935" y="6387739"/>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CB4AF5B9-850C-4722-B56A-385985E93226}" type="slidenum">
              <a:rPr lang="en-US" altLang="en-US" sz="1400"/>
              <a:pPr algn="r" eaLnBrk="1" hangingPunct="1"/>
              <a:t>17</a:t>
            </a:fld>
            <a:endParaRPr lang="en-US" altLang="en-US" sz="1400"/>
          </a:p>
        </p:txBody>
      </p:sp>
      <p:pic>
        <p:nvPicPr>
          <p:cNvPr id="2253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17" y="228600"/>
            <a:ext cx="10981509" cy="577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2" y="365125"/>
            <a:ext cx="10700658" cy="1071789"/>
          </a:xfrm>
        </p:spPr>
        <p:txBody>
          <a:bodyPr/>
          <a:lstStyle/>
          <a:p>
            <a:r>
              <a:rPr lang="en-US" dirty="0" smtClean="0">
                <a:latin typeface="Times New Roman" panose="02020603050405020304" pitchFamily="18" charset="0"/>
                <a:cs typeface="Times New Roman" panose="02020603050405020304" pitchFamily="18" charset="0"/>
              </a:rPr>
              <a:t>Example 4-5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2B1F438-B7AE-4702-B141-CE19DA8A8758}" type="slidenum">
              <a:rPr lang="en-CA" smtClean="0"/>
              <a:t>18</a:t>
            </a:fld>
            <a:endParaRPr lang="en-CA"/>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3142" y="1436913"/>
            <a:ext cx="11025051" cy="4833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6923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853" y="365125"/>
            <a:ext cx="11012993" cy="1325563"/>
          </a:xfrm>
        </p:spPr>
        <p:txBody>
          <a:bodyPr>
            <a:normAutofit/>
          </a:bodyPr>
          <a:lstStyle/>
          <a:p>
            <a:pPr>
              <a:defRPr/>
            </a:pPr>
            <a:r>
              <a:rPr lang="en-US" sz="4400" dirty="0" smtClean="0">
                <a:solidFill>
                  <a:srgbClr val="3380E6"/>
                </a:solidFill>
                <a:latin typeface="Times New Roman" panose="02020603050405020304" pitchFamily="18" charset="0"/>
                <a:cs typeface="Times New Roman" panose="02020603050405020304" pitchFamily="18" charset="0"/>
              </a:rPr>
              <a:t>while Repetition Statement</a:t>
            </a:r>
          </a:p>
        </p:txBody>
      </p:sp>
      <p:sp>
        <p:nvSpPr>
          <p:cNvPr id="55299" name="Text Placeholder 2"/>
          <p:cNvSpPr>
            <a:spLocks noGrp="1"/>
          </p:cNvSpPr>
          <p:nvPr>
            <p:ph type="body" idx="1"/>
          </p:nvPr>
        </p:nvSpPr>
        <p:spPr>
          <a:xfrm>
            <a:off x="592853" y="1825625"/>
            <a:ext cx="11012993" cy="4351338"/>
          </a:xfrm>
        </p:spPr>
        <p:txBody>
          <a:bodyPr>
            <a:normAutofit/>
          </a:bodyPr>
          <a:lstStyle/>
          <a:p>
            <a:pPr eaLnBrk="1" hangingPunct="1"/>
            <a:r>
              <a:rPr lang="en-US" altLang="en-US" dirty="0" smtClean="0">
                <a:solidFill>
                  <a:srgbClr val="0000FF"/>
                </a:solidFill>
                <a:latin typeface="Times New Roman" panose="02020603050405020304" pitchFamily="18" charset="0"/>
                <a:cs typeface="Times New Roman" panose="02020603050405020304" pitchFamily="18" charset="0"/>
              </a:rPr>
              <a:t>Repetition statement—</a:t>
            </a:r>
            <a:r>
              <a:rPr lang="en-US" altLang="en-US" dirty="0" smtClean="0">
                <a:solidFill>
                  <a:srgbClr val="000000"/>
                </a:solidFill>
                <a:latin typeface="Times New Roman" panose="02020603050405020304" pitchFamily="18" charset="0"/>
                <a:cs typeface="Times New Roman" panose="02020603050405020304" pitchFamily="18" charset="0"/>
              </a:rPr>
              <a:t>repeats an action while a condition remains true. </a:t>
            </a:r>
          </a:p>
          <a:p>
            <a:pPr eaLnBrk="1" hangingPunct="1"/>
            <a:r>
              <a:rPr lang="en-US" altLang="en-US" dirty="0" smtClean="0">
                <a:solidFill>
                  <a:srgbClr val="000000"/>
                </a:solidFill>
                <a:latin typeface="Times New Roman" panose="02020603050405020304" pitchFamily="18" charset="0"/>
                <a:cs typeface="Times New Roman" panose="02020603050405020304" pitchFamily="18" charset="0"/>
              </a:rPr>
              <a:t>Pseudocode</a:t>
            </a:r>
          </a:p>
          <a:p>
            <a:pPr lvl="2" eaLnBrk="1" hangingPunct="1">
              <a:buFont typeface="Wingdings 2" panose="05020102010507070707" pitchFamily="18" charset="2"/>
              <a:buNone/>
            </a:pPr>
            <a:r>
              <a:rPr lang="en-US" altLang="en-US" sz="2800" i="1" dirty="0" smtClean="0">
                <a:solidFill>
                  <a:srgbClr val="0026CC"/>
                </a:solidFill>
                <a:latin typeface="Times New Roman" panose="02020603050405020304" pitchFamily="18" charset="0"/>
                <a:cs typeface="Times New Roman" panose="02020603050405020304" pitchFamily="18" charset="0"/>
              </a:rPr>
              <a:t>	While there are more items on my shopping list</a:t>
            </a:r>
            <a:br>
              <a:rPr lang="en-US" altLang="en-US" sz="2800" i="1" dirty="0" smtClean="0">
                <a:solidFill>
                  <a:srgbClr val="0026CC"/>
                </a:solidFill>
                <a:latin typeface="Times New Roman" panose="02020603050405020304" pitchFamily="18" charset="0"/>
                <a:cs typeface="Times New Roman" panose="02020603050405020304" pitchFamily="18" charset="0"/>
              </a:rPr>
            </a:b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i="1" dirty="0" smtClean="0">
                <a:solidFill>
                  <a:srgbClr val="0026CC"/>
                </a:solidFill>
                <a:latin typeface="Times New Roman" panose="02020603050405020304" pitchFamily="18" charset="0"/>
                <a:cs typeface="Times New Roman" panose="02020603050405020304" pitchFamily="18" charset="0"/>
              </a:rPr>
              <a:t>Purchase next item and cross it off my list</a:t>
            </a:r>
          </a:p>
          <a:p>
            <a:pPr eaLnBrk="1" hangingPunct="1"/>
            <a:r>
              <a:rPr lang="en-US" altLang="en-US" dirty="0" smtClean="0">
                <a:solidFill>
                  <a:srgbClr val="000000"/>
                </a:solidFill>
                <a:latin typeface="Times New Roman" panose="02020603050405020304" pitchFamily="18" charset="0"/>
                <a:cs typeface="Times New Roman" panose="02020603050405020304" pitchFamily="18" charset="0"/>
              </a:rPr>
              <a:t>The repetition statement’s body may be a single statement or a block. </a:t>
            </a:r>
          </a:p>
          <a:p>
            <a:pPr eaLnBrk="1" hangingPunct="1"/>
            <a:r>
              <a:rPr lang="en-US" altLang="en-US" dirty="0" smtClean="0">
                <a:solidFill>
                  <a:srgbClr val="000000"/>
                </a:solidFill>
                <a:latin typeface="Times New Roman" panose="02020603050405020304" pitchFamily="18" charset="0"/>
                <a:cs typeface="Times New Roman" panose="02020603050405020304" pitchFamily="18" charset="0"/>
              </a:rPr>
              <a:t>Eventually, the condition will become false. At this point, the repetition terminates, and the first statement after the repetition statement executes.</a:t>
            </a:r>
          </a:p>
        </p:txBody>
      </p:sp>
    </p:spTree>
    <p:extLst>
      <p:ext uri="{BB962C8B-B14F-4D97-AF65-F5344CB8AC3E}">
        <p14:creationId xmlns:p14="http://schemas.microsoft.com/office/powerpoint/2010/main" val="4025936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309" y="365125"/>
            <a:ext cx="10964091" cy="1325563"/>
          </a:xfrm>
        </p:spPr>
        <p:txBody>
          <a:bodyPr>
            <a:normAutofit/>
          </a:bodyPr>
          <a:lstStyle/>
          <a:p>
            <a:r>
              <a:rPr lang="en-US" dirty="0">
                <a:solidFill>
                  <a:srgbClr val="3380E6"/>
                </a:solidFill>
                <a:latin typeface="Times New Roman" panose="02020603050405020304" pitchFamily="18" charset="0"/>
                <a:cs typeface="Times New Roman" panose="02020603050405020304" pitchFamily="18" charset="0"/>
              </a:rPr>
              <a:t>Module </a:t>
            </a:r>
            <a:r>
              <a:rPr lang="en-US" dirty="0" smtClean="0">
                <a:solidFill>
                  <a:srgbClr val="3380E6"/>
                </a:solidFill>
                <a:latin typeface="Times New Roman" panose="02020603050405020304" pitchFamily="18" charset="0"/>
                <a:cs typeface="Times New Roman" panose="02020603050405020304" pitchFamily="18" charset="0"/>
              </a:rPr>
              <a:t>2 </a:t>
            </a:r>
            <a:r>
              <a:rPr lang="en-US" dirty="0">
                <a:solidFill>
                  <a:srgbClr val="3380E6"/>
                </a:solidFill>
                <a:latin typeface="Times New Roman" panose="02020603050405020304" pitchFamily="18" charset="0"/>
                <a:cs typeface="Times New Roman" panose="02020603050405020304" pitchFamily="18" charset="0"/>
              </a:rPr>
              <a:t>- Unit </a:t>
            </a:r>
            <a:r>
              <a:rPr lang="en-US" dirty="0" smtClean="0">
                <a:solidFill>
                  <a:srgbClr val="3380E6"/>
                </a:solidFill>
                <a:latin typeface="Times New Roman" panose="02020603050405020304" pitchFamily="18" charset="0"/>
                <a:cs typeface="Times New Roman" panose="02020603050405020304" pitchFamily="18" charset="0"/>
              </a:rPr>
              <a:t>2 </a:t>
            </a:r>
            <a:r>
              <a:rPr lang="en-US" dirty="0">
                <a:solidFill>
                  <a:srgbClr val="3380E6"/>
                </a:solidFill>
                <a:latin typeface="Times New Roman" panose="02020603050405020304" pitchFamily="18" charset="0"/>
                <a:cs typeface="Times New Roman" panose="02020603050405020304" pitchFamily="18" charset="0"/>
              </a:rPr>
              <a:t>Objectives</a:t>
            </a:r>
          </a:p>
        </p:txBody>
      </p:sp>
      <p:sp>
        <p:nvSpPr>
          <p:cNvPr id="5" name="Rectangle 2"/>
          <p:cNvSpPr>
            <a:spLocks noGrp="1" noChangeArrowheads="1"/>
          </p:cNvSpPr>
          <p:nvPr>
            <p:ph idx="1"/>
          </p:nvPr>
        </p:nvSpPr>
        <p:spPr bwMode="auto">
          <a:xfrm>
            <a:off x="618309" y="1690689"/>
            <a:ext cx="1096409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lang="en-US" altLang="en-US" dirty="0">
                <a:latin typeface="Times New Roman" panose="02020603050405020304" pitchFamily="18" charset="0"/>
                <a:ea typeface="MS Mincho" charset="-128"/>
                <a:cs typeface="Times New Roman" panose="02020603050405020304" pitchFamily="18" charset="0"/>
              </a:rPr>
              <a:t>Examine </a:t>
            </a:r>
            <a:r>
              <a:rPr lang="en-US" altLang="en-US" dirty="0" smtClean="0">
                <a:latin typeface="Times New Roman" panose="02020603050405020304" pitchFamily="18" charset="0"/>
                <a:ea typeface="MS Mincho" charset="-128"/>
                <a:cs typeface="Times New Roman" panose="02020603050405020304" pitchFamily="18" charset="0"/>
              </a:rPr>
              <a:t>relational, logical and increment </a:t>
            </a:r>
            <a:r>
              <a:rPr lang="en-US" altLang="en-US" dirty="0">
                <a:latin typeface="Times New Roman" panose="02020603050405020304" pitchFamily="18" charset="0"/>
                <a:ea typeface="MS Mincho" charset="-128"/>
                <a:cs typeface="Times New Roman" panose="02020603050405020304" pitchFamily="18" charset="0"/>
              </a:rPr>
              <a:t>and decrement operators</a:t>
            </a:r>
            <a:r>
              <a:rPr lang="en-US" altLang="en-US" dirty="0" smtClean="0">
                <a:latin typeface="Times New Roman" panose="02020603050405020304" pitchFamily="18" charset="0"/>
                <a:ea typeface="MS Mincho" charset="-128"/>
                <a:cs typeface="Times New Roman" panose="02020603050405020304" pitchFamily="18" charset="0"/>
              </a:rPr>
              <a:t>.</a:t>
            </a:r>
          </a:p>
          <a:p>
            <a:pPr>
              <a:lnSpc>
                <a:spcPct val="100000"/>
              </a:lnSpc>
            </a:pPr>
            <a:r>
              <a:rPr lang="en-US" altLang="en-US" dirty="0" smtClean="0">
                <a:latin typeface="Times New Roman" panose="02020603050405020304" pitchFamily="18" charset="0"/>
                <a:ea typeface="MS Mincho" charset="-128"/>
                <a:cs typeface="Times New Roman" panose="02020603050405020304" pitchFamily="18" charset="0"/>
              </a:rPr>
              <a:t>Use </a:t>
            </a:r>
            <a:r>
              <a:rPr lang="en-US" altLang="en-US" dirty="0">
                <a:latin typeface="Times New Roman" panose="02020603050405020304" pitchFamily="18" charset="0"/>
                <a:ea typeface="MS Mincho" charset="-128"/>
                <a:cs typeface="Times New Roman" panose="02020603050405020304" pitchFamily="18" charset="0"/>
              </a:rPr>
              <a:t>Java while repetition statement</a:t>
            </a:r>
            <a:endParaRPr lang="en-US" altLang="en-US" dirty="0" smtClean="0">
              <a:latin typeface="Times New Roman" panose="02020603050405020304" pitchFamily="18" charset="0"/>
              <a:ea typeface="MS Mincho" charset="-128"/>
              <a:cs typeface="Times New Roman" panose="02020603050405020304" pitchFamily="18" charset="0"/>
            </a:endParaRPr>
          </a:p>
          <a:p>
            <a:pPr>
              <a:lnSpc>
                <a:spcPct val="100000"/>
              </a:lnSpc>
            </a:pPr>
            <a:r>
              <a:rPr lang="en-US" altLang="en-US" dirty="0">
                <a:latin typeface="Times New Roman" panose="02020603050405020304" pitchFamily="18" charset="0"/>
                <a:ea typeface="MS Mincho" charset="-128"/>
                <a:cs typeface="Times New Roman" panose="02020603050405020304" pitchFamily="18" charset="0"/>
              </a:rPr>
              <a:t>Learn the essentials of counter-controlled </a:t>
            </a:r>
            <a:r>
              <a:rPr lang="en-US" altLang="en-US" dirty="0" smtClean="0">
                <a:latin typeface="Times New Roman" panose="02020603050405020304" pitchFamily="18" charset="0"/>
                <a:ea typeface="MS Mincho" charset="-128"/>
                <a:cs typeface="Times New Roman" panose="02020603050405020304" pitchFamily="18" charset="0"/>
              </a:rPr>
              <a:t>repetition</a:t>
            </a:r>
          </a:p>
          <a:p>
            <a:pPr>
              <a:lnSpc>
                <a:spcPct val="100000"/>
              </a:lnSpc>
            </a:pPr>
            <a:r>
              <a:rPr lang="en-US" altLang="en-US" dirty="0">
                <a:latin typeface="Times New Roman" panose="02020603050405020304" pitchFamily="18" charset="0"/>
                <a:ea typeface="MS Mincho" charset="-128"/>
                <a:cs typeface="Times New Roman" panose="02020603050405020304" pitchFamily="18" charset="0"/>
              </a:rPr>
              <a:t>Develop algorithm for solving a </a:t>
            </a:r>
            <a:r>
              <a:rPr lang="en-US" altLang="en-US" dirty="0" smtClean="0">
                <a:latin typeface="Times New Roman" panose="02020603050405020304" pitchFamily="18" charset="0"/>
                <a:ea typeface="MS Mincho" charset="-128"/>
                <a:cs typeface="Times New Roman" panose="02020603050405020304" pitchFamily="18" charset="0"/>
              </a:rPr>
              <a:t>problem</a:t>
            </a:r>
          </a:p>
          <a:p>
            <a:pPr>
              <a:lnSpc>
                <a:spcPct val="100000"/>
              </a:lnSpc>
            </a:pPr>
            <a:r>
              <a:rPr lang="en-US" altLang="en-US" dirty="0">
                <a:latin typeface="Times New Roman" panose="02020603050405020304" pitchFamily="18" charset="0"/>
                <a:ea typeface="MS Mincho" charset="-128"/>
                <a:cs typeface="Times New Roman" panose="02020603050405020304" pitchFamily="18" charset="0"/>
              </a:rPr>
              <a:t>Understand pseudocode algorithm with counter-controlled </a:t>
            </a:r>
            <a:r>
              <a:rPr lang="en-US" altLang="en-US" dirty="0" smtClean="0">
                <a:latin typeface="Times New Roman" panose="02020603050405020304" pitchFamily="18" charset="0"/>
                <a:ea typeface="MS Mincho" charset="-128"/>
                <a:cs typeface="Times New Roman" panose="02020603050405020304" pitchFamily="18" charset="0"/>
              </a:rPr>
              <a:t>repetition</a:t>
            </a:r>
          </a:p>
          <a:p>
            <a:pPr>
              <a:lnSpc>
                <a:spcPct val="100000"/>
              </a:lnSpc>
            </a:pPr>
            <a:r>
              <a:rPr lang="en-US" altLang="en-US" dirty="0">
                <a:latin typeface="Times New Roman" panose="02020603050405020304" pitchFamily="18" charset="0"/>
                <a:ea typeface="MS Mincho" charset="-128"/>
                <a:cs typeface="Times New Roman" panose="02020603050405020304" pitchFamily="18" charset="0"/>
              </a:rPr>
              <a:t>Implement counter-controlled </a:t>
            </a:r>
            <a:r>
              <a:rPr lang="en-US" altLang="en-US" dirty="0" smtClean="0">
                <a:latin typeface="Times New Roman" panose="02020603050405020304" pitchFamily="18" charset="0"/>
                <a:ea typeface="MS Mincho" charset="-128"/>
                <a:cs typeface="Times New Roman" panose="02020603050405020304" pitchFamily="18" charset="0"/>
              </a:rPr>
              <a:t>repetition</a:t>
            </a:r>
          </a:p>
          <a:p>
            <a:pPr>
              <a:lnSpc>
                <a:spcPct val="100000"/>
              </a:lnSpc>
            </a:pPr>
            <a:r>
              <a:rPr lang="en-US" altLang="en-US" dirty="0">
                <a:latin typeface="Times New Roman" panose="02020603050405020304" pitchFamily="18" charset="0"/>
                <a:ea typeface="MS Mincho" charset="-128"/>
                <a:cs typeface="Times New Roman" panose="02020603050405020304" pitchFamily="18" charset="0"/>
              </a:rPr>
              <a:t>Use sentinel-controlled repetition (indefinite repetition</a:t>
            </a:r>
            <a:r>
              <a:rPr lang="en-US" altLang="en-US" dirty="0" smtClean="0">
                <a:latin typeface="Times New Roman" panose="02020603050405020304" pitchFamily="18" charset="0"/>
                <a:ea typeface="MS Mincho" charset="-128"/>
                <a:cs typeface="Times New Roman" panose="02020603050405020304" pitchFamily="18" charset="0"/>
              </a:rPr>
              <a:t>)</a:t>
            </a:r>
          </a:p>
          <a:p>
            <a:pPr>
              <a:lnSpc>
                <a:spcPct val="100000"/>
              </a:lnSpc>
            </a:pPr>
            <a:r>
              <a:rPr lang="en-US" altLang="en-US" dirty="0">
                <a:latin typeface="Times New Roman" panose="02020603050405020304" pitchFamily="18" charset="0"/>
                <a:ea typeface="MS Mincho" charset="-128"/>
                <a:cs typeface="Times New Roman" panose="02020603050405020304" pitchFamily="18" charset="0"/>
              </a:rPr>
              <a:t>Develop the pseudocode algorithm with indefinite </a:t>
            </a:r>
            <a:r>
              <a:rPr lang="en-US" altLang="en-US" dirty="0" smtClean="0">
                <a:latin typeface="Times New Roman" panose="02020603050405020304" pitchFamily="18" charset="0"/>
                <a:ea typeface="MS Mincho" charset="-128"/>
                <a:cs typeface="Times New Roman" panose="02020603050405020304" pitchFamily="18" charset="0"/>
              </a:rPr>
              <a:t>repetition</a:t>
            </a:r>
          </a:p>
          <a:p>
            <a:pPr>
              <a:lnSpc>
                <a:spcPct val="100000"/>
              </a:lnSpc>
            </a:pPr>
            <a:r>
              <a:rPr lang="en-US" altLang="en-US" dirty="0">
                <a:latin typeface="Times New Roman" panose="02020603050405020304" pitchFamily="18" charset="0"/>
                <a:ea typeface="MS Mincho" charset="-128"/>
                <a:cs typeface="Times New Roman" panose="02020603050405020304" pitchFamily="18" charset="0"/>
              </a:rPr>
              <a:t>Implement sentinel-controlled repetition</a:t>
            </a:r>
          </a:p>
        </p:txBody>
      </p:sp>
      <p:sp>
        <p:nvSpPr>
          <p:cNvPr id="3" name="Slide Number Placeholder 2"/>
          <p:cNvSpPr>
            <a:spLocks noGrp="1"/>
          </p:cNvSpPr>
          <p:nvPr>
            <p:ph type="sldNum" sz="quarter" idx="12"/>
          </p:nvPr>
        </p:nvSpPr>
        <p:spPr/>
        <p:txBody>
          <a:bodyPr/>
          <a:lstStyle/>
          <a:p>
            <a:fld id="{52B1F438-B7AE-4702-B141-CE19DA8A8758}" type="slidenum">
              <a:rPr lang="en-CA" smtClean="0"/>
              <a:t>2</a:t>
            </a:fld>
            <a:endParaRPr lang="en-CA"/>
          </a:p>
        </p:txBody>
      </p:sp>
      <p:sp>
        <p:nvSpPr>
          <p:cNvPr id="6" name="Shape 4"/>
          <p:cNvSpPr txBox="1">
            <a:spLocks/>
          </p:cNvSpPr>
          <p:nvPr/>
        </p:nvSpPr>
        <p:spPr>
          <a:xfrm>
            <a:off x="2531347" y="6380704"/>
            <a:ext cx="5334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defPPr>
              <a:defRPr lang="en-US"/>
            </a:defPPr>
            <a:lvl1pPr marL="0" algn="l" defTabSz="914400" rtl="0" eaLnBrk="0" latinLnBrk="0" hangingPunct="0">
              <a:defRPr sz="2400" kern="1200">
                <a:solidFill>
                  <a:schemeClr val="tx1"/>
                </a:solidFill>
                <a:latin typeface="Times New Roman" panose="02020603050405020304" pitchFamily="18" charset="0"/>
                <a:ea typeface="+mn-ea"/>
                <a:cs typeface="+mn-cs"/>
              </a:defRPr>
            </a:lvl1pPr>
            <a:lvl2pPr marL="742950" indent="-285750" algn="l" defTabSz="914400" rtl="0" eaLnBrk="0" latinLnBrk="0" hangingPunct="0">
              <a:defRPr sz="2400" kern="1200">
                <a:solidFill>
                  <a:schemeClr val="tx1"/>
                </a:solidFill>
                <a:latin typeface="Times New Roman" panose="02020603050405020304" pitchFamily="18" charset="0"/>
                <a:ea typeface="+mn-ea"/>
                <a:cs typeface="+mn-cs"/>
              </a:defRPr>
            </a:lvl2pPr>
            <a:lvl3pPr marL="1143000" indent="-228600" algn="l" defTabSz="914400" rtl="0" eaLnBrk="0" latinLnBrk="0" hangingPunct="0">
              <a:defRPr sz="2400" kern="1200">
                <a:solidFill>
                  <a:schemeClr val="tx1"/>
                </a:solidFill>
                <a:latin typeface="Times New Roman" panose="02020603050405020304" pitchFamily="18" charset="0"/>
                <a:ea typeface="+mn-ea"/>
                <a:cs typeface="+mn-cs"/>
              </a:defRPr>
            </a:lvl3pPr>
            <a:lvl4pPr marL="1600200" indent="-228600" algn="l" defTabSz="914400" rtl="0" eaLnBrk="0" latinLnBrk="0" hangingPunct="0">
              <a:defRPr sz="2400" kern="1200">
                <a:solidFill>
                  <a:schemeClr val="tx1"/>
                </a:solidFill>
                <a:latin typeface="Times New Roman" panose="02020603050405020304" pitchFamily="18" charset="0"/>
                <a:ea typeface="+mn-ea"/>
                <a:cs typeface="+mn-cs"/>
              </a:defRPr>
            </a:lvl4pPr>
            <a:lvl5pPr marL="2057400" indent="-228600" algn="l" defTabSz="914400" rtl="0" eaLnBrk="0" latinLnBrk="0" hangingPunct="0">
              <a:defRPr sz="24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anose="02020603050405020304" pitchFamily="18" charset="0"/>
                <a:ea typeface="+mn-ea"/>
                <a:cs typeface="+mn-cs"/>
              </a:defRPr>
            </a:lvl9pPr>
          </a:lstStyle>
          <a:p>
            <a:pPr eaLnBrk="1" hangingPunct="1"/>
            <a:r>
              <a:rPr lang="fr-FR" altLang="en-US" sz="1400" smtClean="0"/>
              <a:t>CCCS 300 Programming Techniques 1</a:t>
            </a:r>
            <a:endParaRPr lang="en-US" altLang="en-US" sz="1400" dirty="0"/>
          </a:p>
        </p:txBody>
      </p:sp>
    </p:spTree>
    <p:extLst>
      <p:ext uri="{BB962C8B-B14F-4D97-AF65-F5344CB8AC3E}">
        <p14:creationId xmlns:p14="http://schemas.microsoft.com/office/powerpoint/2010/main" val="1111857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6" y="365125"/>
            <a:ext cx="11033760" cy="1325563"/>
          </a:xfrm>
        </p:spPr>
        <p:txBody>
          <a:bodyPr>
            <a:normAutofit/>
          </a:bodyPr>
          <a:lstStyle/>
          <a:p>
            <a:pPr>
              <a:defRPr/>
            </a:pPr>
            <a:r>
              <a:rPr lang="en-US" sz="4400" dirty="0" smtClean="0">
                <a:solidFill>
                  <a:srgbClr val="3380E6"/>
                </a:solidFill>
                <a:latin typeface="Times New Roman" panose="02020603050405020304" pitchFamily="18" charset="0"/>
                <a:cs typeface="Times New Roman" panose="02020603050405020304" pitchFamily="18" charset="0"/>
              </a:rPr>
              <a:t>Essentials of Counter-Controlled Repetition</a:t>
            </a:r>
          </a:p>
        </p:txBody>
      </p:sp>
      <p:sp>
        <p:nvSpPr>
          <p:cNvPr id="14339" name="Text Placeholder 2"/>
          <p:cNvSpPr>
            <a:spLocks noGrp="1"/>
          </p:cNvSpPr>
          <p:nvPr>
            <p:ph type="body" idx="1"/>
          </p:nvPr>
        </p:nvSpPr>
        <p:spPr>
          <a:xfrm>
            <a:off x="574766" y="1698625"/>
            <a:ext cx="11033760" cy="4351338"/>
          </a:xfrm>
        </p:spPr>
        <p:txBody>
          <a:bodyPr>
            <a:normAutofit/>
          </a:bodyPr>
          <a:lstStyle/>
          <a:p>
            <a:pPr eaLnBrk="1" hangingPunct="1"/>
            <a:r>
              <a:rPr lang="en-US" altLang="en-US" dirty="0" smtClean="0">
                <a:solidFill>
                  <a:srgbClr val="000000"/>
                </a:solidFill>
                <a:latin typeface="Times New Roman" panose="02020603050405020304" pitchFamily="18" charset="0"/>
                <a:cs typeface="Times New Roman" panose="02020603050405020304" pitchFamily="18" charset="0"/>
              </a:rPr>
              <a:t>Counter-controlled repetition requires</a:t>
            </a:r>
          </a:p>
          <a:p>
            <a:pPr lvl="1" eaLnBrk="1" hangingPunct="1"/>
            <a:r>
              <a:rPr lang="en-US" altLang="en-US" sz="2800" dirty="0" smtClean="0">
                <a:solidFill>
                  <a:srgbClr val="000000"/>
                </a:solidFill>
                <a:latin typeface="Times New Roman" panose="02020603050405020304" pitchFamily="18" charset="0"/>
                <a:cs typeface="Times New Roman" panose="02020603050405020304" pitchFamily="18" charset="0"/>
              </a:rPr>
              <a:t>a </a:t>
            </a:r>
            <a:r>
              <a:rPr lang="en-US" altLang="en-US" sz="2800" dirty="0" smtClean="0">
                <a:solidFill>
                  <a:srgbClr val="0000FF"/>
                </a:solidFill>
                <a:latin typeface="Times New Roman" panose="02020603050405020304" pitchFamily="18" charset="0"/>
                <a:cs typeface="Times New Roman" panose="02020603050405020304" pitchFamily="18" charset="0"/>
              </a:rPr>
              <a:t>control variable</a:t>
            </a:r>
            <a:r>
              <a:rPr lang="en-US" altLang="en-US" sz="2800" dirty="0" smtClean="0">
                <a:solidFill>
                  <a:srgbClr val="000000"/>
                </a:solidFill>
                <a:latin typeface="Times New Roman" panose="02020603050405020304" pitchFamily="18" charset="0"/>
                <a:cs typeface="Times New Roman" panose="02020603050405020304" pitchFamily="18" charset="0"/>
              </a:rPr>
              <a:t> (or loop counter)</a:t>
            </a:r>
          </a:p>
          <a:p>
            <a:pPr lvl="1" eaLnBrk="1" hangingPunct="1"/>
            <a:r>
              <a:rPr lang="en-US" altLang="en-US" sz="2800" dirty="0" smtClean="0">
                <a:solidFill>
                  <a:srgbClr val="000000"/>
                </a:solidFill>
                <a:latin typeface="Times New Roman" panose="02020603050405020304" pitchFamily="18" charset="0"/>
                <a:cs typeface="Times New Roman" panose="02020603050405020304" pitchFamily="18" charset="0"/>
              </a:rPr>
              <a:t>the </a:t>
            </a:r>
            <a:r>
              <a:rPr lang="en-US" altLang="en-US" sz="2800" dirty="0" smtClean="0">
                <a:solidFill>
                  <a:srgbClr val="0000FF"/>
                </a:solidFill>
                <a:latin typeface="Times New Roman" panose="02020603050405020304" pitchFamily="18" charset="0"/>
                <a:cs typeface="Times New Roman" panose="02020603050405020304" pitchFamily="18" charset="0"/>
              </a:rPr>
              <a:t>initial value</a:t>
            </a:r>
            <a:r>
              <a:rPr lang="en-US" altLang="en-US" sz="2800" dirty="0" smtClean="0">
                <a:solidFill>
                  <a:srgbClr val="000000"/>
                </a:solidFill>
                <a:latin typeface="Times New Roman" panose="02020603050405020304" pitchFamily="18" charset="0"/>
                <a:cs typeface="Times New Roman" panose="02020603050405020304" pitchFamily="18" charset="0"/>
              </a:rPr>
              <a:t> of the control variable</a:t>
            </a:r>
          </a:p>
          <a:p>
            <a:pPr lvl="1" eaLnBrk="1" hangingPunct="1"/>
            <a:r>
              <a:rPr lang="en-US" altLang="en-US" sz="2800" dirty="0" smtClean="0">
                <a:solidFill>
                  <a:srgbClr val="000000"/>
                </a:solidFill>
                <a:latin typeface="Times New Roman" panose="02020603050405020304" pitchFamily="18" charset="0"/>
                <a:cs typeface="Times New Roman" panose="02020603050405020304" pitchFamily="18" charset="0"/>
              </a:rPr>
              <a:t>the </a:t>
            </a:r>
            <a:r>
              <a:rPr lang="en-US" altLang="en-US" sz="2800" dirty="0" smtClean="0">
                <a:solidFill>
                  <a:srgbClr val="0000FF"/>
                </a:solidFill>
                <a:latin typeface="Times New Roman" panose="02020603050405020304" pitchFamily="18" charset="0"/>
                <a:cs typeface="Times New Roman" panose="02020603050405020304" pitchFamily="18" charset="0"/>
              </a:rPr>
              <a:t>increment</a:t>
            </a:r>
            <a:r>
              <a:rPr lang="en-US" altLang="en-US" sz="2800" dirty="0" smtClean="0">
                <a:solidFill>
                  <a:srgbClr val="000000"/>
                </a:solidFill>
                <a:latin typeface="Times New Roman" panose="02020603050405020304" pitchFamily="18" charset="0"/>
                <a:cs typeface="Times New Roman" panose="02020603050405020304" pitchFamily="18" charset="0"/>
              </a:rPr>
              <a:t> by which the control variable is modified each time through the loop (also known as </a:t>
            </a:r>
            <a:r>
              <a:rPr lang="en-US" altLang="en-US" sz="2800" dirty="0" smtClean="0">
                <a:solidFill>
                  <a:srgbClr val="0000FF"/>
                </a:solidFill>
                <a:latin typeface="Times New Roman" panose="02020603050405020304" pitchFamily="18" charset="0"/>
                <a:cs typeface="Times New Roman" panose="02020603050405020304" pitchFamily="18" charset="0"/>
              </a:rPr>
              <a:t>each iteration of the loop</a:t>
            </a:r>
            <a:r>
              <a:rPr lang="en-US" altLang="en-US" sz="2800" dirty="0" smtClean="0">
                <a:solidFill>
                  <a:srgbClr val="000000"/>
                </a:solidFill>
                <a:latin typeface="Times New Roman" panose="02020603050405020304" pitchFamily="18" charset="0"/>
                <a:cs typeface="Times New Roman" panose="02020603050405020304" pitchFamily="18" charset="0"/>
              </a:rPr>
              <a:t>)</a:t>
            </a:r>
          </a:p>
          <a:p>
            <a:pPr lvl="1" eaLnBrk="1" hangingPunct="1"/>
            <a:r>
              <a:rPr lang="en-US" altLang="en-US" sz="2800" dirty="0" smtClean="0">
                <a:solidFill>
                  <a:srgbClr val="000000"/>
                </a:solidFill>
                <a:latin typeface="Times New Roman" panose="02020603050405020304" pitchFamily="18" charset="0"/>
                <a:cs typeface="Times New Roman" panose="02020603050405020304" pitchFamily="18" charset="0"/>
              </a:rPr>
              <a:t>the </a:t>
            </a:r>
            <a:r>
              <a:rPr lang="en-US" altLang="en-US" sz="2800" dirty="0" smtClean="0">
                <a:solidFill>
                  <a:srgbClr val="0000FF"/>
                </a:solidFill>
                <a:latin typeface="Times New Roman" panose="02020603050405020304" pitchFamily="18" charset="0"/>
                <a:cs typeface="Times New Roman" panose="02020603050405020304" pitchFamily="18" charset="0"/>
              </a:rPr>
              <a:t>loop-continuation condition</a:t>
            </a:r>
            <a:r>
              <a:rPr lang="en-US" altLang="en-US" sz="2800" dirty="0" smtClean="0">
                <a:solidFill>
                  <a:srgbClr val="000000"/>
                </a:solidFill>
                <a:latin typeface="Times New Roman" panose="02020603050405020304" pitchFamily="18" charset="0"/>
                <a:cs typeface="Times New Roman" panose="02020603050405020304" pitchFamily="18" charset="0"/>
              </a:rPr>
              <a:t> that determines if looping should continue.</a:t>
            </a:r>
          </a:p>
        </p:txBody>
      </p:sp>
    </p:spTree>
    <p:extLst>
      <p:ext uri="{BB962C8B-B14F-4D97-AF65-F5344CB8AC3E}">
        <p14:creationId xmlns:p14="http://schemas.microsoft.com/office/powerpoint/2010/main" val="1726493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901" y="345028"/>
            <a:ext cx="11002108" cy="1325563"/>
          </a:xfrm>
        </p:spPr>
        <p:txBody>
          <a:bodyPr>
            <a:normAutofit/>
          </a:bodyPr>
          <a:lstStyle/>
          <a:p>
            <a:pPr>
              <a:defRPr/>
            </a:pPr>
            <a:r>
              <a:rPr lang="en-US" sz="4400" dirty="0">
                <a:solidFill>
                  <a:srgbClr val="3380E6"/>
                </a:solidFill>
                <a:latin typeface="Times New Roman" panose="02020603050405020304" pitchFamily="18" charset="0"/>
                <a:cs typeface="Times New Roman" panose="02020603050405020304" pitchFamily="18" charset="0"/>
              </a:rPr>
              <a:t>while Repetition Statement (</a:t>
            </a:r>
            <a:r>
              <a:rPr lang="en-US" altLang="en-US" sz="4400" dirty="0">
                <a:solidFill>
                  <a:srgbClr val="3380E6"/>
                </a:solidFill>
                <a:latin typeface="Times New Roman" panose="02020603050405020304" pitchFamily="18" charset="0"/>
                <a:cs typeface="Times New Roman" panose="02020603050405020304" pitchFamily="18" charset="0"/>
              </a:rPr>
              <a:t>Diagram</a:t>
            </a:r>
            <a:r>
              <a:rPr lang="en-US" sz="4400" dirty="0">
                <a:solidFill>
                  <a:srgbClr val="3380E6"/>
                </a:solidFill>
                <a:latin typeface="Times New Roman" panose="02020603050405020304" pitchFamily="18" charset="0"/>
                <a:cs typeface="Times New Roman" panose="02020603050405020304" pitchFamily="18" charset="0"/>
              </a:rPr>
              <a:t>)</a:t>
            </a:r>
          </a:p>
        </p:txBody>
      </p:sp>
      <p:sp>
        <p:nvSpPr>
          <p:cNvPr id="49155" name="Text Placeholder 2"/>
          <p:cNvSpPr>
            <a:spLocks noGrp="1"/>
          </p:cNvSpPr>
          <p:nvPr>
            <p:ph type="body" idx="1"/>
          </p:nvPr>
        </p:nvSpPr>
        <p:spPr>
          <a:xfrm>
            <a:off x="602901" y="1805528"/>
            <a:ext cx="11002108" cy="4351338"/>
          </a:xfrm>
        </p:spPr>
        <p:txBody>
          <a:bodyPr>
            <a:normAutofit fontScale="92500" lnSpcReduction="10000"/>
          </a:bodyPr>
          <a:lstStyle/>
          <a:p>
            <a:pPr eaLnBrk="1" hangingPunct="1">
              <a:lnSpc>
                <a:spcPct val="80000"/>
              </a:lnSpc>
              <a:defRPr/>
            </a:pPr>
            <a:r>
              <a:rPr lang="en-US" altLang="en-US" dirty="0" smtClean="0">
                <a:solidFill>
                  <a:srgbClr val="000000"/>
                </a:solidFill>
                <a:latin typeface="Times New Roman" panose="02020603050405020304" pitchFamily="18" charset="0"/>
                <a:cs typeface="Times New Roman" panose="02020603050405020304" pitchFamily="18" charset="0"/>
              </a:rPr>
              <a:t>The </a:t>
            </a:r>
            <a:r>
              <a:rPr lang="en-US" altLang="en-US" dirty="0">
                <a:solidFill>
                  <a:srgbClr val="000000"/>
                </a:solidFill>
                <a:latin typeface="Times New Roman" pitchFamily="18" charset="0"/>
                <a:cs typeface="Times New Roman" panose="02020603050405020304" pitchFamily="18" charset="0"/>
              </a:rPr>
              <a:t>UML activity diagram in Fig. 4.6 illustrates the flow of control in the preceding while statement. </a:t>
            </a:r>
          </a:p>
          <a:p>
            <a:pPr eaLnBrk="1" hangingPunct="1">
              <a:lnSpc>
                <a:spcPct val="80000"/>
              </a:lnSpc>
              <a:defRPr/>
            </a:pPr>
            <a:r>
              <a:rPr lang="en-US" altLang="en-US" dirty="0">
                <a:solidFill>
                  <a:srgbClr val="000000"/>
                </a:solidFill>
                <a:latin typeface="Times New Roman" pitchFamily="18" charset="0"/>
                <a:cs typeface="Times New Roman" panose="02020603050405020304" pitchFamily="18" charset="0"/>
              </a:rPr>
              <a:t>The UML represents both the </a:t>
            </a:r>
            <a:r>
              <a:rPr lang="en-US" altLang="en-US" dirty="0">
                <a:solidFill>
                  <a:srgbClr val="0000FF"/>
                </a:solidFill>
                <a:latin typeface="Times New Roman" pitchFamily="18" charset="0"/>
                <a:cs typeface="Times New Roman" panose="02020603050405020304" pitchFamily="18" charset="0"/>
              </a:rPr>
              <a:t>merge symbol</a:t>
            </a:r>
            <a:r>
              <a:rPr lang="en-US" altLang="en-US" dirty="0">
                <a:solidFill>
                  <a:srgbClr val="000000"/>
                </a:solidFill>
                <a:latin typeface="Times New Roman" pitchFamily="18" charset="0"/>
                <a:cs typeface="Times New Roman" panose="02020603050405020304" pitchFamily="18" charset="0"/>
              </a:rPr>
              <a:t> and the decision symbol as diamonds. </a:t>
            </a:r>
          </a:p>
          <a:p>
            <a:pPr eaLnBrk="1" hangingPunct="1">
              <a:lnSpc>
                <a:spcPct val="80000"/>
              </a:lnSpc>
              <a:defRPr/>
            </a:pPr>
            <a:r>
              <a:rPr lang="en-US" altLang="en-US" dirty="0">
                <a:solidFill>
                  <a:srgbClr val="000000"/>
                </a:solidFill>
                <a:latin typeface="Times New Roman" pitchFamily="18" charset="0"/>
                <a:cs typeface="Times New Roman" panose="02020603050405020304" pitchFamily="18" charset="0"/>
              </a:rPr>
              <a:t>The merge symbol joins two flows of activity into one. </a:t>
            </a:r>
            <a:endParaRPr lang="en-US" altLang="en-US" dirty="0" smtClean="0">
              <a:solidFill>
                <a:srgbClr val="000000"/>
              </a:solidFill>
              <a:latin typeface="Times New Roman" pitchFamily="18" charset="0"/>
              <a:cs typeface="Times New Roman" panose="02020603050405020304" pitchFamily="18" charset="0"/>
            </a:endParaRPr>
          </a:p>
          <a:p>
            <a:pPr>
              <a:lnSpc>
                <a:spcPct val="80000"/>
              </a:lnSpc>
            </a:pPr>
            <a:r>
              <a:rPr lang="en-US" altLang="en-US" sz="2400" dirty="0">
                <a:solidFill>
                  <a:srgbClr val="000000"/>
                </a:solidFill>
                <a:latin typeface="Times New Roman" panose="02020603050405020304" pitchFamily="18" charset="0"/>
              </a:rPr>
              <a:t>The decision and merge symbols can be distinguished by the number of “incoming” and “outgoing” transition arrows. </a:t>
            </a:r>
          </a:p>
          <a:p>
            <a:pPr lvl="1">
              <a:lnSpc>
                <a:spcPct val="80000"/>
              </a:lnSpc>
            </a:pPr>
            <a:r>
              <a:rPr lang="en-US" altLang="en-US" dirty="0">
                <a:solidFill>
                  <a:srgbClr val="000000"/>
                </a:solidFill>
                <a:latin typeface="Times New Roman" panose="02020603050405020304" pitchFamily="18" charset="0"/>
              </a:rPr>
              <a:t>A decision symbol has one transition arrow pointing to the diamond and two or more pointing out from it to indicate possible transitions from that point. Each transition arrow pointing out of a decision symbol has a guard condition next to it. </a:t>
            </a:r>
          </a:p>
          <a:p>
            <a:pPr lvl="1">
              <a:lnSpc>
                <a:spcPct val="80000"/>
              </a:lnSpc>
            </a:pPr>
            <a:r>
              <a:rPr lang="en-US" altLang="en-US" dirty="0">
                <a:solidFill>
                  <a:srgbClr val="000000"/>
                </a:solidFill>
                <a:latin typeface="Times New Roman" panose="02020603050405020304" pitchFamily="18" charset="0"/>
              </a:rPr>
              <a:t>A merge symbol has two or more transition arrows pointing to the diamond and only one pointing from the diamond, to indicate multiple activity flows merging to continue the activity. None of the transition arrows associated with a merge symbol has a guard condition.</a:t>
            </a:r>
          </a:p>
          <a:p>
            <a:pPr eaLnBrk="1" hangingPunct="1">
              <a:lnSpc>
                <a:spcPct val="80000"/>
              </a:lnSpc>
              <a:defRPr/>
            </a:pPr>
            <a:endParaRPr lang="en-US" altLang="en-US" dirty="0">
              <a:solidFill>
                <a:srgbClr val="000000"/>
              </a:solidFill>
              <a:latin typeface="Times New Roman" pitchFamily="18" charset="0"/>
              <a:cs typeface="Times New Roman" panose="02020603050405020304" pitchFamily="18" charset="0"/>
            </a:endParaRPr>
          </a:p>
          <a:p>
            <a:pPr eaLnBrk="1" hangingPunct="1">
              <a:lnSpc>
                <a:spcPct val="80000"/>
              </a:lnSpc>
              <a:defRPr/>
            </a:pPr>
            <a:endParaRPr lang="en-US" altLang="en-US" dirty="0">
              <a:solidFill>
                <a:srgbClr val="000000"/>
              </a:solidFill>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1319098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3380E6"/>
                </a:solidFill>
                <a:latin typeface="Times New Roman" panose="02020603050405020304" pitchFamily="18" charset="0"/>
                <a:cs typeface="Times New Roman" panose="02020603050405020304" pitchFamily="18" charset="0"/>
              </a:rPr>
              <a:t>while Repetition Statement Activity Diagram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017" y="1690688"/>
            <a:ext cx="10946674" cy="4596901"/>
          </a:xfrm>
        </p:spPr>
      </p:pic>
      <p:sp>
        <p:nvSpPr>
          <p:cNvPr id="4" name="Slide Number Placeholder 3"/>
          <p:cNvSpPr>
            <a:spLocks noGrp="1"/>
          </p:cNvSpPr>
          <p:nvPr>
            <p:ph type="sldNum" sz="quarter" idx="12"/>
          </p:nvPr>
        </p:nvSpPr>
        <p:spPr/>
        <p:txBody>
          <a:bodyPr/>
          <a:lstStyle/>
          <a:p>
            <a:fld id="{52B1F438-B7AE-4702-B141-CE19DA8A8758}" type="slidenum">
              <a:rPr lang="en-CA" smtClean="0"/>
              <a:t>22</a:t>
            </a:fld>
            <a:endParaRPr lang="en-CA"/>
          </a:p>
        </p:txBody>
      </p:sp>
    </p:spTree>
    <p:extLst>
      <p:ext uri="{BB962C8B-B14F-4D97-AF65-F5344CB8AC3E}">
        <p14:creationId xmlns:p14="http://schemas.microsoft.com/office/powerpoint/2010/main" val="3272326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853" y="365125"/>
            <a:ext cx="11023042" cy="1325563"/>
          </a:xfrm>
        </p:spPr>
        <p:txBody>
          <a:bodyPr>
            <a:normAutofit/>
          </a:bodyPr>
          <a:lstStyle/>
          <a:p>
            <a:pPr marR="6200">
              <a:defRPr/>
            </a:pPr>
            <a:r>
              <a:rPr lang="en-US" sz="4400" dirty="0" smtClean="0">
                <a:solidFill>
                  <a:srgbClr val="3380E6"/>
                </a:solidFill>
                <a:latin typeface="Times New Roman" panose="02020603050405020304" pitchFamily="18" charset="0"/>
                <a:cs typeface="Times New Roman" panose="02020603050405020304" pitchFamily="18" charset="0"/>
              </a:rPr>
              <a:t>Formulating Algorithms: </a:t>
            </a:r>
            <a:br>
              <a:rPr lang="en-US" sz="4400" dirty="0" smtClean="0">
                <a:solidFill>
                  <a:srgbClr val="3380E6"/>
                </a:solidFill>
                <a:latin typeface="Times New Roman" panose="02020603050405020304" pitchFamily="18" charset="0"/>
                <a:cs typeface="Times New Roman" panose="02020603050405020304" pitchFamily="18" charset="0"/>
              </a:rPr>
            </a:br>
            <a:r>
              <a:rPr lang="en-US" sz="4400" dirty="0" smtClean="0">
                <a:solidFill>
                  <a:srgbClr val="3380E6"/>
                </a:solidFill>
                <a:latin typeface="Times New Roman" panose="02020603050405020304" pitchFamily="18" charset="0"/>
                <a:cs typeface="Times New Roman" panose="02020603050405020304" pitchFamily="18" charset="0"/>
              </a:rPr>
              <a:t>Counter-Controlled Repetition</a:t>
            </a:r>
            <a:endParaRPr lang="en-US" sz="4400" i="1" dirty="0" smtClean="0">
              <a:solidFill>
                <a:srgbClr val="000000"/>
              </a:solidFill>
              <a:latin typeface="Times New Roman" panose="02020603050405020304" pitchFamily="18" charset="0"/>
              <a:cs typeface="Times New Roman" panose="02020603050405020304" pitchFamily="18" charset="0"/>
            </a:endParaRPr>
          </a:p>
        </p:txBody>
      </p:sp>
      <p:sp>
        <p:nvSpPr>
          <p:cNvPr id="61443" name="Text Placeholder 2"/>
          <p:cNvSpPr>
            <a:spLocks noGrp="1"/>
          </p:cNvSpPr>
          <p:nvPr>
            <p:ph type="body" idx="1"/>
          </p:nvPr>
        </p:nvSpPr>
        <p:spPr>
          <a:xfrm>
            <a:off x="592853" y="1825625"/>
            <a:ext cx="11023042" cy="4351338"/>
          </a:xfrm>
        </p:spPr>
        <p:txBody>
          <a:bodyPr>
            <a:normAutofit/>
          </a:bodyPr>
          <a:lstStyle/>
          <a:p>
            <a:pPr eaLnBrk="1" hangingPunct="1">
              <a:lnSpc>
                <a:spcPct val="80000"/>
              </a:lnSpc>
            </a:pPr>
            <a:r>
              <a:rPr lang="en-US" altLang="en-US" i="1" dirty="0">
                <a:solidFill>
                  <a:srgbClr val="000000"/>
                </a:solidFill>
                <a:latin typeface="Times New Roman" panose="02020603050405020304" pitchFamily="18" charset="0"/>
                <a:cs typeface="Times New Roman" panose="02020603050405020304" pitchFamily="18" charset="0"/>
              </a:rPr>
              <a:t>A class of ten students took a quiz. The grades (integers in the range 0-100) for this quiz are available to you. Determine the class average on the quiz.</a:t>
            </a:r>
            <a:endParaRPr lang="en-US" altLang="en-US" dirty="0">
              <a:solidFill>
                <a:srgbClr val="000000"/>
              </a:solidFill>
              <a:latin typeface="Times New Roman" panose="02020603050405020304" pitchFamily="18" charset="0"/>
              <a:cs typeface="Times New Roman" panose="02020603050405020304" pitchFamily="18" charset="0"/>
            </a:endParaRPr>
          </a:p>
          <a:p>
            <a:pPr eaLnBrk="1" hangingPunct="1">
              <a:lnSpc>
                <a:spcPct val="80000"/>
              </a:lnSpc>
            </a:pPr>
            <a:r>
              <a:rPr lang="en-US" altLang="en-US" dirty="0">
                <a:solidFill>
                  <a:srgbClr val="000000"/>
                </a:solidFill>
                <a:latin typeface="Times New Roman" panose="02020603050405020304" pitchFamily="18" charset="0"/>
                <a:cs typeface="Times New Roman" panose="02020603050405020304" pitchFamily="18" charset="0"/>
              </a:rPr>
              <a:t>The class average is equal to the sum of the grades divided by the number of students. </a:t>
            </a:r>
          </a:p>
          <a:p>
            <a:pPr eaLnBrk="1" hangingPunct="1">
              <a:lnSpc>
                <a:spcPct val="80000"/>
              </a:lnSpc>
            </a:pPr>
            <a:r>
              <a:rPr lang="en-US" altLang="en-US" dirty="0">
                <a:solidFill>
                  <a:srgbClr val="000000"/>
                </a:solidFill>
                <a:latin typeface="Times New Roman" panose="02020603050405020304" pitchFamily="18" charset="0"/>
                <a:cs typeface="Times New Roman" panose="02020603050405020304" pitchFamily="18" charset="0"/>
              </a:rPr>
              <a:t>The algorithm for solving this problem on a computer must input each grade, keep track of the total of all grades input, perform the averaging calculation and print the result.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853" y="365125"/>
            <a:ext cx="10992896" cy="1325563"/>
          </a:xfrm>
        </p:spPr>
        <p:txBody>
          <a:bodyPr>
            <a:normAutofit/>
          </a:bodyPr>
          <a:lstStyle/>
          <a:p>
            <a:pPr marR="6200">
              <a:defRPr/>
            </a:pPr>
            <a:r>
              <a:rPr lang="en-US" altLang="en-US" sz="4400" dirty="0">
                <a:solidFill>
                  <a:srgbClr val="3380E6"/>
                </a:solidFill>
                <a:latin typeface="Times New Roman" panose="02020603050405020304" pitchFamily="18" charset="0"/>
                <a:cs typeface="Times New Roman" panose="02020603050405020304" pitchFamily="18" charset="0"/>
              </a:rPr>
              <a:t>Pseudocode </a:t>
            </a:r>
            <a:r>
              <a:rPr lang="en-US" sz="4400" dirty="0">
                <a:solidFill>
                  <a:srgbClr val="3380E6"/>
                </a:solidFill>
                <a:latin typeface="Times New Roman" panose="02020603050405020304" pitchFamily="18" charset="0"/>
                <a:cs typeface="Times New Roman" panose="02020603050405020304" pitchFamily="18" charset="0"/>
              </a:rPr>
              <a:t>Algorithms </a:t>
            </a:r>
            <a:r>
              <a:rPr lang="en-US" altLang="en-US" sz="4400" dirty="0">
                <a:solidFill>
                  <a:srgbClr val="3380E6"/>
                </a:solidFill>
                <a:latin typeface="Times New Roman" panose="02020603050405020304" pitchFamily="18" charset="0"/>
                <a:cs typeface="Times New Roman" panose="02020603050405020304" pitchFamily="18" charset="0"/>
              </a:rPr>
              <a:t>with </a:t>
            </a:r>
            <a:r>
              <a:rPr lang="en-US" sz="4400" dirty="0">
                <a:solidFill>
                  <a:srgbClr val="3380E6"/>
                </a:solidFill>
                <a:latin typeface="Times New Roman" panose="02020603050405020304" pitchFamily="18" charset="0"/>
                <a:cs typeface="Times New Roman" panose="02020603050405020304" pitchFamily="18" charset="0"/>
              </a:rPr>
              <a:t/>
            </a:r>
            <a:br>
              <a:rPr lang="en-US" sz="4400" dirty="0">
                <a:solidFill>
                  <a:srgbClr val="3380E6"/>
                </a:solidFill>
                <a:latin typeface="Times New Roman" panose="02020603050405020304" pitchFamily="18" charset="0"/>
                <a:cs typeface="Times New Roman" panose="02020603050405020304" pitchFamily="18" charset="0"/>
              </a:rPr>
            </a:br>
            <a:r>
              <a:rPr lang="en-US" sz="4400" dirty="0">
                <a:solidFill>
                  <a:srgbClr val="3380E6"/>
                </a:solidFill>
                <a:latin typeface="Times New Roman" panose="02020603050405020304" pitchFamily="18" charset="0"/>
                <a:cs typeface="Times New Roman" panose="02020603050405020304" pitchFamily="18" charset="0"/>
              </a:rPr>
              <a:t>Counter-Controlled Repetition</a:t>
            </a:r>
          </a:p>
        </p:txBody>
      </p:sp>
      <p:sp>
        <p:nvSpPr>
          <p:cNvPr id="52227" name="Text Placeholder 2"/>
          <p:cNvSpPr>
            <a:spLocks noGrp="1"/>
          </p:cNvSpPr>
          <p:nvPr>
            <p:ph type="body" idx="1"/>
          </p:nvPr>
        </p:nvSpPr>
        <p:spPr>
          <a:xfrm>
            <a:off x="592853" y="1825625"/>
            <a:ext cx="10992896" cy="4351338"/>
          </a:xfrm>
        </p:spPr>
        <p:txBody>
          <a:bodyPr>
            <a:normAutofit/>
          </a:bodyPr>
          <a:lstStyle/>
          <a:p>
            <a:pPr eaLnBrk="1" hangingPunct="1">
              <a:lnSpc>
                <a:spcPct val="80000"/>
              </a:lnSpc>
              <a:defRPr/>
            </a:pPr>
            <a:r>
              <a:rPr lang="en-US" altLang="en-US" dirty="0" smtClean="0">
                <a:solidFill>
                  <a:srgbClr val="000000"/>
                </a:solidFill>
                <a:latin typeface="Times New Roman" pitchFamily="18" charset="0"/>
                <a:cs typeface="Times New Roman" panose="02020603050405020304" pitchFamily="18" charset="0"/>
              </a:rPr>
              <a:t>Use </a:t>
            </a:r>
            <a:r>
              <a:rPr lang="en-US" altLang="en-US" dirty="0">
                <a:solidFill>
                  <a:srgbClr val="0000FF"/>
                </a:solidFill>
                <a:latin typeface="Times New Roman" pitchFamily="18" charset="0"/>
                <a:cs typeface="Times New Roman" panose="02020603050405020304" pitchFamily="18" charset="0"/>
              </a:rPr>
              <a:t>counter-controlled repetition</a:t>
            </a:r>
            <a:r>
              <a:rPr lang="en-US" altLang="en-US" dirty="0">
                <a:solidFill>
                  <a:srgbClr val="000000"/>
                </a:solidFill>
                <a:latin typeface="Times New Roman" pitchFamily="18" charset="0"/>
                <a:cs typeface="Times New Roman" panose="02020603050405020304" pitchFamily="18" charset="0"/>
              </a:rPr>
              <a:t> to input the grades one at a time. </a:t>
            </a:r>
          </a:p>
          <a:p>
            <a:pPr eaLnBrk="1" hangingPunct="1">
              <a:lnSpc>
                <a:spcPct val="80000"/>
              </a:lnSpc>
              <a:defRPr/>
            </a:pPr>
            <a:r>
              <a:rPr lang="en-US" altLang="en-US" dirty="0">
                <a:solidFill>
                  <a:srgbClr val="000000"/>
                </a:solidFill>
                <a:latin typeface="Times New Roman" pitchFamily="18" charset="0"/>
                <a:cs typeface="Times New Roman" panose="02020603050405020304" pitchFamily="18" charset="0"/>
              </a:rPr>
              <a:t>A variable called a </a:t>
            </a:r>
            <a:r>
              <a:rPr lang="en-US" altLang="en-US" dirty="0">
                <a:solidFill>
                  <a:srgbClr val="0000FF"/>
                </a:solidFill>
                <a:latin typeface="Times New Roman" pitchFamily="18" charset="0"/>
                <a:cs typeface="Times New Roman" panose="02020603050405020304" pitchFamily="18" charset="0"/>
              </a:rPr>
              <a:t>counter</a:t>
            </a:r>
            <a:r>
              <a:rPr lang="en-US" altLang="en-US" dirty="0">
                <a:solidFill>
                  <a:srgbClr val="000000"/>
                </a:solidFill>
                <a:latin typeface="Times New Roman" pitchFamily="18" charset="0"/>
                <a:cs typeface="Times New Roman" panose="02020603050405020304" pitchFamily="18" charset="0"/>
              </a:rPr>
              <a:t> (or </a:t>
            </a:r>
            <a:r>
              <a:rPr lang="en-US" altLang="en-US" dirty="0">
                <a:solidFill>
                  <a:srgbClr val="0000FF"/>
                </a:solidFill>
                <a:latin typeface="Times New Roman" pitchFamily="18" charset="0"/>
                <a:cs typeface="Times New Roman" panose="02020603050405020304" pitchFamily="18" charset="0"/>
              </a:rPr>
              <a:t>control variable</a:t>
            </a:r>
            <a:r>
              <a:rPr lang="en-US" altLang="en-US" dirty="0">
                <a:solidFill>
                  <a:srgbClr val="000000"/>
                </a:solidFill>
                <a:latin typeface="Times New Roman" pitchFamily="18" charset="0"/>
                <a:cs typeface="Times New Roman" panose="02020603050405020304" pitchFamily="18" charset="0"/>
              </a:rPr>
              <a:t>) controls the number of times a set of statements will execute. </a:t>
            </a:r>
          </a:p>
          <a:p>
            <a:pPr eaLnBrk="1" hangingPunct="1">
              <a:lnSpc>
                <a:spcPct val="80000"/>
              </a:lnSpc>
              <a:defRPr/>
            </a:pPr>
            <a:r>
              <a:rPr lang="en-US" altLang="en-US" dirty="0">
                <a:solidFill>
                  <a:srgbClr val="000000"/>
                </a:solidFill>
                <a:latin typeface="Times New Roman" pitchFamily="18" charset="0"/>
                <a:cs typeface="Times New Roman" panose="02020603050405020304" pitchFamily="18" charset="0"/>
              </a:rPr>
              <a:t>Counter-controlled repetition is often called </a:t>
            </a:r>
            <a:r>
              <a:rPr lang="en-US" altLang="en-US" dirty="0">
                <a:solidFill>
                  <a:srgbClr val="0000FF"/>
                </a:solidFill>
                <a:latin typeface="Times New Roman" pitchFamily="18" charset="0"/>
                <a:cs typeface="Times New Roman" panose="02020603050405020304" pitchFamily="18" charset="0"/>
              </a:rPr>
              <a:t>definite repetition</a:t>
            </a:r>
            <a:r>
              <a:rPr lang="en-US" altLang="en-US" dirty="0">
                <a:solidFill>
                  <a:srgbClr val="000000"/>
                </a:solidFill>
                <a:latin typeface="Times New Roman" pitchFamily="18" charset="0"/>
                <a:cs typeface="Times New Roman" panose="02020603050405020304" pitchFamily="18" charset="0"/>
              </a:rPr>
              <a:t>, because the number of repetitions is known </a:t>
            </a:r>
            <a:r>
              <a:rPr lang="en-US" altLang="en-US" i="1" dirty="0">
                <a:solidFill>
                  <a:srgbClr val="000000"/>
                </a:solidFill>
                <a:latin typeface="Times New Roman" pitchFamily="18" charset="0"/>
                <a:cs typeface="Times New Roman" panose="02020603050405020304" pitchFamily="18" charset="0"/>
              </a:rPr>
              <a:t>before</a:t>
            </a:r>
            <a:r>
              <a:rPr lang="en-US" altLang="en-US" dirty="0">
                <a:solidFill>
                  <a:srgbClr val="000000"/>
                </a:solidFill>
                <a:latin typeface="Times New Roman" pitchFamily="18" charset="0"/>
                <a:cs typeface="Times New Roman" panose="02020603050405020304" pitchFamily="18" charset="0"/>
              </a:rPr>
              <a:t> the loop begins executing.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901" y="365125"/>
            <a:ext cx="10972800" cy="961257"/>
          </a:xfrm>
        </p:spPr>
        <p:txBody>
          <a:bodyPr>
            <a:noAutofit/>
          </a:bodyPr>
          <a:lstStyle/>
          <a:p>
            <a:r>
              <a:rPr lang="en-US" dirty="0">
                <a:solidFill>
                  <a:srgbClr val="FF0000"/>
                </a:solidFill>
                <a:latin typeface="Times New Roman" panose="02020603050405020304" pitchFamily="18" charset="0"/>
                <a:cs typeface="Times New Roman" panose="02020603050405020304" pitchFamily="18" charset="0"/>
              </a:rPr>
              <a:t>Software Engineering Observation</a:t>
            </a:r>
            <a:r>
              <a:rPr lang="en-US" b="1" dirty="0"/>
              <a:t/>
            </a:r>
            <a:br>
              <a:rPr lang="en-US" b="1" dirty="0"/>
            </a:br>
            <a:endParaRPr lang="en-US" dirty="0"/>
          </a:p>
        </p:txBody>
      </p:sp>
      <p:sp>
        <p:nvSpPr>
          <p:cNvPr id="3" name="Content Placeholder 2"/>
          <p:cNvSpPr>
            <a:spLocks noGrp="1"/>
          </p:cNvSpPr>
          <p:nvPr>
            <p:ph idx="1"/>
          </p:nvPr>
        </p:nvSpPr>
        <p:spPr>
          <a:xfrm>
            <a:off x="602901" y="1607736"/>
            <a:ext cx="10972800" cy="4569227"/>
          </a:xfrm>
        </p:spPr>
        <p:txBody>
          <a:bodyPr/>
          <a:lstStyle/>
          <a:p>
            <a:r>
              <a:rPr lang="en-US" i="1" dirty="0" smtClean="0">
                <a:latin typeface="Times New Roman" panose="02020603050405020304" pitchFamily="18" charset="0"/>
                <a:cs typeface="Times New Roman" panose="02020603050405020304" pitchFamily="18" charset="0"/>
              </a:rPr>
              <a:t>Experience </a:t>
            </a:r>
            <a:r>
              <a:rPr lang="en-US" i="1" dirty="0">
                <a:latin typeface="Times New Roman" panose="02020603050405020304" pitchFamily="18" charset="0"/>
                <a:cs typeface="Times New Roman" panose="02020603050405020304" pitchFamily="18" charset="0"/>
              </a:rPr>
              <a:t>has shown that the most difficult part of solving a problem on a computer is</a:t>
            </a:r>
          </a:p>
          <a:p>
            <a:r>
              <a:rPr lang="en-US" i="1" dirty="0">
                <a:latin typeface="Times New Roman" panose="02020603050405020304" pitchFamily="18" charset="0"/>
                <a:cs typeface="Times New Roman" panose="02020603050405020304" pitchFamily="18" charset="0"/>
              </a:rPr>
              <a:t>developing the algorithm for the solution. Once a correct algorithm has been specified,</a:t>
            </a:r>
          </a:p>
          <a:p>
            <a:r>
              <a:rPr lang="en-US" i="1" dirty="0">
                <a:latin typeface="Times New Roman" panose="02020603050405020304" pitchFamily="18" charset="0"/>
                <a:cs typeface="Times New Roman" panose="02020603050405020304" pitchFamily="18" charset="0"/>
              </a:rPr>
              <a:t>producing a working Java program from it is usually straightforward.</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2B1F438-B7AE-4702-B141-CE19DA8A8758}" type="slidenum">
              <a:rPr lang="en-CA" smtClean="0"/>
              <a:t>25</a:t>
            </a:fld>
            <a:endParaRPr lang="en-CA"/>
          </a:p>
        </p:txBody>
      </p:sp>
    </p:spTree>
    <p:extLst>
      <p:ext uri="{BB962C8B-B14F-4D97-AF65-F5344CB8AC3E}">
        <p14:creationId xmlns:p14="http://schemas.microsoft.com/office/powerpoint/2010/main" val="3459667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803" y="274638"/>
            <a:ext cx="11002945" cy="1858962"/>
          </a:xfrm>
        </p:spPr>
        <p:txBody>
          <a:bodyPr>
            <a:normAutofit/>
          </a:bodyPr>
          <a:lstStyle/>
          <a:p>
            <a:pPr>
              <a:defRPr/>
            </a:pPr>
            <a:r>
              <a:rPr lang="en-US" sz="4400" dirty="0" smtClean="0">
                <a:solidFill>
                  <a:srgbClr val="3380E6"/>
                </a:solidFill>
                <a:latin typeface="Times New Roman" panose="02020603050405020304" pitchFamily="18" charset="0"/>
                <a:cs typeface="Times New Roman" panose="02020603050405020304" pitchFamily="18" charset="0"/>
              </a:rPr>
              <a:t>Formulating Algorithms: </a:t>
            </a:r>
            <a:br>
              <a:rPr lang="en-US" sz="4400" dirty="0" smtClean="0">
                <a:solidFill>
                  <a:srgbClr val="3380E6"/>
                </a:solidFill>
                <a:latin typeface="Times New Roman" panose="02020603050405020304" pitchFamily="18" charset="0"/>
                <a:cs typeface="Times New Roman" panose="02020603050405020304" pitchFamily="18" charset="0"/>
              </a:rPr>
            </a:br>
            <a:r>
              <a:rPr lang="en-US" sz="4400" dirty="0" smtClean="0">
                <a:solidFill>
                  <a:srgbClr val="3380E6"/>
                </a:solidFill>
                <a:latin typeface="Times New Roman" panose="02020603050405020304" pitchFamily="18" charset="0"/>
                <a:cs typeface="Times New Roman" panose="02020603050405020304" pitchFamily="18" charset="0"/>
              </a:rPr>
              <a:t>Counter-Controlled Repetition (Example)</a:t>
            </a:r>
          </a:p>
        </p:txBody>
      </p:sp>
      <p:sp>
        <p:nvSpPr>
          <p:cNvPr id="64515" name="Text Placeholder 2"/>
          <p:cNvSpPr>
            <a:spLocks noGrp="1"/>
          </p:cNvSpPr>
          <p:nvPr>
            <p:ph type="body" idx="1"/>
          </p:nvPr>
        </p:nvSpPr>
        <p:spPr>
          <a:xfrm>
            <a:off x="582803" y="2590801"/>
            <a:ext cx="11002945" cy="3535363"/>
          </a:xfrm>
        </p:spPr>
        <p:txBody>
          <a:bodyPr/>
          <a:lstStyle/>
          <a:p>
            <a:pPr eaLnBrk="1" hangingPunct="1"/>
            <a:r>
              <a:rPr lang="en-US" altLang="en-US" dirty="0" smtClean="0">
                <a:solidFill>
                  <a:srgbClr val="000000"/>
                </a:solidFill>
                <a:latin typeface="Times New Roman" panose="02020603050405020304" pitchFamily="18" charset="0"/>
                <a:cs typeface="Times New Roman" panose="02020603050405020304" pitchFamily="18" charset="0"/>
              </a:rPr>
              <a:t>A </a:t>
            </a:r>
            <a:r>
              <a:rPr lang="en-US" altLang="en-US" dirty="0" smtClean="0">
                <a:solidFill>
                  <a:srgbClr val="0000FF"/>
                </a:solidFill>
                <a:latin typeface="Times New Roman" panose="02020603050405020304" pitchFamily="18" charset="0"/>
                <a:cs typeface="Times New Roman" panose="02020603050405020304" pitchFamily="18" charset="0"/>
              </a:rPr>
              <a:t>total</a:t>
            </a:r>
            <a:r>
              <a:rPr lang="en-US" altLang="en-US" dirty="0" smtClean="0">
                <a:solidFill>
                  <a:srgbClr val="000000"/>
                </a:solidFill>
                <a:latin typeface="Times New Roman" panose="02020603050405020304" pitchFamily="18" charset="0"/>
                <a:cs typeface="Times New Roman" panose="02020603050405020304" pitchFamily="18" charset="0"/>
              </a:rPr>
              <a:t> is a variable used to accumulate the sum of several values. </a:t>
            </a:r>
          </a:p>
          <a:p>
            <a:pPr eaLnBrk="1" hangingPunct="1"/>
            <a:r>
              <a:rPr lang="en-US" altLang="en-US" dirty="0" smtClean="0">
                <a:solidFill>
                  <a:srgbClr val="000000"/>
                </a:solidFill>
                <a:latin typeface="Times New Roman" panose="02020603050405020304" pitchFamily="18" charset="0"/>
                <a:cs typeface="Times New Roman" panose="02020603050405020304" pitchFamily="18" charset="0"/>
              </a:rPr>
              <a:t>A </a:t>
            </a:r>
            <a:r>
              <a:rPr lang="en-US" altLang="en-US" dirty="0" smtClean="0">
                <a:solidFill>
                  <a:srgbClr val="0000FF"/>
                </a:solidFill>
                <a:latin typeface="Times New Roman" panose="02020603050405020304" pitchFamily="18" charset="0"/>
                <a:cs typeface="Times New Roman" panose="02020603050405020304" pitchFamily="18" charset="0"/>
              </a:rPr>
              <a:t>counter</a:t>
            </a:r>
            <a:r>
              <a:rPr lang="en-US" altLang="en-US" dirty="0" smtClean="0">
                <a:solidFill>
                  <a:srgbClr val="000000"/>
                </a:solidFill>
                <a:latin typeface="Times New Roman" panose="02020603050405020304" pitchFamily="18" charset="0"/>
                <a:cs typeface="Times New Roman" panose="02020603050405020304" pitchFamily="18" charset="0"/>
              </a:rPr>
              <a:t> is a variable used to count. </a:t>
            </a:r>
          </a:p>
          <a:p>
            <a:pPr eaLnBrk="1" hangingPunct="1"/>
            <a:r>
              <a:rPr lang="en-US" altLang="en-US" dirty="0" smtClean="0">
                <a:solidFill>
                  <a:srgbClr val="000000"/>
                </a:solidFill>
                <a:latin typeface="Times New Roman" panose="02020603050405020304" pitchFamily="18" charset="0"/>
                <a:cs typeface="Times New Roman" panose="02020603050405020304" pitchFamily="18" charset="0"/>
              </a:rPr>
              <a:t>Variables used to store totals are normally initialized to zero before being used in a program.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070" y="365125"/>
            <a:ext cx="11024728" cy="1325563"/>
          </a:xfrm>
        </p:spPr>
        <p:txBody>
          <a:bodyPr/>
          <a:lstStyle/>
          <a:p>
            <a:r>
              <a:rPr lang="en-US" dirty="0">
                <a:latin typeface="Times New Roman" panose="02020603050405020304" pitchFamily="18" charset="0"/>
                <a:cs typeface="Times New Roman" panose="02020603050405020304" pitchFamily="18" charset="0"/>
              </a:rPr>
              <a:t>Pseudocode </a:t>
            </a:r>
            <a:r>
              <a:rPr lang="en-US" dirty="0" smtClean="0">
                <a:latin typeface="Times New Roman" panose="02020603050405020304" pitchFamily="18" charset="0"/>
                <a:cs typeface="Times New Roman" panose="02020603050405020304" pitchFamily="18" charset="0"/>
              </a:rPr>
              <a:t>Algorithm </a:t>
            </a:r>
            <a:r>
              <a:rPr lang="en-US" dirty="0">
                <a:latin typeface="Times New Roman" panose="02020603050405020304" pitchFamily="18" charset="0"/>
                <a:cs typeface="Times New Roman" panose="02020603050405020304" pitchFamily="18" charset="0"/>
              </a:rPr>
              <a:t>that </a:t>
            </a:r>
            <a:r>
              <a:rPr lang="en-US" dirty="0" smtClean="0">
                <a:latin typeface="Times New Roman" panose="02020603050405020304" pitchFamily="18" charset="0"/>
                <a:cs typeface="Times New Roman" panose="02020603050405020304" pitchFamily="18" charset="0"/>
              </a:rPr>
              <a:t>Uses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Counter-Controlled Repetition</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070" y="1690687"/>
            <a:ext cx="11024728" cy="4665661"/>
          </a:xfrm>
        </p:spPr>
      </p:pic>
      <p:sp>
        <p:nvSpPr>
          <p:cNvPr id="4" name="Slide Number Placeholder 3"/>
          <p:cNvSpPr>
            <a:spLocks noGrp="1"/>
          </p:cNvSpPr>
          <p:nvPr>
            <p:ph type="sldNum" sz="quarter" idx="12"/>
          </p:nvPr>
        </p:nvSpPr>
        <p:spPr/>
        <p:txBody>
          <a:bodyPr/>
          <a:lstStyle/>
          <a:p>
            <a:fld id="{52B1F438-B7AE-4702-B141-CE19DA8A8758}" type="slidenum">
              <a:rPr lang="en-CA" smtClean="0"/>
              <a:t>27</a:t>
            </a:fld>
            <a:endParaRPr lang="en-CA"/>
          </a:p>
        </p:txBody>
      </p:sp>
    </p:spTree>
    <p:extLst>
      <p:ext uri="{BB962C8B-B14F-4D97-AF65-F5344CB8AC3E}">
        <p14:creationId xmlns:p14="http://schemas.microsoft.com/office/powerpoint/2010/main" val="840228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997" y="132648"/>
            <a:ext cx="10902461" cy="1143494"/>
          </a:xfrm>
        </p:spPr>
        <p:txBody>
          <a:bodyPr>
            <a:noAutofit/>
          </a:bodyPr>
          <a:lstStyle/>
          <a:p>
            <a:pPr>
              <a:defRPr/>
            </a:pPr>
            <a:r>
              <a:rPr lang="en-US" altLang="en-US" sz="4400" dirty="0" smtClean="0">
                <a:solidFill>
                  <a:srgbClr val="3380E6"/>
                </a:solidFill>
                <a:latin typeface="Times New Roman" panose="02020603050405020304" pitchFamily="18" charset="0"/>
                <a:cs typeface="Times New Roman" panose="02020603050405020304" pitchFamily="18" charset="0"/>
              </a:rPr>
              <a:t>Local </a:t>
            </a:r>
            <a:r>
              <a:rPr lang="en-US" altLang="en-US" sz="4400" dirty="0">
                <a:solidFill>
                  <a:srgbClr val="3380E6"/>
                </a:solidFill>
                <a:latin typeface="Times New Roman" panose="02020603050405020304" pitchFamily="18" charset="0"/>
                <a:cs typeface="Times New Roman" panose="02020603050405020304" pitchFamily="18" charset="0"/>
              </a:rPr>
              <a:t>Variables in Method </a:t>
            </a:r>
            <a:r>
              <a:rPr lang="en-US" altLang="en-US" sz="4400" dirty="0" smtClean="0">
                <a:solidFill>
                  <a:srgbClr val="3380E6"/>
                </a:solidFill>
                <a:latin typeface="Times New Roman" panose="02020603050405020304" pitchFamily="18" charset="0"/>
                <a:cs typeface="Times New Roman" panose="02020603050405020304" pitchFamily="18" charset="0"/>
              </a:rPr>
              <a:t>main</a:t>
            </a:r>
            <a:endParaRPr lang="en-US" sz="4400" dirty="0">
              <a:solidFill>
                <a:srgbClr val="3380E6"/>
              </a:solidFill>
              <a:latin typeface="Times New Roman" panose="02020603050405020304" pitchFamily="18" charset="0"/>
              <a:cs typeface="Times New Roman" panose="02020603050405020304" pitchFamily="18" charset="0"/>
            </a:endParaRPr>
          </a:p>
        </p:txBody>
      </p:sp>
      <p:sp>
        <p:nvSpPr>
          <p:cNvPr id="59395" name="Text Placeholder 2"/>
          <p:cNvSpPr>
            <a:spLocks noGrp="1"/>
          </p:cNvSpPr>
          <p:nvPr>
            <p:ph type="body" idx="1"/>
          </p:nvPr>
        </p:nvSpPr>
        <p:spPr>
          <a:xfrm>
            <a:off x="622997" y="1567543"/>
            <a:ext cx="10902461" cy="4558621"/>
          </a:xfrm>
        </p:spPr>
        <p:txBody>
          <a:bodyPr/>
          <a:lstStyle/>
          <a:p>
            <a:pPr eaLnBrk="1" hangingPunct="1">
              <a:defRPr/>
            </a:pPr>
            <a:r>
              <a:rPr lang="en-US" altLang="en-US" dirty="0" smtClean="0">
                <a:solidFill>
                  <a:srgbClr val="000000"/>
                </a:solidFill>
                <a:latin typeface="Times New Roman" pitchFamily="18" charset="0"/>
                <a:cs typeface="Times New Roman" panose="02020603050405020304" pitchFamily="18" charset="0"/>
              </a:rPr>
              <a:t>Variables declared in a method body are local variables and can be used only from the line of their declaration to the closing right brace of the method declaration.</a:t>
            </a:r>
          </a:p>
          <a:p>
            <a:pPr eaLnBrk="1" hangingPunct="1">
              <a:defRPr/>
            </a:pPr>
            <a:r>
              <a:rPr lang="en-US" altLang="en-US" dirty="0" smtClean="0">
                <a:solidFill>
                  <a:srgbClr val="000000"/>
                </a:solidFill>
                <a:latin typeface="Times New Roman" pitchFamily="18" charset="0"/>
                <a:cs typeface="Times New Roman" panose="02020603050405020304" pitchFamily="18" charset="0"/>
              </a:rPr>
              <a:t>A local variable’s declaration must appear </a:t>
            </a:r>
            <a:r>
              <a:rPr lang="en-US" altLang="en-US" i="1" dirty="0" smtClean="0">
                <a:solidFill>
                  <a:srgbClr val="000000"/>
                </a:solidFill>
                <a:latin typeface="Times New Roman" pitchFamily="18" charset="0"/>
                <a:cs typeface="Times New Roman" panose="02020603050405020304" pitchFamily="18" charset="0"/>
              </a:rPr>
              <a:t>before</a:t>
            </a:r>
            <a:r>
              <a:rPr lang="en-US" altLang="en-US" dirty="0" smtClean="0">
                <a:solidFill>
                  <a:srgbClr val="000000"/>
                </a:solidFill>
                <a:latin typeface="Times New Roman" pitchFamily="18" charset="0"/>
                <a:cs typeface="Times New Roman" panose="02020603050405020304" pitchFamily="18" charset="0"/>
              </a:rPr>
              <a:t> the variable is used in that method. </a:t>
            </a:r>
          </a:p>
          <a:p>
            <a:pPr eaLnBrk="1" hangingPunct="1">
              <a:defRPr/>
            </a:pPr>
            <a:r>
              <a:rPr lang="en-US" altLang="en-US" dirty="0" smtClean="0">
                <a:solidFill>
                  <a:srgbClr val="000000"/>
                </a:solidFill>
                <a:latin typeface="Times New Roman" pitchFamily="18" charset="0"/>
                <a:cs typeface="Times New Roman" panose="02020603050405020304" pitchFamily="18" charset="0"/>
              </a:rPr>
              <a:t>A local variable cannot be accessed outside the method in which it’s declared.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369" y="365126"/>
            <a:ext cx="11133574" cy="1101934"/>
          </a:xfrm>
        </p:spPr>
        <p:txBody>
          <a:bodyPr/>
          <a:lstStyle/>
          <a:p>
            <a:r>
              <a:rPr lang="en-US" b="1" dirty="0">
                <a:solidFill>
                  <a:srgbClr val="FF0000"/>
                </a:solidFill>
                <a:latin typeface="Times New Roman" panose="02020603050405020304" pitchFamily="18" charset="0"/>
                <a:cs typeface="Times New Roman" panose="02020603050405020304" pitchFamily="18" charset="0"/>
              </a:rPr>
              <a:t>Common Programming </a:t>
            </a:r>
            <a:r>
              <a:rPr lang="en-US" b="1" dirty="0" smtClean="0">
                <a:solidFill>
                  <a:srgbClr val="FF0000"/>
                </a:solidFill>
                <a:latin typeface="Times New Roman" panose="02020603050405020304" pitchFamily="18" charset="0"/>
                <a:cs typeface="Times New Roman" panose="02020603050405020304" pitchFamily="18" charset="0"/>
              </a:rPr>
              <a:t>Errors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2369" y="1825625"/>
            <a:ext cx="11133574" cy="4351338"/>
          </a:xfrm>
        </p:spPr>
        <p:txBody>
          <a:bodyPr>
            <a:normAutofit/>
          </a:bodyPr>
          <a:lstStyle/>
          <a:p>
            <a:r>
              <a:rPr lang="en-US" i="1" dirty="0" smtClean="0">
                <a:latin typeface="Times New Roman" panose="02020603050405020304" pitchFamily="18" charset="0"/>
                <a:cs typeface="Times New Roman" panose="02020603050405020304" pitchFamily="18" charset="0"/>
              </a:rPr>
              <a:t>Using </a:t>
            </a:r>
            <a:r>
              <a:rPr lang="en-US" i="1" dirty="0">
                <a:latin typeface="Times New Roman" panose="02020603050405020304" pitchFamily="18" charset="0"/>
                <a:cs typeface="Times New Roman" panose="02020603050405020304" pitchFamily="18" charset="0"/>
              </a:rPr>
              <a:t>the value of a local variable before it’s initialized results in a compilation error. </a:t>
            </a:r>
            <a:r>
              <a:rPr lang="en-US" i="1" dirty="0" smtClean="0">
                <a:latin typeface="Times New Roman" panose="02020603050405020304" pitchFamily="18" charset="0"/>
                <a:cs typeface="Times New Roman" panose="02020603050405020304" pitchFamily="18" charset="0"/>
              </a:rPr>
              <a:t>All local </a:t>
            </a:r>
            <a:r>
              <a:rPr lang="en-US" i="1" dirty="0">
                <a:latin typeface="Times New Roman" panose="02020603050405020304" pitchFamily="18" charset="0"/>
                <a:cs typeface="Times New Roman" panose="02020603050405020304" pitchFamily="18" charset="0"/>
              </a:rPr>
              <a:t>variables must be initialized before their values are used in expressions</a:t>
            </a:r>
            <a:r>
              <a:rPr lang="en-US" i="1" dirty="0" smtClean="0">
                <a:latin typeface="Times New Roman" panose="02020603050405020304" pitchFamily="18" charset="0"/>
                <a:cs typeface="Times New Roman" panose="02020603050405020304" pitchFamily="18" charset="0"/>
              </a:rPr>
              <a:t>.</a:t>
            </a:r>
          </a:p>
          <a:p>
            <a:r>
              <a:rPr lang="en-US" i="1" dirty="0">
                <a:latin typeface="Times New Roman" panose="02020603050405020304" pitchFamily="18" charset="0"/>
                <a:cs typeface="Times New Roman" panose="02020603050405020304" pitchFamily="18" charset="0"/>
              </a:rPr>
              <a:t>Initialize each total and counter, either in its declaration or in an assignment statement</a:t>
            </a:r>
            <a:r>
              <a:rPr lang="en-US" i="1" dirty="0" smtClean="0">
                <a:latin typeface="Times New Roman" panose="02020603050405020304" pitchFamily="18" charset="0"/>
                <a:cs typeface="Times New Roman" panose="02020603050405020304" pitchFamily="18" charset="0"/>
              </a:rPr>
              <a:t>. </a:t>
            </a:r>
            <a:endParaRPr lang="en-US" i="1"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Totals are normally initialized to 0. Counters are normally initialized to 0 or 1, </a:t>
            </a:r>
            <a:r>
              <a:rPr lang="en-US" i="1" dirty="0" smtClean="0">
                <a:latin typeface="Times New Roman" panose="02020603050405020304" pitchFamily="18" charset="0"/>
                <a:cs typeface="Times New Roman" panose="02020603050405020304" pitchFamily="18" charset="0"/>
              </a:rPr>
              <a:t>depending on </a:t>
            </a:r>
            <a:r>
              <a:rPr lang="en-US" i="1" dirty="0">
                <a:latin typeface="Times New Roman" panose="02020603050405020304" pitchFamily="18" charset="0"/>
                <a:cs typeface="Times New Roman" panose="02020603050405020304" pitchFamily="18" charset="0"/>
              </a:rPr>
              <a:t>how they’re </a:t>
            </a:r>
            <a:r>
              <a:rPr lang="en-US" i="1" dirty="0" smtClean="0">
                <a:latin typeface="Times New Roman" panose="02020603050405020304" pitchFamily="18" charset="0"/>
                <a:cs typeface="Times New Roman" panose="02020603050405020304" pitchFamily="18" charset="0"/>
              </a:rPr>
              <a:t>used.</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2B1F438-B7AE-4702-B141-CE19DA8A8758}" type="slidenum">
              <a:rPr lang="en-CA" smtClean="0"/>
              <a:t>29</a:t>
            </a:fld>
            <a:endParaRPr lang="en-CA"/>
          </a:p>
        </p:txBody>
      </p:sp>
    </p:spTree>
    <p:extLst>
      <p:ext uri="{BB962C8B-B14F-4D97-AF65-F5344CB8AC3E}">
        <p14:creationId xmlns:p14="http://schemas.microsoft.com/office/powerpoint/2010/main" val="1227343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hape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7CE7AD6-8ECE-474A-A6AC-B26EDD3292B5}" type="slidenum">
              <a:rPr lang="en-US" altLang="en-US" sz="1400"/>
              <a:pPr eaLnBrk="1" hangingPunct="1"/>
              <a:t>3</a:t>
            </a:fld>
            <a:endParaRPr lang="en-US" altLang="en-US" sz="1400"/>
          </a:p>
        </p:txBody>
      </p:sp>
      <p:sp>
        <p:nvSpPr>
          <p:cNvPr id="8196" name="Shape 109569"/>
          <p:cNvSpPr>
            <a:spLocks noGrp="1" noChangeArrowheads="1"/>
          </p:cNvSpPr>
          <p:nvPr>
            <p:ph type="title"/>
          </p:nvPr>
        </p:nvSpPr>
        <p:spPr>
          <a:xfrm>
            <a:off x="635727" y="365125"/>
            <a:ext cx="10903130" cy="1325563"/>
          </a:xfrm>
        </p:spPr>
        <p:txBody>
          <a:bodyPr/>
          <a:lstStyle/>
          <a:p>
            <a:r>
              <a:rPr lang="en-US" altLang="en-US" dirty="0" smtClean="0">
                <a:latin typeface="Times New Roman" panose="02020603050405020304" pitchFamily="18" charset="0"/>
                <a:cs typeface="Times New Roman" panose="02020603050405020304" pitchFamily="18" charset="0"/>
              </a:rPr>
              <a:t>Control Structures</a:t>
            </a:r>
          </a:p>
        </p:txBody>
      </p:sp>
      <p:sp>
        <p:nvSpPr>
          <p:cNvPr id="8197" name="Shape 109570"/>
          <p:cNvSpPr>
            <a:spLocks noGrp="1" noChangeArrowheads="1"/>
          </p:cNvSpPr>
          <p:nvPr>
            <p:ph type="body" idx="1"/>
          </p:nvPr>
        </p:nvSpPr>
        <p:spPr>
          <a:xfrm>
            <a:off x="635727" y="1825625"/>
            <a:ext cx="10903130" cy="4351338"/>
          </a:xfrm>
        </p:spPr>
        <p:txBody>
          <a:bodyPr>
            <a:normAutofit/>
          </a:bodyPr>
          <a:lstStyle/>
          <a:p>
            <a:r>
              <a:rPr lang="en-US" altLang="en-US" dirty="0" smtClean="0">
                <a:latin typeface="Times New Roman" panose="02020603050405020304" pitchFamily="18" charset="0"/>
                <a:cs typeface="Times New Roman" panose="02020603050405020304" pitchFamily="18" charset="0"/>
              </a:rPr>
              <a:t>Three methods of processing a program</a:t>
            </a:r>
          </a:p>
          <a:p>
            <a:pPr lvl="1"/>
            <a:r>
              <a:rPr lang="en-US" altLang="en-US" sz="2800" dirty="0" smtClean="0">
                <a:latin typeface="Times New Roman" panose="02020603050405020304" pitchFamily="18" charset="0"/>
                <a:cs typeface="Times New Roman" panose="02020603050405020304" pitchFamily="18" charset="0"/>
              </a:rPr>
              <a:t>In sequence</a:t>
            </a:r>
          </a:p>
          <a:p>
            <a:pPr lvl="1"/>
            <a:r>
              <a:rPr lang="en-US" altLang="en-US" sz="2800" dirty="0" smtClean="0">
                <a:latin typeface="Times New Roman" panose="02020603050405020304" pitchFamily="18" charset="0"/>
                <a:cs typeface="Times New Roman" panose="02020603050405020304" pitchFamily="18" charset="0"/>
              </a:rPr>
              <a:t>Branching (Selection)</a:t>
            </a:r>
          </a:p>
          <a:p>
            <a:pPr lvl="1"/>
            <a:r>
              <a:rPr lang="en-US" altLang="en-US" sz="2800" dirty="0" smtClean="0">
                <a:latin typeface="Times New Roman" panose="02020603050405020304" pitchFamily="18" charset="0"/>
                <a:cs typeface="Times New Roman" panose="02020603050405020304" pitchFamily="18" charset="0"/>
              </a:rPr>
              <a:t>Looping (Repetition)</a:t>
            </a:r>
          </a:p>
          <a:p>
            <a:r>
              <a:rPr lang="en-US" altLang="en-US" dirty="0" smtClean="0">
                <a:latin typeface="Times New Roman" panose="02020603050405020304" pitchFamily="18" charset="0"/>
                <a:cs typeface="Times New Roman" panose="02020603050405020304" pitchFamily="18" charset="0"/>
              </a:rPr>
              <a:t>Branch: altering the flow of program execution by making a selection or choice</a:t>
            </a:r>
          </a:p>
          <a:p>
            <a:r>
              <a:rPr lang="en-US" altLang="en-US" dirty="0" smtClean="0">
                <a:latin typeface="Times New Roman" panose="02020603050405020304" pitchFamily="18" charset="0"/>
                <a:cs typeface="Times New Roman" panose="02020603050405020304" pitchFamily="18" charset="0"/>
              </a:rPr>
              <a:t>Loop: altering the flow of program execution by repetition of statement(s)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7" y="274638"/>
            <a:ext cx="11073283" cy="1252711"/>
          </a:xfrm>
        </p:spPr>
        <p:txBody>
          <a:bodyPr>
            <a:normAutofit/>
          </a:bodyPr>
          <a:lstStyle/>
          <a:p>
            <a:pPr marL="109537">
              <a:defRPr/>
            </a:pPr>
            <a:r>
              <a:rPr lang="en-US" altLang="en-US" sz="4400" dirty="0" smtClean="0">
                <a:solidFill>
                  <a:srgbClr val="3380E6"/>
                </a:solidFill>
                <a:latin typeface="Times New Roman" panose="02020603050405020304" pitchFamily="18" charset="0"/>
                <a:cs typeface="Times New Roman" panose="02020603050405020304" pitchFamily="18" charset="0"/>
              </a:rPr>
              <a:t>Notes </a:t>
            </a:r>
            <a:r>
              <a:rPr lang="en-US" altLang="en-US" sz="4400" dirty="0">
                <a:solidFill>
                  <a:srgbClr val="3380E6"/>
                </a:solidFill>
                <a:latin typeface="Times New Roman" panose="02020603050405020304" pitchFamily="18" charset="0"/>
                <a:cs typeface="Times New Roman" panose="02020603050405020304" pitchFamily="18" charset="0"/>
              </a:rPr>
              <a:t>on Integer Division and Truncation</a:t>
            </a:r>
          </a:p>
        </p:txBody>
      </p:sp>
      <p:sp>
        <p:nvSpPr>
          <p:cNvPr id="64515" name="Text Placeholder 2"/>
          <p:cNvSpPr>
            <a:spLocks noGrp="1"/>
          </p:cNvSpPr>
          <p:nvPr>
            <p:ph type="body" idx="1"/>
          </p:nvPr>
        </p:nvSpPr>
        <p:spPr>
          <a:xfrm>
            <a:off x="562707" y="1828801"/>
            <a:ext cx="11073283" cy="4297363"/>
          </a:xfrm>
        </p:spPr>
        <p:txBody>
          <a:bodyPr>
            <a:normAutofit/>
          </a:bodyPr>
          <a:lstStyle/>
          <a:p>
            <a:pPr eaLnBrk="1" hangingPunct="1">
              <a:lnSpc>
                <a:spcPct val="90000"/>
              </a:lnSpc>
              <a:defRPr/>
            </a:pPr>
            <a:r>
              <a:rPr lang="en-US" altLang="en-US" dirty="0" smtClean="0">
                <a:solidFill>
                  <a:srgbClr val="000000"/>
                </a:solidFill>
                <a:latin typeface="Times New Roman" pitchFamily="18" charset="0"/>
                <a:cs typeface="Times New Roman" panose="02020603050405020304" pitchFamily="18" charset="0"/>
              </a:rPr>
              <a:t>Dividing two integers results in </a:t>
            </a:r>
            <a:r>
              <a:rPr lang="en-US" altLang="en-US" dirty="0" smtClean="0">
                <a:solidFill>
                  <a:srgbClr val="0000FF"/>
                </a:solidFill>
                <a:latin typeface="Times New Roman" pitchFamily="18" charset="0"/>
                <a:cs typeface="Times New Roman" panose="02020603050405020304" pitchFamily="18" charset="0"/>
              </a:rPr>
              <a:t>integer division</a:t>
            </a:r>
            <a:r>
              <a:rPr lang="en-US" altLang="en-US" dirty="0" smtClean="0">
                <a:solidFill>
                  <a:srgbClr val="000000"/>
                </a:solidFill>
                <a:latin typeface="Times New Roman" pitchFamily="18" charset="0"/>
                <a:cs typeface="Times New Roman" panose="02020603050405020304" pitchFamily="18" charset="0"/>
              </a:rPr>
              <a:t>—any fractional part of the calculation is </a:t>
            </a:r>
            <a:r>
              <a:rPr lang="en-US" altLang="en-US" dirty="0" smtClean="0">
                <a:solidFill>
                  <a:srgbClr val="0000FF"/>
                </a:solidFill>
                <a:latin typeface="Times New Roman" pitchFamily="18" charset="0"/>
                <a:cs typeface="Times New Roman" panose="02020603050405020304" pitchFamily="18" charset="0"/>
              </a:rPr>
              <a:t>truncated </a:t>
            </a:r>
            <a:r>
              <a:rPr lang="en-US" altLang="en-US" dirty="0" smtClean="0">
                <a:solidFill>
                  <a:srgbClr val="000000"/>
                </a:solidFill>
                <a:latin typeface="Times New Roman" pitchFamily="18" charset="0"/>
                <a:cs typeface="Times New Roman" panose="02020603050405020304" pitchFamily="18" charset="0"/>
              </a:rPr>
              <a:t>(i.e., </a:t>
            </a:r>
            <a:r>
              <a:rPr lang="en-US" altLang="en-US" i="1" dirty="0" smtClean="0">
                <a:solidFill>
                  <a:srgbClr val="000000"/>
                </a:solidFill>
                <a:latin typeface="Times New Roman" pitchFamily="18" charset="0"/>
                <a:cs typeface="Times New Roman" panose="02020603050405020304" pitchFamily="18" charset="0"/>
              </a:rPr>
              <a:t>lost</a:t>
            </a:r>
            <a:r>
              <a:rPr lang="en-US" altLang="en-US" dirty="0" smtClean="0">
                <a:solidFill>
                  <a:srgbClr val="000000"/>
                </a:solidFill>
                <a:latin typeface="Times New Roman" pitchFamily="18" charset="0"/>
                <a:cs typeface="Times New Roman" panose="02020603050405020304" pitchFamily="18" charset="0"/>
              </a:rPr>
              <a:t>). </a:t>
            </a:r>
          </a:p>
          <a:p>
            <a:r>
              <a:rPr lang="en-US" dirty="0">
                <a:solidFill>
                  <a:srgbClr val="000000"/>
                </a:solidFill>
                <a:latin typeface="Times New Roman" pitchFamily="18" charset="0"/>
                <a:cs typeface="Times New Roman" panose="02020603050405020304" pitchFamily="18" charset="0"/>
              </a:rPr>
              <a:t>Assuming that integer division rounds (rather than truncates) can lead to incorrect results. </a:t>
            </a:r>
          </a:p>
          <a:p>
            <a:r>
              <a:rPr lang="en-US" dirty="0">
                <a:solidFill>
                  <a:srgbClr val="000000"/>
                </a:solidFill>
                <a:latin typeface="Times New Roman" pitchFamily="18" charset="0"/>
                <a:cs typeface="Times New Roman" panose="02020603050405020304" pitchFamily="18" charset="0"/>
              </a:rPr>
              <a:t>For example, 7 ÷ 4, which yields 1.75 in conventional arithmetic, truncates to 1 in integer arithmetic, rather than rounding to 2.</a:t>
            </a:r>
            <a:endParaRPr lang="en-US" altLang="en-US" dirty="0">
              <a:solidFill>
                <a:srgbClr val="000000"/>
              </a:solidFill>
              <a:latin typeface="Times New Roman"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755" y="274638"/>
            <a:ext cx="10992897" cy="1706562"/>
          </a:xfrm>
        </p:spPr>
        <p:txBody>
          <a:bodyPr>
            <a:normAutofit/>
          </a:bodyPr>
          <a:lstStyle/>
          <a:p>
            <a:pPr marL="109537">
              <a:defRPr/>
            </a:pPr>
            <a:r>
              <a:rPr lang="en-US" altLang="en-US" sz="4400" dirty="0" smtClean="0">
                <a:solidFill>
                  <a:srgbClr val="3380E6"/>
                </a:solidFill>
                <a:latin typeface="Times New Roman" panose="02020603050405020304" pitchFamily="18" charset="0"/>
                <a:cs typeface="Times New Roman" panose="02020603050405020304" pitchFamily="18" charset="0"/>
              </a:rPr>
              <a:t>A </a:t>
            </a:r>
            <a:r>
              <a:rPr lang="en-US" altLang="en-US" sz="4400" dirty="0">
                <a:solidFill>
                  <a:srgbClr val="3380E6"/>
                </a:solidFill>
                <a:latin typeface="Times New Roman" panose="02020603050405020304" pitchFamily="18" charset="0"/>
                <a:cs typeface="Times New Roman" panose="02020603050405020304" pitchFamily="18" charset="0"/>
              </a:rPr>
              <a:t>Note About Arithmetic Overflow </a:t>
            </a:r>
          </a:p>
        </p:txBody>
      </p:sp>
      <p:sp>
        <p:nvSpPr>
          <p:cNvPr id="64515" name="Text Placeholder 2"/>
          <p:cNvSpPr>
            <a:spLocks noGrp="1"/>
          </p:cNvSpPr>
          <p:nvPr>
            <p:ph type="body" idx="1"/>
          </p:nvPr>
        </p:nvSpPr>
        <p:spPr>
          <a:xfrm>
            <a:off x="572755" y="1828801"/>
            <a:ext cx="10992897" cy="4297363"/>
          </a:xfrm>
        </p:spPr>
        <p:txBody>
          <a:bodyPr>
            <a:normAutofit/>
          </a:bodyPr>
          <a:lstStyle/>
          <a:p>
            <a:pPr eaLnBrk="1" hangingPunct="1">
              <a:lnSpc>
                <a:spcPct val="90000"/>
              </a:lnSpc>
              <a:defRPr/>
            </a:pPr>
            <a:r>
              <a:rPr lang="en-US" altLang="en-US" dirty="0" smtClean="0">
                <a:solidFill>
                  <a:srgbClr val="000000"/>
                </a:solidFill>
                <a:latin typeface="Times New Roman" pitchFamily="18" charset="0"/>
                <a:cs typeface="Times New Roman" panose="02020603050405020304" pitchFamily="18" charset="0"/>
              </a:rPr>
              <a:t>In the following statement</a:t>
            </a:r>
            <a:endParaRPr lang="en-US" altLang="en-US" dirty="0">
              <a:solidFill>
                <a:srgbClr val="000000"/>
              </a:solidFill>
              <a:latin typeface="Times New Roman" pitchFamily="18" charset="0"/>
              <a:cs typeface="Times New Roman" panose="02020603050405020304" pitchFamily="18" charset="0"/>
            </a:endParaRPr>
          </a:p>
          <a:p>
            <a:pPr marL="603250" lvl="2" indent="0">
              <a:buNone/>
              <a:defRPr/>
            </a:pPr>
            <a:r>
              <a:rPr lang="en-US" altLang="en-US" sz="2800" dirty="0">
                <a:solidFill>
                  <a:srgbClr val="000000"/>
                </a:solidFill>
                <a:latin typeface="Times New Roman" pitchFamily="18" charset="0"/>
                <a:cs typeface="Times New Roman" panose="02020603050405020304" pitchFamily="18" charset="0"/>
              </a:rPr>
              <a:t>total = total + grade; </a:t>
            </a:r>
            <a:r>
              <a:rPr lang="en-US" altLang="en-US" sz="2800" dirty="0">
                <a:solidFill>
                  <a:srgbClr val="00B050"/>
                </a:solidFill>
                <a:latin typeface="Times New Roman" panose="02020603050405020304" pitchFamily="18" charset="0"/>
                <a:cs typeface="Times New Roman" panose="02020603050405020304" pitchFamily="18" charset="0"/>
              </a:rPr>
              <a:t>// add grade to total</a:t>
            </a:r>
          </a:p>
          <a:p>
            <a:pPr eaLnBrk="1" hangingPunct="1">
              <a:lnSpc>
                <a:spcPct val="90000"/>
              </a:lnSpc>
              <a:defRPr/>
            </a:pPr>
            <a:r>
              <a:rPr lang="en-US" altLang="en-US" dirty="0" smtClean="0">
                <a:solidFill>
                  <a:srgbClr val="000000"/>
                </a:solidFill>
                <a:latin typeface="Times New Roman" pitchFamily="18" charset="0"/>
                <a:cs typeface="Times New Roman" panose="02020603050405020304" pitchFamily="18" charset="0"/>
              </a:rPr>
              <a:t>added </a:t>
            </a:r>
            <a:r>
              <a:rPr lang="en-US" altLang="en-US" dirty="0">
                <a:solidFill>
                  <a:srgbClr val="000000"/>
                </a:solidFill>
                <a:latin typeface="Times New Roman" pitchFamily="18" charset="0"/>
                <a:cs typeface="Times New Roman" panose="02020603050405020304" pitchFamily="18" charset="0"/>
              </a:rPr>
              <a:t>each </a:t>
            </a:r>
            <a:r>
              <a:rPr lang="en-US" altLang="en-US" sz="2400" dirty="0">
                <a:solidFill>
                  <a:srgbClr val="000000"/>
                </a:solidFill>
                <a:latin typeface="Times New Roman" panose="02020603050405020304" pitchFamily="18" charset="0"/>
                <a:cs typeface="Times New Roman" panose="02020603050405020304" pitchFamily="18" charset="0"/>
              </a:rPr>
              <a:t>grade</a:t>
            </a:r>
            <a:r>
              <a:rPr lang="en-US" altLang="en-US" dirty="0">
                <a:solidFill>
                  <a:srgbClr val="000000"/>
                </a:solidFill>
                <a:latin typeface="Times New Roman" pitchFamily="18" charset="0"/>
                <a:cs typeface="Times New Roman" panose="02020603050405020304" pitchFamily="18" charset="0"/>
              </a:rPr>
              <a:t> entered by the user to the </a:t>
            </a:r>
            <a:r>
              <a:rPr lang="en-US" altLang="en-US" sz="2400" dirty="0">
                <a:solidFill>
                  <a:srgbClr val="000000"/>
                </a:solidFill>
                <a:latin typeface="Times New Roman" panose="02020603050405020304" pitchFamily="18" charset="0"/>
                <a:cs typeface="Times New Roman" panose="02020603050405020304" pitchFamily="18" charset="0"/>
              </a:rPr>
              <a:t>total</a:t>
            </a:r>
            <a:r>
              <a:rPr lang="en-US" altLang="en-US" dirty="0">
                <a:solidFill>
                  <a:srgbClr val="000000"/>
                </a:solidFill>
                <a:latin typeface="Times New Roman" pitchFamily="18" charset="0"/>
                <a:cs typeface="Times New Roman" panose="02020603050405020304" pitchFamily="18" charset="0"/>
              </a:rPr>
              <a:t>. </a:t>
            </a:r>
            <a:endParaRPr lang="en-US" altLang="en-US" dirty="0" smtClean="0">
              <a:solidFill>
                <a:srgbClr val="000000"/>
              </a:solidFill>
              <a:latin typeface="Times New Roman" pitchFamily="18" charset="0"/>
              <a:cs typeface="Times New Roman" panose="02020603050405020304" pitchFamily="18" charset="0"/>
            </a:endParaRPr>
          </a:p>
          <a:p>
            <a:pPr eaLnBrk="1" hangingPunct="1">
              <a:lnSpc>
                <a:spcPct val="90000"/>
              </a:lnSpc>
              <a:defRPr/>
            </a:pPr>
            <a:r>
              <a:rPr lang="en-US" altLang="en-US" dirty="0" smtClean="0">
                <a:solidFill>
                  <a:srgbClr val="000000"/>
                </a:solidFill>
                <a:latin typeface="Times New Roman" pitchFamily="18" charset="0"/>
                <a:cs typeface="Times New Roman" panose="02020603050405020304" pitchFamily="18" charset="0"/>
              </a:rPr>
              <a:t>Even </a:t>
            </a:r>
            <a:r>
              <a:rPr lang="en-US" altLang="en-US" dirty="0">
                <a:solidFill>
                  <a:srgbClr val="000000"/>
                </a:solidFill>
                <a:latin typeface="Times New Roman" pitchFamily="18" charset="0"/>
                <a:cs typeface="Times New Roman" panose="02020603050405020304" pitchFamily="18" charset="0"/>
              </a:rPr>
              <a:t>this simple statement has a </a:t>
            </a:r>
            <a:r>
              <a:rPr lang="en-US" altLang="en-US" i="1" dirty="0">
                <a:solidFill>
                  <a:srgbClr val="000000"/>
                </a:solidFill>
                <a:latin typeface="Times New Roman" pitchFamily="18" charset="0"/>
                <a:cs typeface="Times New Roman" panose="02020603050405020304" pitchFamily="18" charset="0"/>
              </a:rPr>
              <a:t>potential</a:t>
            </a:r>
            <a:r>
              <a:rPr lang="en-US" altLang="en-US" dirty="0">
                <a:solidFill>
                  <a:srgbClr val="000000"/>
                </a:solidFill>
                <a:latin typeface="Times New Roman" pitchFamily="18" charset="0"/>
                <a:cs typeface="Times New Roman" panose="02020603050405020304" pitchFamily="18" charset="0"/>
              </a:rPr>
              <a:t> problem—adding the integers could result in a value that’s </a:t>
            </a:r>
            <a:r>
              <a:rPr lang="en-US" altLang="en-US" i="1" dirty="0">
                <a:solidFill>
                  <a:srgbClr val="000000"/>
                </a:solidFill>
                <a:latin typeface="Times New Roman" pitchFamily="18" charset="0"/>
                <a:cs typeface="Times New Roman" panose="02020603050405020304" pitchFamily="18" charset="0"/>
              </a:rPr>
              <a:t>too large</a:t>
            </a:r>
            <a:r>
              <a:rPr lang="en-US" altLang="en-US" dirty="0">
                <a:solidFill>
                  <a:srgbClr val="000000"/>
                </a:solidFill>
                <a:latin typeface="Times New Roman" pitchFamily="18" charset="0"/>
                <a:cs typeface="Times New Roman" panose="02020603050405020304" pitchFamily="18" charset="0"/>
              </a:rPr>
              <a:t> to store in an </a:t>
            </a:r>
            <a:r>
              <a:rPr lang="en-US" altLang="en-US" sz="2400" dirty="0" err="1">
                <a:solidFill>
                  <a:srgbClr val="000000"/>
                </a:solidFill>
                <a:latin typeface="Times New Roman" panose="02020603050405020304" pitchFamily="18" charset="0"/>
                <a:cs typeface="Times New Roman" panose="02020603050405020304" pitchFamily="18" charset="0"/>
              </a:rPr>
              <a:t>int</a:t>
            </a:r>
            <a:r>
              <a:rPr lang="en-US" altLang="en-US" dirty="0">
                <a:solidFill>
                  <a:srgbClr val="000000"/>
                </a:solidFill>
                <a:latin typeface="Times New Roman" pitchFamily="18" charset="0"/>
                <a:cs typeface="Times New Roman" panose="02020603050405020304" pitchFamily="18" charset="0"/>
              </a:rPr>
              <a:t> variable. </a:t>
            </a:r>
            <a:endParaRPr lang="en-US" altLang="en-US" dirty="0" smtClean="0">
              <a:solidFill>
                <a:srgbClr val="000000"/>
              </a:solidFill>
              <a:latin typeface="Times New Roman" pitchFamily="18" charset="0"/>
              <a:cs typeface="Times New Roman" panose="02020603050405020304" pitchFamily="18" charset="0"/>
            </a:endParaRPr>
          </a:p>
          <a:p>
            <a:pPr eaLnBrk="1" hangingPunct="1">
              <a:lnSpc>
                <a:spcPct val="90000"/>
              </a:lnSpc>
              <a:defRPr/>
            </a:pPr>
            <a:r>
              <a:rPr lang="en-US" altLang="en-US" dirty="0" smtClean="0">
                <a:solidFill>
                  <a:srgbClr val="000000"/>
                </a:solidFill>
                <a:latin typeface="Times New Roman" pitchFamily="18" charset="0"/>
                <a:cs typeface="Times New Roman" panose="02020603050405020304" pitchFamily="18" charset="0"/>
              </a:rPr>
              <a:t>This </a:t>
            </a:r>
            <a:r>
              <a:rPr lang="en-US" altLang="en-US" dirty="0">
                <a:solidFill>
                  <a:srgbClr val="000000"/>
                </a:solidFill>
                <a:latin typeface="Times New Roman" pitchFamily="18" charset="0"/>
                <a:cs typeface="Times New Roman" panose="02020603050405020304" pitchFamily="18" charset="0"/>
              </a:rPr>
              <a:t>is known as </a:t>
            </a:r>
            <a:r>
              <a:rPr lang="en-US" altLang="en-US" dirty="0">
                <a:solidFill>
                  <a:srgbClr val="0000FF"/>
                </a:solidFill>
                <a:latin typeface="Times New Roman" pitchFamily="18" charset="0"/>
                <a:cs typeface="Times New Roman" panose="02020603050405020304" pitchFamily="18" charset="0"/>
              </a:rPr>
              <a:t>arithmetic overflow </a:t>
            </a:r>
            <a:r>
              <a:rPr lang="en-US" altLang="en-US" dirty="0">
                <a:solidFill>
                  <a:srgbClr val="000000"/>
                </a:solidFill>
                <a:latin typeface="Times New Roman" pitchFamily="18" charset="0"/>
                <a:cs typeface="Times New Roman" panose="02020603050405020304" pitchFamily="18" charset="0"/>
              </a:rPr>
              <a:t>and causes </a:t>
            </a:r>
            <a:r>
              <a:rPr lang="en-US" altLang="en-US" i="1" dirty="0">
                <a:solidFill>
                  <a:srgbClr val="000000"/>
                </a:solidFill>
                <a:latin typeface="Times New Roman" pitchFamily="18" charset="0"/>
                <a:cs typeface="Times New Roman" panose="02020603050405020304" pitchFamily="18" charset="0"/>
              </a:rPr>
              <a:t>undefined behavior</a:t>
            </a:r>
            <a:r>
              <a:rPr lang="en-US" altLang="en-US" dirty="0">
                <a:solidFill>
                  <a:srgbClr val="000000"/>
                </a:solidFill>
                <a:latin typeface="Times New Roman" pitchFamily="18" charset="0"/>
                <a:cs typeface="Times New Roman" panose="02020603050405020304" pitchFamily="18" charset="0"/>
              </a:rPr>
              <a:t>, which can lead to unintended </a:t>
            </a:r>
            <a:r>
              <a:rPr lang="en-US" altLang="en-US" dirty="0" smtClean="0">
                <a:solidFill>
                  <a:srgbClr val="000000"/>
                </a:solidFill>
                <a:latin typeface="Times New Roman" pitchFamily="18" charset="0"/>
                <a:cs typeface="Times New Roman" panose="02020603050405020304" pitchFamily="18" charset="0"/>
              </a:rPr>
              <a:t>results.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12949" y="274638"/>
            <a:ext cx="10982849" cy="1706562"/>
          </a:xfrm>
        </p:spPr>
        <p:txBody>
          <a:bodyPr>
            <a:normAutofit/>
          </a:bodyPr>
          <a:lstStyle/>
          <a:p>
            <a:pPr>
              <a:defRPr/>
            </a:pPr>
            <a:r>
              <a:rPr lang="en-US" altLang="en-US" sz="4400" dirty="0" smtClean="0">
                <a:solidFill>
                  <a:srgbClr val="3380E6"/>
                </a:solidFill>
                <a:latin typeface="Times New Roman" panose="02020603050405020304" pitchFamily="18" charset="0"/>
                <a:cs typeface="Times New Roman" panose="02020603050405020304" pitchFamily="18" charset="0"/>
              </a:rPr>
              <a:t>Maximum </a:t>
            </a:r>
            <a:r>
              <a:rPr lang="en-US" altLang="en-US" sz="4400" dirty="0">
                <a:solidFill>
                  <a:srgbClr val="3380E6"/>
                </a:solidFill>
                <a:latin typeface="Times New Roman" panose="02020603050405020304" pitchFamily="18" charset="0"/>
                <a:cs typeface="Times New Roman" panose="02020603050405020304" pitchFamily="18" charset="0"/>
              </a:rPr>
              <a:t>and </a:t>
            </a:r>
            <a:r>
              <a:rPr lang="en-US" altLang="en-US" sz="4400" dirty="0" smtClean="0">
                <a:solidFill>
                  <a:srgbClr val="3380E6"/>
                </a:solidFill>
                <a:latin typeface="Times New Roman" panose="02020603050405020304" pitchFamily="18" charset="0"/>
                <a:cs typeface="Times New Roman" panose="02020603050405020304" pitchFamily="18" charset="0"/>
              </a:rPr>
              <a:t>Minimum Values (</a:t>
            </a:r>
            <a:r>
              <a:rPr lang="en-US" altLang="en-US" sz="4400" dirty="0" err="1" smtClean="0">
                <a:solidFill>
                  <a:srgbClr val="3380E6"/>
                </a:solidFill>
                <a:latin typeface="Times New Roman" panose="02020603050405020304" pitchFamily="18" charset="0"/>
                <a:cs typeface="Times New Roman" panose="02020603050405020304" pitchFamily="18" charset="0"/>
              </a:rPr>
              <a:t>int</a:t>
            </a:r>
            <a:r>
              <a:rPr lang="en-US" altLang="en-US" sz="4400" dirty="0" smtClean="0">
                <a:solidFill>
                  <a:srgbClr val="3380E6"/>
                </a:solidFill>
                <a:latin typeface="Times New Roman" panose="02020603050405020304" pitchFamily="18" charset="0"/>
                <a:cs typeface="Times New Roman" panose="02020603050405020304" pitchFamily="18" charset="0"/>
              </a:rPr>
              <a:t> variable)</a:t>
            </a:r>
            <a:endParaRPr lang="en-US" sz="4400" dirty="0">
              <a:solidFill>
                <a:srgbClr val="3380E6"/>
              </a:solidFill>
              <a:latin typeface="Times New Roman" panose="02020603050405020304" pitchFamily="18" charset="0"/>
              <a:cs typeface="Times New Roman" panose="02020603050405020304" pitchFamily="18" charset="0"/>
            </a:endParaRPr>
          </a:p>
        </p:txBody>
      </p:sp>
      <p:sp>
        <p:nvSpPr>
          <p:cNvPr id="76803" name="Text Placeholder 2"/>
          <p:cNvSpPr>
            <a:spLocks noGrp="1"/>
          </p:cNvSpPr>
          <p:nvPr>
            <p:ph type="body" idx="1"/>
          </p:nvPr>
        </p:nvSpPr>
        <p:spPr>
          <a:xfrm>
            <a:off x="612949" y="1828801"/>
            <a:ext cx="10982849" cy="4297363"/>
          </a:xfrm>
        </p:spPr>
        <p:txBody>
          <a:bodyPr/>
          <a:lstStyle/>
          <a:p>
            <a:pPr eaLnBrk="1" hangingPunct="1">
              <a:lnSpc>
                <a:spcPct val="90000"/>
              </a:lnSpc>
            </a:pPr>
            <a:r>
              <a:rPr lang="en-US" altLang="en-US" dirty="0" smtClean="0">
                <a:solidFill>
                  <a:srgbClr val="000000"/>
                </a:solidFill>
                <a:latin typeface="Times New Roman" panose="02020603050405020304" pitchFamily="18" charset="0"/>
              </a:rPr>
              <a:t>The maximum and minimum values that can be stored in an </a:t>
            </a:r>
            <a:r>
              <a:rPr lang="en-US" altLang="en-US" sz="2400" dirty="0" err="1">
                <a:solidFill>
                  <a:srgbClr val="000000"/>
                </a:solidFill>
                <a:latin typeface="Lucida Console" panose="020B0609040504020204" pitchFamily="49" charset="0"/>
              </a:rPr>
              <a:t>int</a:t>
            </a:r>
            <a:r>
              <a:rPr lang="en-US" altLang="en-US" dirty="0" smtClean="0">
                <a:solidFill>
                  <a:srgbClr val="000000"/>
                </a:solidFill>
                <a:latin typeface="Times New Roman" panose="02020603050405020304" pitchFamily="18" charset="0"/>
              </a:rPr>
              <a:t> variable are represented by the constants </a:t>
            </a:r>
            <a:r>
              <a:rPr lang="en-US" altLang="en-US" sz="2400" dirty="0">
                <a:solidFill>
                  <a:srgbClr val="000000"/>
                </a:solidFill>
                <a:latin typeface="Lucida Console" panose="020B0609040504020204" pitchFamily="49" charset="0"/>
              </a:rPr>
              <a:t>MIN_VALUE</a:t>
            </a:r>
            <a:r>
              <a:rPr lang="en-US" altLang="en-US" dirty="0" smtClean="0">
                <a:solidFill>
                  <a:srgbClr val="000000"/>
                </a:solidFill>
                <a:latin typeface="Times New Roman" panose="02020603050405020304" pitchFamily="18" charset="0"/>
              </a:rPr>
              <a:t> and </a:t>
            </a:r>
            <a:r>
              <a:rPr lang="en-US" altLang="en-US" sz="2400" dirty="0">
                <a:solidFill>
                  <a:srgbClr val="000000"/>
                </a:solidFill>
                <a:latin typeface="Lucida Console" panose="020B0609040504020204" pitchFamily="49" charset="0"/>
              </a:rPr>
              <a:t>MAX_VALUE</a:t>
            </a:r>
            <a:r>
              <a:rPr lang="en-US" altLang="en-US" dirty="0" smtClean="0">
                <a:solidFill>
                  <a:srgbClr val="000000"/>
                </a:solidFill>
                <a:latin typeface="Times New Roman" panose="02020603050405020304" pitchFamily="18" charset="0"/>
              </a:rPr>
              <a:t>, respectively, which are defined in class </a:t>
            </a:r>
            <a:r>
              <a:rPr lang="en-US" altLang="en-US" sz="2400" dirty="0">
                <a:solidFill>
                  <a:srgbClr val="000000"/>
                </a:solidFill>
                <a:latin typeface="Lucida Console" panose="020B0609040504020204" pitchFamily="49" charset="0"/>
              </a:rPr>
              <a:t>Integer</a:t>
            </a:r>
            <a:r>
              <a:rPr lang="en-US" altLang="en-US" dirty="0" smtClean="0">
                <a:solidFill>
                  <a:srgbClr val="000000"/>
                </a:solidFill>
                <a:latin typeface="Times New Roman" panose="02020603050405020304" pitchFamily="18" charset="0"/>
              </a:rPr>
              <a:t>. </a:t>
            </a:r>
          </a:p>
          <a:p>
            <a:pPr eaLnBrk="1" hangingPunct="1">
              <a:lnSpc>
                <a:spcPct val="90000"/>
              </a:lnSpc>
            </a:pPr>
            <a:r>
              <a:rPr lang="en-US" altLang="en-US" dirty="0" smtClean="0">
                <a:solidFill>
                  <a:srgbClr val="000000"/>
                </a:solidFill>
                <a:latin typeface="Times New Roman" panose="02020603050405020304" pitchFamily="18" charset="0"/>
              </a:rPr>
              <a:t>There are similar constants for the other integral types and for floating-point types. </a:t>
            </a:r>
          </a:p>
          <a:p>
            <a:pPr eaLnBrk="1" hangingPunct="1">
              <a:lnSpc>
                <a:spcPct val="90000"/>
              </a:lnSpc>
            </a:pPr>
            <a:r>
              <a:rPr lang="en-US" altLang="en-US" dirty="0" smtClean="0">
                <a:solidFill>
                  <a:srgbClr val="000000"/>
                </a:solidFill>
                <a:latin typeface="Times New Roman" panose="02020603050405020304" pitchFamily="18" charset="0"/>
              </a:rPr>
              <a:t>Each primitive type has a corresponding class type in package </a:t>
            </a:r>
            <a:r>
              <a:rPr lang="en-US" altLang="en-US" sz="2400" dirty="0" err="1">
                <a:solidFill>
                  <a:srgbClr val="000000"/>
                </a:solidFill>
                <a:latin typeface="Lucida Console" panose="020B0609040504020204" pitchFamily="49" charset="0"/>
              </a:rPr>
              <a:t>java.lang</a:t>
            </a:r>
            <a:r>
              <a:rPr lang="en-US" altLang="en-US" dirty="0" smtClean="0">
                <a:solidFill>
                  <a:srgbClr val="000000"/>
                </a:solidFill>
                <a:latin typeface="Times New Roman" panose="02020603050405020304" pitchFamily="18" charset="0"/>
              </a:rPr>
              <a:t>. </a:t>
            </a:r>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853" y="274638"/>
            <a:ext cx="10982848" cy="1162276"/>
          </a:xfrm>
        </p:spPr>
        <p:txBody>
          <a:bodyPr>
            <a:normAutofit/>
          </a:bodyPr>
          <a:lstStyle/>
          <a:p>
            <a:pPr marL="109537">
              <a:defRPr/>
            </a:pPr>
            <a:r>
              <a:rPr lang="en-US" altLang="en-US" dirty="0" smtClean="0">
                <a:solidFill>
                  <a:srgbClr val="3380E6"/>
                </a:solidFill>
                <a:latin typeface="Times New Roman" panose="02020603050405020304" pitchFamily="18" charset="0"/>
                <a:cs typeface="Times New Roman" panose="02020603050405020304" pitchFamily="18" charset="0"/>
              </a:rPr>
              <a:t>A </a:t>
            </a:r>
            <a:r>
              <a:rPr lang="en-US" altLang="en-US" dirty="0">
                <a:solidFill>
                  <a:srgbClr val="3380E6"/>
                </a:solidFill>
                <a:latin typeface="Times New Roman" panose="02020603050405020304" pitchFamily="18" charset="0"/>
                <a:cs typeface="Times New Roman" panose="02020603050405020304" pitchFamily="18" charset="0"/>
              </a:rPr>
              <a:t>Deeper Look at Receiving User Input </a:t>
            </a:r>
          </a:p>
        </p:txBody>
      </p:sp>
      <p:sp>
        <p:nvSpPr>
          <p:cNvPr id="64515" name="Text Placeholder 2"/>
          <p:cNvSpPr>
            <a:spLocks noGrp="1"/>
          </p:cNvSpPr>
          <p:nvPr>
            <p:ph type="body" idx="1"/>
          </p:nvPr>
        </p:nvSpPr>
        <p:spPr>
          <a:xfrm>
            <a:off x="592853" y="1587641"/>
            <a:ext cx="10982848" cy="4538524"/>
          </a:xfrm>
        </p:spPr>
        <p:txBody>
          <a:bodyPr>
            <a:normAutofit/>
          </a:bodyPr>
          <a:lstStyle/>
          <a:p>
            <a:pPr eaLnBrk="1" hangingPunct="1">
              <a:lnSpc>
                <a:spcPct val="90000"/>
              </a:lnSpc>
              <a:defRPr/>
            </a:pPr>
            <a:r>
              <a:rPr lang="en-US" altLang="en-US" dirty="0" smtClean="0">
                <a:solidFill>
                  <a:srgbClr val="000000"/>
                </a:solidFill>
                <a:latin typeface="Times New Roman" pitchFamily="18" charset="0"/>
                <a:cs typeface="Times New Roman" panose="02020603050405020304" pitchFamily="18" charset="0"/>
              </a:rPr>
              <a:t>Any </a:t>
            </a:r>
            <a:r>
              <a:rPr lang="en-US" altLang="en-US" dirty="0">
                <a:solidFill>
                  <a:srgbClr val="000000"/>
                </a:solidFill>
                <a:latin typeface="Times New Roman" pitchFamily="18" charset="0"/>
                <a:cs typeface="Times New Roman" panose="02020603050405020304" pitchFamily="18" charset="0"/>
              </a:rPr>
              <a:t>time a program receives input from the user, various problems might occur. For example, </a:t>
            </a:r>
            <a:endParaRPr lang="en-US" altLang="en-US" dirty="0" smtClean="0">
              <a:solidFill>
                <a:srgbClr val="000000"/>
              </a:solidFill>
              <a:latin typeface="Times New Roman" pitchFamily="18" charset="0"/>
              <a:cs typeface="Times New Roman" panose="02020603050405020304" pitchFamily="18" charset="0"/>
            </a:endParaRPr>
          </a:p>
          <a:p>
            <a:pPr marL="457200" lvl="1" indent="0">
              <a:buNone/>
              <a:defRPr/>
            </a:pPr>
            <a:r>
              <a:rPr lang="en-US" altLang="en-US" sz="2800" dirty="0" err="1" smtClean="0">
                <a:solidFill>
                  <a:srgbClr val="0000FF"/>
                </a:solidFill>
                <a:latin typeface="Times New Roman" panose="02020603050405020304" pitchFamily="18" charset="0"/>
                <a:cs typeface="Times New Roman" panose="02020603050405020304" pitchFamily="18" charset="0"/>
              </a:rPr>
              <a:t>int</a:t>
            </a:r>
            <a:r>
              <a:rPr lang="en-US" altLang="en-US" sz="2800" dirty="0" smtClean="0">
                <a:solidFill>
                  <a:srgbClr val="0000FF"/>
                </a:solidFill>
                <a:latin typeface="Times New Roman" panose="02020603050405020304" pitchFamily="18" charset="0"/>
                <a:cs typeface="Times New Roman" panose="02020603050405020304" pitchFamily="18" charset="0"/>
              </a:rPr>
              <a:t> </a:t>
            </a:r>
            <a:r>
              <a:rPr lang="en-US" altLang="en-US" sz="2800" dirty="0">
                <a:solidFill>
                  <a:srgbClr val="000000"/>
                </a:solidFill>
                <a:latin typeface="Times New Roman" panose="02020603050405020304" pitchFamily="18" charset="0"/>
                <a:cs typeface="Times New Roman" panose="02020603050405020304" pitchFamily="18" charset="0"/>
              </a:rPr>
              <a:t>grade = </a:t>
            </a:r>
            <a:r>
              <a:rPr lang="en-US" altLang="en-US" sz="2800" dirty="0" err="1">
                <a:solidFill>
                  <a:srgbClr val="000000"/>
                </a:solidFill>
                <a:latin typeface="Times New Roman" panose="02020603050405020304" pitchFamily="18" charset="0"/>
                <a:cs typeface="Times New Roman" panose="02020603050405020304" pitchFamily="18" charset="0"/>
              </a:rPr>
              <a:t>input.nextInt</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a:solidFill>
                  <a:srgbClr val="00B050"/>
                </a:solidFill>
                <a:latin typeface="Times New Roman" panose="02020603050405020304" pitchFamily="18" charset="0"/>
                <a:cs typeface="Times New Roman" panose="02020603050405020304" pitchFamily="18" charset="0"/>
              </a:rPr>
              <a:t>// input next grade</a:t>
            </a:r>
          </a:p>
          <a:p>
            <a:pPr eaLnBrk="1" hangingPunct="1">
              <a:lnSpc>
                <a:spcPct val="90000"/>
              </a:lnSpc>
              <a:defRPr/>
            </a:pPr>
            <a:r>
              <a:rPr lang="en-US" altLang="en-US" dirty="0">
                <a:solidFill>
                  <a:srgbClr val="000000"/>
                </a:solidFill>
                <a:latin typeface="Times New Roman" pitchFamily="18" charset="0"/>
                <a:cs typeface="Times New Roman" panose="02020603050405020304" pitchFamily="18" charset="0"/>
              </a:rPr>
              <a:t>we assume that the user will enter an integer grade in the range 0 to 100. </a:t>
            </a:r>
          </a:p>
          <a:p>
            <a:pPr eaLnBrk="1" hangingPunct="1">
              <a:lnSpc>
                <a:spcPct val="90000"/>
              </a:lnSpc>
              <a:defRPr/>
            </a:pPr>
            <a:r>
              <a:rPr lang="en-US" altLang="en-US" dirty="0">
                <a:solidFill>
                  <a:srgbClr val="000000"/>
                </a:solidFill>
                <a:latin typeface="Times New Roman" pitchFamily="18" charset="0"/>
                <a:cs typeface="Times New Roman" panose="02020603050405020304" pitchFamily="18" charset="0"/>
              </a:rPr>
              <a:t>However, the person entering a grade could enter an integer less than 0, an integer greater than 100, an integer outside the range of values that can be stored in an </a:t>
            </a:r>
            <a:r>
              <a:rPr lang="en-US" altLang="en-US" dirty="0" err="1">
                <a:solidFill>
                  <a:srgbClr val="0000FF"/>
                </a:solidFill>
                <a:latin typeface="Times New Roman" panose="02020603050405020304" pitchFamily="18" charset="0"/>
                <a:cs typeface="Times New Roman" panose="02020603050405020304" pitchFamily="18" charset="0"/>
              </a:rPr>
              <a:t>int</a:t>
            </a:r>
            <a:r>
              <a:rPr lang="en-US" altLang="en-US" dirty="0">
                <a:solidFill>
                  <a:srgbClr val="000000"/>
                </a:solidFill>
                <a:latin typeface="Times New Roman" pitchFamily="18" charset="0"/>
                <a:cs typeface="Times New Roman" panose="02020603050405020304" pitchFamily="18" charset="0"/>
              </a:rPr>
              <a:t> variable, a number containing a decimal point or a value containing letters or special symbols that’s not even an integer.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804" y="274638"/>
            <a:ext cx="11023042" cy="1363243"/>
          </a:xfrm>
        </p:spPr>
        <p:txBody>
          <a:bodyPr>
            <a:normAutofit/>
          </a:bodyPr>
          <a:lstStyle/>
          <a:p>
            <a:pPr>
              <a:defRPr/>
            </a:pPr>
            <a:r>
              <a:rPr lang="en-US" altLang="en-US" sz="4400" dirty="0">
                <a:solidFill>
                  <a:srgbClr val="3380E6"/>
                </a:solidFill>
                <a:latin typeface="Times New Roman" panose="02020603050405020304" pitchFamily="18" charset="0"/>
                <a:cs typeface="Times New Roman" panose="02020603050405020304" pitchFamily="18" charset="0"/>
              </a:rPr>
              <a:t>Ensuring valid inputs</a:t>
            </a:r>
            <a:endParaRPr lang="en-US" sz="4400" dirty="0">
              <a:solidFill>
                <a:srgbClr val="3380E6"/>
              </a:solidFill>
              <a:latin typeface="Times New Roman" panose="02020603050405020304" pitchFamily="18" charset="0"/>
              <a:cs typeface="Times New Roman" panose="02020603050405020304" pitchFamily="18" charset="0"/>
            </a:endParaRPr>
          </a:p>
        </p:txBody>
      </p:sp>
      <p:sp>
        <p:nvSpPr>
          <p:cNvPr id="79875" name="Text Placeholder 2"/>
          <p:cNvSpPr>
            <a:spLocks noGrp="1"/>
          </p:cNvSpPr>
          <p:nvPr>
            <p:ph type="body" idx="1"/>
          </p:nvPr>
        </p:nvSpPr>
        <p:spPr>
          <a:xfrm>
            <a:off x="582804" y="1828801"/>
            <a:ext cx="11023042" cy="4297363"/>
          </a:xfrm>
        </p:spPr>
        <p:txBody>
          <a:bodyPr>
            <a:normAutofit/>
          </a:bodyPr>
          <a:lstStyle/>
          <a:p>
            <a:pPr eaLnBrk="1" hangingPunct="1">
              <a:lnSpc>
                <a:spcPct val="90000"/>
              </a:lnSpc>
            </a:pPr>
            <a:r>
              <a:rPr lang="en-US" altLang="en-US" dirty="0">
                <a:solidFill>
                  <a:srgbClr val="000000"/>
                </a:solidFill>
                <a:latin typeface="Times New Roman" panose="02020603050405020304" pitchFamily="18" charset="0"/>
              </a:rPr>
              <a:t>To ensure that inputs are valid, industrial-strength programs must test for all possible erroneous cases. </a:t>
            </a:r>
          </a:p>
          <a:p>
            <a:pPr eaLnBrk="1" hangingPunct="1">
              <a:lnSpc>
                <a:spcPct val="90000"/>
              </a:lnSpc>
            </a:pPr>
            <a:r>
              <a:rPr lang="en-US" altLang="en-US" dirty="0">
                <a:solidFill>
                  <a:srgbClr val="000000"/>
                </a:solidFill>
                <a:latin typeface="Times New Roman" panose="02020603050405020304" pitchFamily="18" charset="0"/>
              </a:rPr>
              <a:t>A  program that inputs grades should </a:t>
            </a:r>
            <a:r>
              <a:rPr lang="en-US" altLang="en-US" dirty="0">
                <a:solidFill>
                  <a:srgbClr val="0000FF"/>
                </a:solidFill>
                <a:latin typeface="Times New Roman" panose="02020603050405020304" pitchFamily="18" charset="0"/>
              </a:rPr>
              <a:t>validate</a:t>
            </a:r>
            <a:r>
              <a:rPr lang="en-US" altLang="en-US" dirty="0">
                <a:solidFill>
                  <a:srgbClr val="000000"/>
                </a:solidFill>
                <a:latin typeface="Times New Roman" panose="02020603050405020304" pitchFamily="18" charset="0"/>
              </a:rPr>
              <a:t> the grades by using </a:t>
            </a:r>
            <a:r>
              <a:rPr lang="en-US" altLang="en-US" dirty="0">
                <a:solidFill>
                  <a:srgbClr val="0000FF"/>
                </a:solidFill>
                <a:latin typeface="Times New Roman" panose="02020603050405020304" pitchFamily="18" charset="0"/>
              </a:rPr>
              <a:t>range</a:t>
            </a:r>
            <a:r>
              <a:rPr lang="en-US" altLang="en-US" dirty="0">
                <a:solidFill>
                  <a:srgbClr val="000000"/>
                </a:solidFill>
                <a:latin typeface="Times New Roman" panose="02020603050405020304" pitchFamily="18" charset="0"/>
              </a:rPr>
              <a:t> </a:t>
            </a:r>
            <a:r>
              <a:rPr lang="en-US" altLang="en-US" dirty="0">
                <a:solidFill>
                  <a:srgbClr val="0000FF"/>
                </a:solidFill>
                <a:latin typeface="Times New Roman" panose="02020603050405020304" pitchFamily="18" charset="0"/>
              </a:rPr>
              <a:t>checking</a:t>
            </a:r>
            <a:r>
              <a:rPr lang="en-US" altLang="en-US" dirty="0">
                <a:solidFill>
                  <a:srgbClr val="000000"/>
                </a:solidFill>
                <a:latin typeface="Times New Roman" panose="02020603050405020304" pitchFamily="18" charset="0"/>
              </a:rPr>
              <a:t> to ensure that hey are values from 0 to 100. </a:t>
            </a:r>
          </a:p>
          <a:p>
            <a:pPr eaLnBrk="1" hangingPunct="1">
              <a:lnSpc>
                <a:spcPct val="90000"/>
              </a:lnSpc>
            </a:pPr>
            <a:r>
              <a:rPr lang="en-US" altLang="en-US" dirty="0">
                <a:solidFill>
                  <a:srgbClr val="000000"/>
                </a:solidFill>
                <a:latin typeface="Times New Roman" panose="02020603050405020304" pitchFamily="18" charset="0"/>
              </a:rPr>
              <a:t>You can then ask the user to reenter any value that’s out of range. </a:t>
            </a:r>
          </a:p>
          <a:p>
            <a:pPr eaLnBrk="1" hangingPunct="1">
              <a:lnSpc>
                <a:spcPct val="90000"/>
              </a:lnSpc>
            </a:pPr>
            <a:r>
              <a:rPr lang="en-US" altLang="en-US" dirty="0">
                <a:solidFill>
                  <a:srgbClr val="000000"/>
                </a:solidFill>
                <a:latin typeface="Times New Roman" panose="02020603050405020304" pitchFamily="18" charset="0"/>
              </a:rPr>
              <a:t>If a program requires inputs from a specific set of values (e.g., </a:t>
            </a:r>
            <a:r>
              <a:rPr lang="en-US" altLang="en-US" dirty="0" smtClean="0">
                <a:solidFill>
                  <a:srgbClr val="000000"/>
                </a:solidFill>
                <a:latin typeface="Times New Roman" panose="02020603050405020304" pitchFamily="18" charset="0"/>
              </a:rPr>
              <a:t>non-sequential </a:t>
            </a:r>
            <a:r>
              <a:rPr lang="en-US" altLang="en-US" dirty="0">
                <a:solidFill>
                  <a:srgbClr val="000000"/>
                </a:solidFill>
                <a:latin typeface="Times New Roman" panose="02020603050405020304" pitchFamily="18" charset="0"/>
              </a:rPr>
              <a:t>product codes), you can ensure that each input matches a value in the set.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756" y="365125"/>
            <a:ext cx="11083332" cy="1325563"/>
          </a:xfrm>
        </p:spPr>
        <p:txBody>
          <a:bodyPr>
            <a:normAutofit/>
          </a:bodyPr>
          <a:lstStyle/>
          <a:p>
            <a:pPr>
              <a:defRPr/>
            </a:pPr>
            <a:r>
              <a:rPr lang="en-US" sz="4400" dirty="0" smtClean="0">
                <a:solidFill>
                  <a:srgbClr val="3380E6"/>
                </a:solidFill>
                <a:latin typeface="Times New Roman" panose="02020603050405020304" pitchFamily="18" charset="0"/>
                <a:cs typeface="Times New Roman" panose="02020603050405020304" pitchFamily="18" charset="0"/>
              </a:rPr>
              <a:t>Formulating Algorithms: </a:t>
            </a:r>
            <a:br>
              <a:rPr lang="en-US" sz="4400" dirty="0" smtClean="0">
                <a:solidFill>
                  <a:srgbClr val="3380E6"/>
                </a:solidFill>
                <a:latin typeface="Times New Roman" panose="02020603050405020304" pitchFamily="18" charset="0"/>
                <a:cs typeface="Times New Roman" panose="02020603050405020304" pitchFamily="18" charset="0"/>
              </a:rPr>
            </a:br>
            <a:r>
              <a:rPr lang="en-US" sz="4400" dirty="0" smtClean="0">
                <a:solidFill>
                  <a:srgbClr val="3380E6"/>
                </a:solidFill>
                <a:latin typeface="Times New Roman" panose="02020603050405020304" pitchFamily="18" charset="0"/>
                <a:cs typeface="Times New Roman" panose="02020603050405020304" pitchFamily="18" charset="0"/>
              </a:rPr>
              <a:t>Sentinel-Controlled Repetition</a:t>
            </a:r>
          </a:p>
        </p:txBody>
      </p:sp>
      <p:sp>
        <p:nvSpPr>
          <p:cNvPr id="80899" name="Text Placeholder 2"/>
          <p:cNvSpPr>
            <a:spLocks noGrp="1"/>
          </p:cNvSpPr>
          <p:nvPr>
            <p:ph type="body" idx="1"/>
          </p:nvPr>
        </p:nvSpPr>
        <p:spPr>
          <a:xfrm>
            <a:off x="572756" y="1825625"/>
            <a:ext cx="11083332" cy="4351338"/>
          </a:xfrm>
        </p:spPr>
        <p:txBody>
          <a:bodyPr/>
          <a:lstStyle/>
          <a:p>
            <a:pPr eaLnBrk="1" hangingPunct="1"/>
            <a:r>
              <a:rPr lang="en-US" altLang="en-US" i="1" dirty="0" smtClean="0">
                <a:solidFill>
                  <a:srgbClr val="000000"/>
                </a:solidFill>
                <a:latin typeface="Times New Roman" panose="02020603050405020304" pitchFamily="18" charset="0"/>
                <a:cs typeface="Times New Roman" panose="02020603050405020304" pitchFamily="18" charset="0"/>
              </a:rPr>
              <a:t>Develop a class-averaging program that processes grades for an arbitrary number of students each time it is run.</a:t>
            </a:r>
          </a:p>
          <a:p>
            <a:pPr eaLnBrk="1" hangingPunct="1"/>
            <a:r>
              <a:rPr lang="en-US" altLang="en-US" dirty="0" smtClean="0">
                <a:solidFill>
                  <a:srgbClr val="0000FF"/>
                </a:solidFill>
                <a:latin typeface="Times New Roman" panose="02020603050405020304" pitchFamily="18" charset="0"/>
                <a:cs typeface="Times New Roman" panose="02020603050405020304" pitchFamily="18" charset="0"/>
              </a:rPr>
              <a:t>Sentinel-controlled repetition</a:t>
            </a:r>
            <a:r>
              <a:rPr lang="en-US" altLang="en-US" dirty="0" smtClean="0">
                <a:solidFill>
                  <a:srgbClr val="000000"/>
                </a:solidFill>
                <a:latin typeface="Times New Roman" panose="02020603050405020304" pitchFamily="18" charset="0"/>
                <a:cs typeface="Times New Roman" panose="02020603050405020304" pitchFamily="18" charset="0"/>
              </a:rPr>
              <a:t> is often called </a:t>
            </a:r>
            <a:r>
              <a:rPr lang="en-US" altLang="en-US" dirty="0" smtClean="0">
                <a:solidFill>
                  <a:srgbClr val="0000FF"/>
                </a:solidFill>
                <a:latin typeface="Times New Roman" panose="02020603050405020304" pitchFamily="18" charset="0"/>
                <a:cs typeface="Times New Roman" panose="02020603050405020304" pitchFamily="18" charset="0"/>
              </a:rPr>
              <a:t>indefinite repetition</a:t>
            </a:r>
            <a:r>
              <a:rPr lang="en-US" altLang="en-US" dirty="0" smtClean="0">
                <a:solidFill>
                  <a:srgbClr val="000000"/>
                </a:solidFill>
                <a:latin typeface="Times New Roman" panose="02020603050405020304" pitchFamily="18" charset="0"/>
                <a:cs typeface="Times New Roman" panose="02020603050405020304" pitchFamily="18" charset="0"/>
              </a:rPr>
              <a:t> because the number of repetitions is not known before the loop begins executing.</a:t>
            </a:r>
          </a:p>
          <a:p>
            <a:pPr eaLnBrk="1" hangingPunct="1"/>
            <a:r>
              <a:rPr lang="en-US" altLang="en-US" dirty="0" smtClean="0">
                <a:solidFill>
                  <a:srgbClr val="000000"/>
                </a:solidFill>
                <a:latin typeface="Times New Roman" panose="02020603050405020304" pitchFamily="18" charset="0"/>
                <a:cs typeface="Times New Roman" panose="02020603050405020304" pitchFamily="18" charset="0"/>
              </a:rPr>
              <a:t>A special value called a </a:t>
            </a:r>
            <a:r>
              <a:rPr lang="en-US" altLang="en-US" dirty="0" smtClean="0">
                <a:solidFill>
                  <a:srgbClr val="0000FF"/>
                </a:solidFill>
                <a:latin typeface="Times New Roman" panose="02020603050405020304" pitchFamily="18" charset="0"/>
                <a:cs typeface="Times New Roman" panose="02020603050405020304" pitchFamily="18" charset="0"/>
              </a:rPr>
              <a:t>sentinel value</a:t>
            </a:r>
            <a:r>
              <a:rPr lang="en-US" altLang="en-US" dirty="0" smtClean="0">
                <a:solidFill>
                  <a:srgbClr val="000000"/>
                </a:solidFill>
                <a:latin typeface="Times New Roman" panose="02020603050405020304" pitchFamily="18" charset="0"/>
                <a:cs typeface="Times New Roman" panose="02020603050405020304" pitchFamily="18" charset="0"/>
              </a:rPr>
              <a:t> (also called a </a:t>
            </a:r>
            <a:r>
              <a:rPr lang="en-US" altLang="en-US" dirty="0" smtClean="0">
                <a:solidFill>
                  <a:srgbClr val="0000FF"/>
                </a:solidFill>
                <a:latin typeface="Times New Roman" panose="02020603050405020304" pitchFamily="18" charset="0"/>
                <a:cs typeface="Times New Roman" panose="02020603050405020304" pitchFamily="18" charset="0"/>
              </a:rPr>
              <a:t>signal value</a:t>
            </a:r>
            <a:r>
              <a:rPr lang="en-US" altLang="en-US" dirty="0" smtClean="0">
                <a:solidFill>
                  <a:srgbClr val="000000"/>
                </a:solidFill>
                <a:latin typeface="Times New Roman" panose="02020603050405020304" pitchFamily="18" charset="0"/>
                <a:cs typeface="Times New Roman" panose="02020603050405020304" pitchFamily="18" charset="0"/>
              </a:rPr>
              <a:t>, a </a:t>
            </a:r>
            <a:r>
              <a:rPr lang="en-US" altLang="en-US" dirty="0" smtClean="0">
                <a:solidFill>
                  <a:srgbClr val="0000FF"/>
                </a:solidFill>
                <a:latin typeface="Times New Roman" panose="02020603050405020304" pitchFamily="18" charset="0"/>
                <a:cs typeface="Times New Roman" panose="02020603050405020304" pitchFamily="18" charset="0"/>
              </a:rPr>
              <a:t>dummy value</a:t>
            </a:r>
            <a:r>
              <a:rPr lang="en-US" altLang="en-US" dirty="0" smtClean="0">
                <a:solidFill>
                  <a:srgbClr val="000000"/>
                </a:solidFill>
                <a:latin typeface="Times New Roman" panose="02020603050405020304" pitchFamily="18" charset="0"/>
                <a:cs typeface="Times New Roman" panose="02020603050405020304" pitchFamily="18" charset="0"/>
              </a:rPr>
              <a:t> or a </a:t>
            </a:r>
            <a:r>
              <a:rPr lang="en-US" altLang="en-US" dirty="0" smtClean="0">
                <a:solidFill>
                  <a:srgbClr val="0000FF"/>
                </a:solidFill>
                <a:latin typeface="Times New Roman" panose="02020603050405020304" pitchFamily="18" charset="0"/>
                <a:cs typeface="Times New Roman" panose="02020603050405020304" pitchFamily="18" charset="0"/>
              </a:rPr>
              <a:t>flag value</a:t>
            </a:r>
            <a:r>
              <a:rPr lang="en-US" altLang="en-US" dirty="0" smtClean="0">
                <a:solidFill>
                  <a:srgbClr val="000000"/>
                </a:solidFill>
                <a:latin typeface="Times New Roman" panose="02020603050405020304" pitchFamily="18" charset="0"/>
                <a:cs typeface="Times New Roman" panose="02020603050405020304" pitchFamily="18" charset="0"/>
              </a:rPr>
              <a:t>) can be used to indicate “end of data entry.” </a:t>
            </a:r>
          </a:p>
          <a:p>
            <a:pPr eaLnBrk="1" hangingPunct="1"/>
            <a:r>
              <a:rPr lang="en-US" altLang="en-US" dirty="0" smtClean="0">
                <a:solidFill>
                  <a:srgbClr val="000000"/>
                </a:solidFill>
                <a:latin typeface="Times New Roman" panose="02020603050405020304" pitchFamily="18" charset="0"/>
                <a:cs typeface="Times New Roman" panose="02020603050405020304" pitchFamily="18" charset="0"/>
              </a:rPr>
              <a:t>A sentinel value must be chosen that cannot be confused with an acceptable input value. </a:t>
            </a:r>
          </a:p>
          <a:p>
            <a:pPr eaLnBrk="1" hangingPunct="1"/>
            <a:endParaRPr lang="en-US" altLang="en-US"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804" y="274638"/>
            <a:ext cx="11012994" cy="1353195"/>
          </a:xfrm>
        </p:spPr>
        <p:txBody>
          <a:bodyPr>
            <a:normAutofit/>
          </a:bodyPr>
          <a:lstStyle/>
          <a:p>
            <a:pPr>
              <a:defRPr/>
            </a:pPr>
            <a:r>
              <a:rPr lang="en-US" altLang="en-US" sz="4400" dirty="0">
                <a:solidFill>
                  <a:srgbClr val="3380E6"/>
                </a:solidFill>
                <a:latin typeface="Times New Roman" panose="02020603050405020304" pitchFamily="18" charset="0"/>
                <a:cs typeface="Times New Roman" panose="02020603050405020304" pitchFamily="18" charset="0"/>
              </a:rPr>
              <a:t>Developing the Pseudocode Algorithm </a:t>
            </a:r>
            <a:r>
              <a:rPr lang="en-US" sz="4400" dirty="0">
                <a:solidFill>
                  <a:srgbClr val="3380E6"/>
                </a:solidFill>
                <a:latin typeface="Times New Roman" panose="02020603050405020304" pitchFamily="18" charset="0"/>
                <a:cs typeface="Times New Roman" panose="02020603050405020304" pitchFamily="18" charset="0"/>
              </a:rPr>
              <a:t>: Sentinel-Controlled Repetition</a:t>
            </a:r>
          </a:p>
        </p:txBody>
      </p:sp>
      <p:sp>
        <p:nvSpPr>
          <p:cNvPr id="67587" name="Text Placeholder 2"/>
          <p:cNvSpPr>
            <a:spLocks noGrp="1"/>
          </p:cNvSpPr>
          <p:nvPr>
            <p:ph type="body" idx="1"/>
          </p:nvPr>
        </p:nvSpPr>
        <p:spPr>
          <a:xfrm>
            <a:off x="582804" y="1844713"/>
            <a:ext cx="11012994" cy="4449763"/>
          </a:xfrm>
        </p:spPr>
        <p:txBody>
          <a:bodyPr>
            <a:normAutofit/>
          </a:bodyPr>
          <a:lstStyle/>
          <a:p>
            <a:pPr eaLnBrk="1" hangingPunct="1">
              <a:lnSpc>
                <a:spcPct val="80000"/>
              </a:lnSpc>
              <a:defRPr/>
            </a:pPr>
            <a:r>
              <a:rPr lang="en-US" altLang="en-US" dirty="0" smtClean="0">
                <a:solidFill>
                  <a:srgbClr val="0000FF"/>
                </a:solidFill>
                <a:latin typeface="Times New Roman" pitchFamily="18" charset="0"/>
                <a:cs typeface="Times New Roman" panose="02020603050405020304" pitchFamily="18" charset="0"/>
              </a:rPr>
              <a:t>Top-down</a:t>
            </a:r>
            <a:r>
              <a:rPr lang="en-US" altLang="en-US" dirty="0">
                <a:solidFill>
                  <a:srgbClr val="0000FF"/>
                </a:solidFill>
                <a:latin typeface="Times New Roman" pitchFamily="18" charset="0"/>
                <a:cs typeface="Times New Roman" panose="02020603050405020304" pitchFamily="18" charset="0"/>
              </a:rPr>
              <a:t>, stepwise refinement</a:t>
            </a:r>
          </a:p>
          <a:p>
            <a:pPr eaLnBrk="1" hangingPunct="1">
              <a:lnSpc>
                <a:spcPct val="80000"/>
              </a:lnSpc>
              <a:defRPr/>
            </a:pPr>
            <a:r>
              <a:rPr lang="en-US" altLang="en-US" dirty="0">
                <a:solidFill>
                  <a:srgbClr val="000000"/>
                </a:solidFill>
                <a:latin typeface="Times New Roman" pitchFamily="18" charset="0"/>
                <a:cs typeface="Times New Roman" panose="02020603050405020304" pitchFamily="18" charset="0"/>
              </a:rPr>
              <a:t>Begin with a </a:t>
            </a:r>
            <a:r>
              <a:rPr lang="en-US" altLang="en-US" dirty="0" err="1">
                <a:solidFill>
                  <a:srgbClr val="000000"/>
                </a:solidFill>
                <a:latin typeface="Times New Roman" pitchFamily="18" charset="0"/>
                <a:cs typeface="Times New Roman" panose="02020603050405020304" pitchFamily="18" charset="0"/>
              </a:rPr>
              <a:t>pseudocode</a:t>
            </a:r>
            <a:r>
              <a:rPr lang="en-US" altLang="en-US" dirty="0">
                <a:solidFill>
                  <a:srgbClr val="000000"/>
                </a:solidFill>
                <a:latin typeface="Times New Roman" pitchFamily="18" charset="0"/>
                <a:cs typeface="Times New Roman" panose="02020603050405020304" pitchFamily="18" charset="0"/>
              </a:rPr>
              <a:t> representation of the </a:t>
            </a:r>
            <a:r>
              <a:rPr lang="en-US" altLang="en-US" dirty="0">
                <a:solidFill>
                  <a:srgbClr val="0000FF"/>
                </a:solidFill>
                <a:latin typeface="Times New Roman" pitchFamily="18" charset="0"/>
                <a:cs typeface="Times New Roman" panose="02020603050405020304" pitchFamily="18" charset="0"/>
              </a:rPr>
              <a:t>top</a:t>
            </a:r>
            <a:r>
              <a:rPr lang="en-US" altLang="en-US" dirty="0">
                <a:solidFill>
                  <a:srgbClr val="000000"/>
                </a:solidFill>
                <a:latin typeface="Times New Roman" pitchFamily="18" charset="0"/>
                <a:cs typeface="Times New Roman" panose="02020603050405020304" pitchFamily="18" charset="0"/>
              </a:rPr>
              <a:t>—a single statement that conveys the overall function of the program: </a:t>
            </a:r>
          </a:p>
          <a:p>
            <a:pPr lvl="1" eaLnBrk="1" hangingPunct="1">
              <a:lnSpc>
                <a:spcPct val="80000"/>
              </a:lnSpc>
              <a:defRPr/>
            </a:pPr>
            <a:r>
              <a:rPr lang="en-US" altLang="en-US" sz="2800" i="1" dirty="0">
                <a:solidFill>
                  <a:srgbClr val="0026CC"/>
                </a:solidFill>
                <a:latin typeface="Times New Roman" pitchFamily="18" charset="0"/>
                <a:cs typeface="Times New Roman" panose="02020603050405020304" pitchFamily="18" charset="0"/>
              </a:rPr>
              <a:t>Determine the class average for the quiz</a:t>
            </a:r>
          </a:p>
          <a:p>
            <a:pPr eaLnBrk="1" hangingPunct="1">
              <a:lnSpc>
                <a:spcPct val="80000"/>
              </a:lnSpc>
              <a:defRPr/>
            </a:pPr>
            <a:r>
              <a:rPr lang="en-US" altLang="en-US" dirty="0">
                <a:solidFill>
                  <a:srgbClr val="000000"/>
                </a:solidFill>
                <a:latin typeface="Times New Roman" pitchFamily="18" charset="0"/>
                <a:cs typeface="Times New Roman" panose="02020603050405020304" pitchFamily="18" charset="0"/>
              </a:rPr>
              <a:t>The top is a </a:t>
            </a:r>
            <a:r>
              <a:rPr lang="en-US" altLang="en-US" i="1" dirty="0">
                <a:solidFill>
                  <a:srgbClr val="000000"/>
                </a:solidFill>
                <a:latin typeface="Times New Roman" pitchFamily="18" charset="0"/>
                <a:cs typeface="Times New Roman" panose="02020603050405020304" pitchFamily="18" charset="0"/>
              </a:rPr>
              <a:t>complete representation of a program. </a:t>
            </a:r>
            <a:r>
              <a:rPr lang="en-US" altLang="en-US" dirty="0">
                <a:solidFill>
                  <a:srgbClr val="000000"/>
                </a:solidFill>
                <a:latin typeface="Times New Roman" pitchFamily="18" charset="0"/>
                <a:cs typeface="Times New Roman" panose="02020603050405020304" pitchFamily="18" charset="0"/>
              </a:rPr>
              <a:t>Rarely conveys sufficient detail from which to write a Java program.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901" y="365126"/>
            <a:ext cx="11002945" cy="1152176"/>
          </a:xfrm>
        </p:spPr>
        <p:txBody>
          <a:bodyPr>
            <a:noAutofit/>
          </a:bodyPr>
          <a:lstStyle/>
          <a:p>
            <a:pPr marL="109537">
              <a:defRPr/>
            </a:pPr>
            <a:r>
              <a:rPr lang="en-US" altLang="en-US" sz="4400" dirty="0">
                <a:solidFill>
                  <a:srgbClr val="3380E6"/>
                </a:solidFill>
                <a:latin typeface="Times New Roman" panose="02020603050405020304" pitchFamily="18" charset="0"/>
                <a:cs typeface="Times New Roman" panose="02020603050405020304" pitchFamily="18" charset="0"/>
              </a:rPr>
              <a:t>Proceeding to the </a:t>
            </a:r>
            <a:r>
              <a:rPr lang="en-US" altLang="en-US" sz="4400" dirty="0" smtClean="0">
                <a:solidFill>
                  <a:srgbClr val="3380E6"/>
                </a:solidFill>
                <a:latin typeface="Times New Roman" panose="02020603050405020304" pitchFamily="18" charset="0"/>
                <a:cs typeface="Times New Roman" panose="02020603050405020304" pitchFamily="18" charset="0"/>
              </a:rPr>
              <a:t>First Refinement</a:t>
            </a:r>
            <a:endParaRPr lang="en-US" altLang="en-US" sz="4400" dirty="0">
              <a:solidFill>
                <a:srgbClr val="3380E6"/>
              </a:solidFill>
              <a:latin typeface="Times New Roman" panose="02020603050405020304" pitchFamily="18" charset="0"/>
              <a:cs typeface="Times New Roman" panose="02020603050405020304" pitchFamily="18" charset="0"/>
            </a:endParaRPr>
          </a:p>
        </p:txBody>
      </p:sp>
      <p:sp>
        <p:nvSpPr>
          <p:cNvPr id="82947" name="Text Placeholder 2"/>
          <p:cNvSpPr>
            <a:spLocks noGrp="1"/>
          </p:cNvSpPr>
          <p:nvPr>
            <p:ph type="body" idx="1"/>
          </p:nvPr>
        </p:nvSpPr>
        <p:spPr>
          <a:xfrm>
            <a:off x="602901" y="1597688"/>
            <a:ext cx="11002945" cy="4579275"/>
          </a:xfrm>
        </p:spPr>
        <p:txBody>
          <a:bodyPr>
            <a:normAutofit/>
          </a:bodyPr>
          <a:lstStyle/>
          <a:p>
            <a:pPr eaLnBrk="1" hangingPunct="1">
              <a:lnSpc>
                <a:spcPct val="80000"/>
              </a:lnSpc>
            </a:pPr>
            <a:r>
              <a:rPr lang="en-US" altLang="en-US" dirty="0">
                <a:solidFill>
                  <a:srgbClr val="000000"/>
                </a:solidFill>
                <a:latin typeface="Times New Roman" panose="02020603050405020304" pitchFamily="18" charset="0"/>
                <a:cs typeface="Times New Roman" panose="02020603050405020304" pitchFamily="18" charset="0"/>
              </a:rPr>
              <a:t>Divide the top into a series of smaller tasks and list these in the order in which they’ll be performed. </a:t>
            </a:r>
          </a:p>
          <a:p>
            <a:pPr eaLnBrk="1" hangingPunct="1">
              <a:lnSpc>
                <a:spcPct val="80000"/>
              </a:lnSpc>
            </a:pPr>
            <a:r>
              <a:rPr lang="en-US" altLang="en-US" dirty="0">
                <a:solidFill>
                  <a:srgbClr val="0000FF"/>
                </a:solidFill>
                <a:latin typeface="Times New Roman" panose="02020603050405020304" pitchFamily="18" charset="0"/>
                <a:cs typeface="Times New Roman" panose="02020603050405020304" pitchFamily="18" charset="0"/>
              </a:rPr>
              <a:t>First refinement</a:t>
            </a:r>
            <a:r>
              <a:rPr lang="en-US" altLang="en-US" dirty="0">
                <a:solidFill>
                  <a:srgbClr val="000000"/>
                </a:solidFill>
                <a:latin typeface="Times New Roman" panose="02020603050405020304" pitchFamily="18" charset="0"/>
                <a:cs typeface="Times New Roman" panose="02020603050405020304" pitchFamily="18" charset="0"/>
              </a:rPr>
              <a:t>:</a:t>
            </a:r>
          </a:p>
          <a:p>
            <a:pPr lvl="1" eaLnBrk="1" hangingPunct="1">
              <a:lnSpc>
                <a:spcPct val="80000"/>
              </a:lnSpc>
            </a:pPr>
            <a:r>
              <a:rPr lang="en-US" altLang="en-US" sz="2800" i="1" dirty="0">
                <a:solidFill>
                  <a:srgbClr val="0026CC"/>
                </a:solidFill>
                <a:latin typeface="Times New Roman" panose="02020603050405020304" pitchFamily="18" charset="0"/>
                <a:cs typeface="Times New Roman" panose="02020603050405020304" pitchFamily="18" charset="0"/>
              </a:rPr>
              <a:t>Initialize variables</a:t>
            </a:r>
            <a:br>
              <a:rPr lang="en-US" altLang="en-US" sz="2800" i="1" dirty="0">
                <a:solidFill>
                  <a:srgbClr val="0026CC"/>
                </a:solidFill>
                <a:latin typeface="Times New Roman" panose="02020603050405020304" pitchFamily="18" charset="0"/>
                <a:cs typeface="Times New Roman" panose="02020603050405020304" pitchFamily="18" charset="0"/>
              </a:rPr>
            </a:br>
            <a:r>
              <a:rPr lang="en-US" altLang="en-US" sz="2800" i="1" dirty="0">
                <a:solidFill>
                  <a:srgbClr val="0026CC"/>
                </a:solidFill>
                <a:latin typeface="Times New Roman" panose="02020603050405020304" pitchFamily="18" charset="0"/>
                <a:cs typeface="Times New Roman" panose="02020603050405020304" pitchFamily="18" charset="0"/>
              </a:rPr>
              <a:t>Input, sum and count the quiz grades</a:t>
            </a:r>
            <a:br>
              <a:rPr lang="en-US" altLang="en-US" sz="2800" i="1" dirty="0">
                <a:solidFill>
                  <a:srgbClr val="0026CC"/>
                </a:solidFill>
                <a:latin typeface="Times New Roman" panose="02020603050405020304" pitchFamily="18" charset="0"/>
                <a:cs typeface="Times New Roman" panose="02020603050405020304" pitchFamily="18" charset="0"/>
              </a:rPr>
            </a:br>
            <a:r>
              <a:rPr lang="en-US" altLang="en-US" sz="2800" i="1" dirty="0">
                <a:solidFill>
                  <a:srgbClr val="0026CC"/>
                </a:solidFill>
                <a:latin typeface="Times New Roman" panose="02020603050405020304" pitchFamily="18" charset="0"/>
                <a:cs typeface="Times New Roman" panose="02020603050405020304" pitchFamily="18" charset="0"/>
              </a:rPr>
              <a:t>Calculate and print the class average</a:t>
            </a:r>
          </a:p>
          <a:p>
            <a:pPr eaLnBrk="1" hangingPunct="1">
              <a:lnSpc>
                <a:spcPct val="80000"/>
              </a:lnSpc>
            </a:pPr>
            <a:r>
              <a:rPr lang="en-US" altLang="en-US" dirty="0">
                <a:solidFill>
                  <a:srgbClr val="000000"/>
                </a:solidFill>
                <a:latin typeface="Times New Roman" panose="02020603050405020304" pitchFamily="18" charset="0"/>
                <a:cs typeface="Times New Roman" panose="02020603050405020304" pitchFamily="18" charset="0"/>
              </a:rPr>
              <a:t>This refinement uses only the sequence structure—the steps listed should execute in order, one after the other. </a:t>
            </a:r>
          </a:p>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82804" y="365125"/>
            <a:ext cx="11073284" cy="1325563"/>
          </a:xfrm>
        </p:spPr>
        <p:txBody>
          <a:bodyPr/>
          <a:lstStyle/>
          <a:p>
            <a:r>
              <a:rPr lang="en-US" b="1" dirty="0">
                <a:solidFill>
                  <a:srgbClr val="FF0000"/>
                </a:solidFill>
                <a:latin typeface="Times New Roman" panose="02020603050405020304" pitchFamily="18" charset="0"/>
                <a:cs typeface="Times New Roman" panose="02020603050405020304" pitchFamily="18" charset="0"/>
              </a:rPr>
              <a:t>Software Engineering Observation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2804" y="1825625"/>
            <a:ext cx="11073284" cy="4351338"/>
          </a:xfrm>
        </p:spPr>
        <p:txBody>
          <a:bodyPr>
            <a:normAutofit/>
          </a:bodyPr>
          <a:lstStyle/>
          <a:p>
            <a:r>
              <a:rPr lang="en-US" i="1" dirty="0" smtClean="0">
                <a:latin typeface="Times New Roman" panose="02020603050405020304" pitchFamily="18" charset="0"/>
                <a:cs typeface="Times New Roman" panose="02020603050405020304" pitchFamily="18" charset="0"/>
              </a:rPr>
              <a:t>Many </a:t>
            </a:r>
            <a:r>
              <a:rPr lang="en-US" i="1" dirty="0">
                <a:latin typeface="Times New Roman" panose="02020603050405020304" pitchFamily="18" charset="0"/>
                <a:cs typeface="Times New Roman" panose="02020603050405020304" pitchFamily="18" charset="0"/>
              </a:rPr>
              <a:t>programs can be divided logically into </a:t>
            </a:r>
            <a:r>
              <a:rPr lang="en-US" i="1" dirty="0" smtClean="0">
                <a:latin typeface="Times New Roman" panose="02020603050405020304" pitchFamily="18" charset="0"/>
                <a:cs typeface="Times New Roman" panose="02020603050405020304" pitchFamily="18" charset="0"/>
              </a:rPr>
              <a:t>four phases</a:t>
            </a:r>
            <a:r>
              <a:rPr lang="en-US" i="1" dirty="0">
                <a:latin typeface="Times New Roman" panose="02020603050405020304" pitchFamily="18" charset="0"/>
                <a:cs typeface="Times New Roman" panose="02020603050405020304" pitchFamily="18" charset="0"/>
              </a:rPr>
              <a:t>: </a:t>
            </a:r>
            <a:endParaRPr lang="en-US" i="1" dirty="0" smtClean="0">
              <a:latin typeface="Times New Roman" panose="02020603050405020304" pitchFamily="18" charset="0"/>
              <a:cs typeface="Times New Roman" panose="02020603050405020304" pitchFamily="18" charset="0"/>
            </a:endParaRPr>
          </a:p>
          <a:p>
            <a:pPr lvl="1"/>
            <a:r>
              <a:rPr lang="en-US" sz="2800" i="1" dirty="0" smtClean="0">
                <a:latin typeface="Times New Roman" panose="02020603050405020304" pitchFamily="18" charset="0"/>
                <a:cs typeface="Times New Roman" panose="02020603050405020304" pitchFamily="18" charset="0"/>
              </a:rPr>
              <a:t>A declaration phase where variables are declared</a:t>
            </a:r>
          </a:p>
          <a:p>
            <a:pPr lvl="1"/>
            <a:r>
              <a:rPr lang="en-US" sz="2800" i="1" dirty="0" smtClean="0">
                <a:latin typeface="Times New Roman" panose="02020603050405020304" pitchFamily="18" charset="0"/>
                <a:cs typeface="Times New Roman" panose="02020603050405020304" pitchFamily="18" charset="0"/>
              </a:rPr>
              <a:t>An </a:t>
            </a:r>
            <a:r>
              <a:rPr lang="en-US" sz="2800" dirty="0">
                <a:latin typeface="Times New Roman" panose="02020603050405020304" pitchFamily="18" charset="0"/>
                <a:cs typeface="Times New Roman" panose="02020603050405020304" pitchFamily="18" charset="0"/>
              </a:rPr>
              <a:t>initialization phase </a:t>
            </a:r>
            <a:r>
              <a:rPr lang="en-US" sz="2800" i="1" dirty="0" smtClean="0">
                <a:latin typeface="Times New Roman" panose="02020603050405020304" pitchFamily="18" charset="0"/>
                <a:cs typeface="Times New Roman" panose="02020603050405020304" pitchFamily="18" charset="0"/>
              </a:rPr>
              <a:t>that initializes </a:t>
            </a:r>
            <a:r>
              <a:rPr lang="en-US" sz="2800" i="1" dirty="0">
                <a:latin typeface="Times New Roman" panose="02020603050405020304" pitchFamily="18" charset="0"/>
                <a:cs typeface="Times New Roman" panose="02020603050405020304" pitchFamily="18" charset="0"/>
              </a:rPr>
              <a:t>the variables; </a:t>
            </a:r>
            <a:endParaRPr lang="en-US" sz="2800" i="1" dirty="0" smtClean="0">
              <a:latin typeface="Times New Roman" panose="02020603050405020304" pitchFamily="18" charset="0"/>
              <a:cs typeface="Times New Roman" panose="02020603050405020304" pitchFamily="18" charset="0"/>
            </a:endParaRPr>
          </a:p>
          <a:p>
            <a:pPr lvl="1"/>
            <a:r>
              <a:rPr lang="en-US" sz="2800" i="1" dirty="0" smtClean="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processing phase </a:t>
            </a:r>
            <a:r>
              <a:rPr lang="en-US" sz="2800" i="1" dirty="0">
                <a:latin typeface="Times New Roman" panose="02020603050405020304" pitchFamily="18" charset="0"/>
                <a:cs typeface="Times New Roman" panose="02020603050405020304" pitchFamily="18" charset="0"/>
              </a:rPr>
              <a:t>that inputs data values and adjusts </a:t>
            </a:r>
            <a:r>
              <a:rPr lang="en-US" sz="2800" i="1" dirty="0" smtClean="0">
                <a:latin typeface="Times New Roman" panose="02020603050405020304" pitchFamily="18" charset="0"/>
                <a:cs typeface="Times New Roman" panose="02020603050405020304" pitchFamily="18" charset="0"/>
              </a:rPr>
              <a:t>program variables </a:t>
            </a:r>
            <a:r>
              <a:rPr lang="en-US" sz="2800" i="1" dirty="0">
                <a:latin typeface="Times New Roman" panose="02020603050405020304" pitchFamily="18" charset="0"/>
                <a:cs typeface="Times New Roman" panose="02020603050405020304" pitchFamily="18" charset="0"/>
              </a:rPr>
              <a:t>accordingly; and </a:t>
            </a:r>
            <a:endParaRPr lang="en-US" sz="2800" i="1" dirty="0" smtClean="0">
              <a:latin typeface="Times New Roman" panose="02020603050405020304" pitchFamily="18" charset="0"/>
              <a:cs typeface="Times New Roman" panose="02020603050405020304" pitchFamily="18" charset="0"/>
            </a:endParaRPr>
          </a:p>
          <a:p>
            <a:pPr lvl="1"/>
            <a:r>
              <a:rPr lang="en-US" sz="2800" i="1" dirty="0" smtClean="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termination phase </a:t>
            </a:r>
            <a:r>
              <a:rPr lang="en-US" sz="2800" i="1" dirty="0">
                <a:latin typeface="Times New Roman" panose="02020603050405020304" pitchFamily="18" charset="0"/>
                <a:cs typeface="Times New Roman" panose="02020603050405020304" pitchFamily="18" charset="0"/>
              </a:rPr>
              <a:t>that calculates and outputs the final results.</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2B1F438-B7AE-4702-B141-CE19DA8A8758}" type="slidenum">
              <a:rPr lang="en-CA" smtClean="0"/>
              <a:t>38</a:t>
            </a:fld>
            <a:endParaRPr lang="en-CA"/>
          </a:p>
        </p:txBody>
      </p:sp>
    </p:spTree>
    <p:extLst>
      <p:ext uri="{BB962C8B-B14F-4D97-AF65-F5344CB8AC3E}">
        <p14:creationId xmlns:p14="http://schemas.microsoft.com/office/powerpoint/2010/main" val="3097171313"/>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949" y="274638"/>
            <a:ext cx="11023042" cy="1323050"/>
          </a:xfrm>
        </p:spPr>
        <p:txBody>
          <a:bodyPr>
            <a:normAutofit/>
          </a:bodyPr>
          <a:lstStyle/>
          <a:p>
            <a:pPr marL="109537">
              <a:defRPr/>
            </a:pPr>
            <a:r>
              <a:rPr lang="en-US" altLang="en-US" sz="4400" dirty="0">
                <a:solidFill>
                  <a:srgbClr val="3380E6"/>
                </a:solidFill>
                <a:latin typeface="Times New Roman" panose="02020603050405020304" pitchFamily="18" charset="0"/>
                <a:cs typeface="Times New Roman" panose="02020603050405020304" pitchFamily="18" charset="0"/>
              </a:rPr>
              <a:t>Proceeding to the Second Refinement</a:t>
            </a:r>
            <a:endParaRPr lang="en-US" altLang="en-US" sz="4400" b="1" i="1" dirty="0">
              <a:latin typeface="Times New Roman" pitchFamily="18" charset="0"/>
              <a:cs typeface="Times New Roman" panose="02020603050405020304" pitchFamily="18" charset="0"/>
            </a:endParaRPr>
          </a:p>
        </p:txBody>
      </p:sp>
      <p:sp>
        <p:nvSpPr>
          <p:cNvPr id="71683" name="Text Placeholder 2"/>
          <p:cNvSpPr>
            <a:spLocks noGrp="1"/>
          </p:cNvSpPr>
          <p:nvPr>
            <p:ph type="body" idx="1"/>
          </p:nvPr>
        </p:nvSpPr>
        <p:spPr>
          <a:xfrm>
            <a:off x="612949" y="1517301"/>
            <a:ext cx="11023042" cy="4608863"/>
          </a:xfrm>
        </p:spPr>
        <p:txBody>
          <a:bodyPr>
            <a:normAutofit/>
          </a:bodyPr>
          <a:lstStyle/>
          <a:p>
            <a:pPr eaLnBrk="1" hangingPunct="1">
              <a:defRPr/>
            </a:pPr>
            <a:r>
              <a:rPr lang="en-US" altLang="en-US" dirty="0" smtClean="0">
                <a:solidFill>
                  <a:srgbClr val="0000FF"/>
                </a:solidFill>
                <a:latin typeface="Times New Roman" pitchFamily="18" charset="0"/>
                <a:cs typeface="Times New Roman" panose="02020603050405020304" pitchFamily="18" charset="0"/>
              </a:rPr>
              <a:t>Second refinement</a:t>
            </a:r>
            <a:r>
              <a:rPr lang="en-US" altLang="en-US" dirty="0" smtClean="0">
                <a:solidFill>
                  <a:srgbClr val="000000"/>
                </a:solidFill>
                <a:latin typeface="Times New Roman" pitchFamily="18" charset="0"/>
                <a:cs typeface="Times New Roman" panose="02020603050405020304" pitchFamily="18" charset="0"/>
              </a:rPr>
              <a:t>: commit to specific variables. </a:t>
            </a:r>
          </a:p>
          <a:p>
            <a:pPr eaLnBrk="1" hangingPunct="1">
              <a:defRPr/>
            </a:pPr>
            <a:r>
              <a:rPr lang="en-US" altLang="en-US" dirty="0" smtClean="0">
                <a:solidFill>
                  <a:srgbClr val="000000"/>
                </a:solidFill>
                <a:latin typeface="Times New Roman" pitchFamily="18" charset="0"/>
                <a:cs typeface="Times New Roman" panose="02020603050405020304" pitchFamily="18" charset="0"/>
              </a:rPr>
              <a:t>The </a:t>
            </a:r>
            <a:r>
              <a:rPr lang="en-US" altLang="en-US" dirty="0" err="1" smtClean="0">
                <a:solidFill>
                  <a:srgbClr val="000000"/>
                </a:solidFill>
                <a:latin typeface="Times New Roman" pitchFamily="18" charset="0"/>
                <a:cs typeface="Times New Roman" panose="02020603050405020304" pitchFamily="18" charset="0"/>
              </a:rPr>
              <a:t>pseudocode</a:t>
            </a:r>
            <a:r>
              <a:rPr lang="en-US" altLang="en-US" dirty="0" smtClean="0">
                <a:solidFill>
                  <a:srgbClr val="000000"/>
                </a:solidFill>
                <a:latin typeface="Times New Roman" pitchFamily="18" charset="0"/>
                <a:cs typeface="Times New Roman" panose="02020603050405020304" pitchFamily="18" charset="0"/>
              </a:rPr>
              <a:t> statement </a:t>
            </a:r>
          </a:p>
          <a:p>
            <a:pPr lvl="3" eaLnBrk="1" hangingPunct="1">
              <a:defRPr/>
            </a:pPr>
            <a:r>
              <a:rPr lang="en-US" altLang="en-US" sz="2800" i="1" dirty="0" smtClean="0">
                <a:solidFill>
                  <a:srgbClr val="0026CC"/>
                </a:solidFill>
                <a:latin typeface="Times New Roman" pitchFamily="18" charset="0"/>
                <a:cs typeface="Times New Roman" panose="02020603050405020304" pitchFamily="18" charset="0"/>
              </a:rPr>
              <a:t>Initialize variables</a:t>
            </a:r>
          </a:p>
          <a:p>
            <a:pPr eaLnBrk="1" hangingPunct="1">
              <a:defRPr/>
            </a:pPr>
            <a:r>
              <a:rPr lang="en-US" altLang="en-US" dirty="0" smtClean="0">
                <a:solidFill>
                  <a:srgbClr val="000000"/>
                </a:solidFill>
                <a:latin typeface="Times New Roman" pitchFamily="18" charset="0"/>
                <a:cs typeface="Times New Roman" panose="02020603050405020304" pitchFamily="18" charset="0"/>
              </a:rPr>
              <a:t>can be refined as follows:</a:t>
            </a:r>
          </a:p>
          <a:p>
            <a:pPr lvl="3" eaLnBrk="1" hangingPunct="1">
              <a:defRPr/>
            </a:pPr>
            <a:r>
              <a:rPr lang="en-US" altLang="en-US" sz="2800" i="1" dirty="0" smtClean="0">
                <a:solidFill>
                  <a:srgbClr val="0026CC"/>
                </a:solidFill>
                <a:latin typeface="Times New Roman" pitchFamily="18" charset="0"/>
                <a:cs typeface="Times New Roman" panose="02020603050405020304" pitchFamily="18" charset="0"/>
              </a:rPr>
              <a:t>Initialize total to zero</a:t>
            </a:r>
          </a:p>
          <a:p>
            <a:pPr lvl="3" eaLnBrk="1" hangingPunct="1">
              <a:defRPr/>
            </a:pPr>
            <a:r>
              <a:rPr lang="en-US" altLang="en-US" sz="2800" i="1" dirty="0" smtClean="0">
                <a:solidFill>
                  <a:srgbClr val="0026CC"/>
                </a:solidFill>
                <a:latin typeface="Times New Roman" pitchFamily="18" charset="0"/>
                <a:cs typeface="Times New Roman" panose="02020603050405020304" pitchFamily="18" charset="0"/>
              </a:rPr>
              <a:t>Initialize counter to zero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3"/>
          <p:cNvSpPr>
            <a:spLocks noGrp="1"/>
          </p:cNvSpPr>
          <p:nvPr>
            <p:ph type="sldNum" sz="quarter" idx="4294967295"/>
          </p:nvPr>
        </p:nvSpPr>
        <p:spPr>
          <a:xfrm>
            <a:off x="8077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503980A-747D-49E6-9BC8-82DA3C65C29B}" type="slidenum">
              <a:rPr lang="en-US" altLang="en-US" sz="1400"/>
              <a:pPr eaLnBrk="1" hangingPunct="1"/>
              <a:t>4</a:t>
            </a:fld>
            <a:endParaRPr lang="en-US" altLang="en-US" sz="1400"/>
          </a:p>
        </p:txBody>
      </p:sp>
      <p:sp>
        <p:nvSpPr>
          <p:cNvPr id="9220" name="Shape 110593"/>
          <p:cNvSpPr>
            <a:spLocks noGrp="1" noChangeArrowheads="1"/>
          </p:cNvSpPr>
          <p:nvPr>
            <p:ph type="title"/>
          </p:nvPr>
        </p:nvSpPr>
        <p:spPr>
          <a:xfrm>
            <a:off x="600891" y="304800"/>
            <a:ext cx="10952708" cy="992777"/>
          </a:xfrm>
        </p:spPr>
        <p:txBody>
          <a:bodyPr/>
          <a:lstStyle/>
          <a:p>
            <a:r>
              <a:rPr lang="en-US" altLang="en-US" dirty="0" smtClean="0">
                <a:latin typeface="Times New Roman" panose="02020603050405020304" pitchFamily="18" charset="0"/>
                <a:cs typeface="Times New Roman" panose="02020603050405020304" pitchFamily="18" charset="0"/>
              </a:rPr>
              <a:t>Flow of Execution</a:t>
            </a:r>
          </a:p>
        </p:txBody>
      </p:sp>
      <p:pic>
        <p:nvPicPr>
          <p:cNvPr id="922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13" y="1219201"/>
            <a:ext cx="11077303" cy="5029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756" y="274638"/>
            <a:ext cx="11093380" cy="1413485"/>
          </a:xfrm>
        </p:spPr>
        <p:txBody>
          <a:bodyPr>
            <a:normAutofit/>
          </a:bodyPr>
          <a:lstStyle/>
          <a:p>
            <a:pPr>
              <a:defRPr/>
            </a:pPr>
            <a:r>
              <a:rPr lang="en-US" dirty="0" smtClean="0">
                <a:solidFill>
                  <a:srgbClr val="3380E6"/>
                </a:solidFill>
                <a:latin typeface="Times New Roman" panose="02020603050405020304" pitchFamily="18" charset="0"/>
                <a:cs typeface="Times New Roman" panose="02020603050405020304" pitchFamily="18" charset="0"/>
              </a:rPr>
              <a:t>Formulating Algorithms: </a:t>
            </a:r>
            <a:br>
              <a:rPr lang="en-US" dirty="0" smtClean="0">
                <a:solidFill>
                  <a:srgbClr val="3380E6"/>
                </a:solidFill>
                <a:latin typeface="Times New Roman" panose="02020603050405020304" pitchFamily="18" charset="0"/>
                <a:cs typeface="Times New Roman" panose="02020603050405020304" pitchFamily="18" charset="0"/>
              </a:rPr>
            </a:br>
            <a:r>
              <a:rPr lang="en-US" dirty="0" smtClean="0">
                <a:solidFill>
                  <a:srgbClr val="3380E6"/>
                </a:solidFill>
                <a:latin typeface="Times New Roman" panose="02020603050405020304" pitchFamily="18" charset="0"/>
                <a:cs typeface="Times New Roman" panose="02020603050405020304" pitchFamily="18" charset="0"/>
              </a:rPr>
              <a:t>Sentinel-Controlled Repetition (Cont.)</a:t>
            </a:r>
          </a:p>
        </p:txBody>
      </p:sp>
      <p:sp>
        <p:nvSpPr>
          <p:cNvPr id="87043" name="Text Placeholder 2"/>
          <p:cNvSpPr>
            <a:spLocks noGrp="1"/>
          </p:cNvSpPr>
          <p:nvPr>
            <p:ph type="body" idx="1"/>
          </p:nvPr>
        </p:nvSpPr>
        <p:spPr>
          <a:xfrm>
            <a:off x="572756" y="1905000"/>
            <a:ext cx="11093380" cy="4335026"/>
          </a:xfrm>
        </p:spPr>
        <p:txBody>
          <a:bodyPr>
            <a:normAutofit/>
          </a:bodyPr>
          <a:lstStyle/>
          <a:p>
            <a:pPr eaLnBrk="1" hangingPunct="1">
              <a:lnSpc>
                <a:spcPct val="80000"/>
              </a:lnSpc>
            </a:pPr>
            <a:r>
              <a:rPr lang="en-US" altLang="en-US" dirty="0">
                <a:solidFill>
                  <a:srgbClr val="000000"/>
                </a:solidFill>
                <a:latin typeface="Times New Roman" panose="02020603050405020304" pitchFamily="18" charset="0"/>
                <a:cs typeface="Times New Roman" panose="02020603050405020304" pitchFamily="18" charset="0"/>
              </a:rPr>
              <a:t>The pseudocode statement</a:t>
            </a:r>
          </a:p>
          <a:p>
            <a:pPr lvl="2" eaLnBrk="1" hangingPunct="1">
              <a:lnSpc>
                <a:spcPct val="80000"/>
              </a:lnSpc>
              <a:buFont typeface="Wingdings 2" panose="05020102010507070707" pitchFamily="18" charset="2"/>
              <a:buNone/>
            </a:pPr>
            <a:r>
              <a:rPr lang="en-US" altLang="en-US" sz="2800" i="1" dirty="0">
                <a:solidFill>
                  <a:srgbClr val="0026CC"/>
                </a:solidFill>
                <a:latin typeface="Times New Roman" panose="02020603050405020304" pitchFamily="18" charset="0"/>
                <a:cs typeface="Times New Roman" panose="02020603050405020304" pitchFamily="18" charset="0"/>
              </a:rPr>
              <a:t>	Input, sum and count the quiz grades</a:t>
            </a:r>
          </a:p>
          <a:p>
            <a:pPr eaLnBrk="1" hangingPunct="1">
              <a:lnSpc>
                <a:spcPct val="80000"/>
              </a:lnSpc>
            </a:pPr>
            <a:r>
              <a:rPr lang="en-US" altLang="en-US" dirty="0">
                <a:solidFill>
                  <a:srgbClr val="000000"/>
                </a:solidFill>
                <a:latin typeface="Times New Roman" panose="02020603050405020304" pitchFamily="18" charset="0"/>
                <a:cs typeface="Times New Roman" panose="02020603050405020304" pitchFamily="18" charset="0"/>
              </a:rPr>
              <a:t>requires repetition to successively input each grade. </a:t>
            </a:r>
          </a:p>
          <a:p>
            <a:pPr eaLnBrk="1" hangingPunct="1">
              <a:lnSpc>
                <a:spcPct val="80000"/>
              </a:lnSpc>
            </a:pPr>
            <a:r>
              <a:rPr lang="en-US" altLang="en-US" dirty="0">
                <a:solidFill>
                  <a:srgbClr val="000000"/>
                </a:solidFill>
                <a:latin typeface="Times New Roman" panose="02020603050405020304" pitchFamily="18" charset="0"/>
                <a:cs typeface="Times New Roman" panose="02020603050405020304" pitchFamily="18" charset="0"/>
              </a:rPr>
              <a:t>We do not know in advance how many grades will be entered, so we’ll use sentinel-controlled repetition. </a:t>
            </a:r>
          </a:p>
          <a:p>
            <a:pPr eaLnBrk="1" hangingPunct="1">
              <a:lnSpc>
                <a:spcPct val="80000"/>
              </a:lnSpc>
            </a:pPr>
            <a:endParaRPr lang="en-US" altLang="en-US" i="1" dirty="0">
              <a:solidFill>
                <a:srgbClr val="0026CC"/>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611" y="365125"/>
            <a:ext cx="11203912" cy="1325563"/>
          </a:xfrm>
        </p:spPr>
        <p:txBody>
          <a:bodyPr>
            <a:normAutofit/>
          </a:bodyPr>
          <a:lstStyle/>
          <a:p>
            <a:pPr>
              <a:defRPr/>
            </a:pPr>
            <a:r>
              <a:rPr lang="en-US" altLang="en-US" sz="4400" dirty="0">
                <a:solidFill>
                  <a:srgbClr val="3380E6"/>
                </a:solidFill>
                <a:latin typeface="Times New Roman" panose="02020603050405020304" pitchFamily="18" charset="0"/>
                <a:cs typeface="Times New Roman" panose="02020603050405020304" pitchFamily="18" charset="0"/>
              </a:rPr>
              <a:t>Second Refinement of the Preceding Pseudocode</a:t>
            </a:r>
            <a:endParaRPr lang="en-US" sz="4400" dirty="0">
              <a:solidFill>
                <a:srgbClr val="3380E6"/>
              </a:solidFill>
              <a:latin typeface="Times New Roman" panose="02020603050405020304" pitchFamily="18" charset="0"/>
              <a:cs typeface="Times New Roman" panose="02020603050405020304" pitchFamily="18" charset="0"/>
            </a:endParaRPr>
          </a:p>
        </p:txBody>
      </p:sp>
      <p:sp>
        <p:nvSpPr>
          <p:cNvPr id="88067" name="Text Placeholder 2"/>
          <p:cNvSpPr>
            <a:spLocks noGrp="1"/>
          </p:cNvSpPr>
          <p:nvPr>
            <p:ph type="body" idx="1"/>
          </p:nvPr>
        </p:nvSpPr>
        <p:spPr>
          <a:xfrm>
            <a:off x="542611" y="1825625"/>
            <a:ext cx="11083332" cy="4351338"/>
          </a:xfrm>
        </p:spPr>
        <p:txBody>
          <a:bodyPr>
            <a:normAutofit/>
          </a:bodyPr>
          <a:lstStyle/>
          <a:p>
            <a:pPr eaLnBrk="1" hangingPunct="1">
              <a:lnSpc>
                <a:spcPct val="80000"/>
              </a:lnSpc>
            </a:pPr>
            <a:r>
              <a:rPr lang="en-US" altLang="en-US" dirty="0">
                <a:solidFill>
                  <a:srgbClr val="000000"/>
                </a:solidFill>
                <a:latin typeface="Times New Roman" panose="02020603050405020304" pitchFamily="18" charset="0"/>
                <a:cs typeface="Times New Roman" panose="02020603050405020304" pitchFamily="18" charset="0"/>
              </a:rPr>
              <a:t>The second refinement of the preceding pseudocode statement is then</a:t>
            </a:r>
          </a:p>
          <a:p>
            <a:pPr lvl="2" eaLnBrk="1" hangingPunct="1">
              <a:lnSpc>
                <a:spcPct val="80000"/>
              </a:lnSpc>
              <a:buFont typeface="Wingdings 2" panose="05020102010507070707" pitchFamily="18" charset="2"/>
              <a:buNone/>
            </a:pPr>
            <a:r>
              <a:rPr lang="en-US" altLang="en-US" sz="2800" i="1" dirty="0">
                <a:solidFill>
                  <a:srgbClr val="0026CC"/>
                </a:solidFill>
                <a:latin typeface="Times New Roman" panose="02020603050405020304" pitchFamily="18" charset="0"/>
                <a:cs typeface="Times New Roman" panose="02020603050405020304" pitchFamily="18" charset="0"/>
              </a:rPr>
              <a:t>	Prompt the user to enter the first grade</a:t>
            </a:r>
            <a:br>
              <a:rPr lang="en-US" altLang="en-US" sz="2800" i="1" dirty="0">
                <a:solidFill>
                  <a:srgbClr val="0026CC"/>
                </a:solidFill>
                <a:latin typeface="Times New Roman" panose="02020603050405020304" pitchFamily="18" charset="0"/>
                <a:cs typeface="Times New Roman" panose="02020603050405020304" pitchFamily="18" charset="0"/>
              </a:rPr>
            </a:br>
            <a:r>
              <a:rPr lang="en-US" altLang="en-US" sz="2800" i="1" dirty="0">
                <a:solidFill>
                  <a:srgbClr val="0026CC"/>
                </a:solidFill>
                <a:latin typeface="Times New Roman" panose="02020603050405020304" pitchFamily="18" charset="0"/>
                <a:cs typeface="Times New Roman" panose="02020603050405020304" pitchFamily="18" charset="0"/>
              </a:rPr>
              <a:t>Input the first grade (possibly the sentinel)</a:t>
            </a:r>
          </a:p>
          <a:p>
            <a:pPr lvl="2" eaLnBrk="1" hangingPunct="1">
              <a:lnSpc>
                <a:spcPct val="80000"/>
              </a:lnSpc>
              <a:buFont typeface="Wingdings 2" panose="05020102010507070707" pitchFamily="18" charset="2"/>
              <a:buNone/>
            </a:pPr>
            <a:r>
              <a:rPr lang="en-US" altLang="en-US" sz="2800" i="1" dirty="0">
                <a:solidFill>
                  <a:srgbClr val="0026CC"/>
                </a:solidFill>
                <a:latin typeface="Times New Roman" panose="02020603050405020304" pitchFamily="18" charset="0"/>
                <a:cs typeface="Times New Roman" panose="02020603050405020304" pitchFamily="18" charset="0"/>
              </a:rPr>
              <a:t>	While the user has not yet entered the sentinel</a:t>
            </a:r>
            <a:br>
              <a:rPr lang="en-US" altLang="en-US" sz="2800" i="1" dirty="0">
                <a:solidFill>
                  <a:srgbClr val="0026CC"/>
                </a:solidFill>
                <a:latin typeface="Times New Roman" panose="02020603050405020304" pitchFamily="18" charset="0"/>
                <a:cs typeface="Times New Roman" panose="02020603050405020304" pitchFamily="18" charset="0"/>
              </a:rPr>
            </a:b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i="1" dirty="0">
                <a:solidFill>
                  <a:srgbClr val="0026CC"/>
                </a:solidFill>
                <a:latin typeface="Times New Roman" panose="02020603050405020304" pitchFamily="18" charset="0"/>
                <a:cs typeface="Times New Roman" panose="02020603050405020304" pitchFamily="18" charset="0"/>
              </a:rPr>
              <a:t>Add this grade into the running total</a:t>
            </a:r>
            <a:br>
              <a:rPr lang="en-US" altLang="en-US" sz="2800" i="1" dirty="0">
                <a:solidFill>
                  <a:srgbClr val="0026CC"/>
                </a:solidFill>
                <a:latin typeface="Times New Roman" panose="02020603050405020304" pitchFamily="18" charset="0"/>
                <a:cs typeface="Times New Roman" panose="02020603050405020304" pitchFamily="18" charset="0"/>
              </a:rPr>
            </a:b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i="1" dirty="0">
                <a:solidFill>
                  <a:srgbClr val="0026CC"/>
                </a:solidFill>
                <a:latin typeface="Times New Roman" panose="02020603050405020304" pitchFamily="18" charset="0"/>
                <a:cs typeface="Times New Roman" panose="02020603050405020304" pitchFamily="18" charset="0"/>
              </a:rPr>
              <a:t>Add one to the grade counter</a:t>
            </a:r>
            <a:br>
              <a:rPr lang="en-US" altLang="en-US" sz="2800" i="1" dirty="0">
                <a:solidFill>
                  <a:srgbClr val="0026CC"/>
                </a:solidFill>
                <a:latin typeface="Times New Roman" panose="02020603050405020304" pitchFamily="18" charset="0"/>
                <a:cs typeface="Times New Roman" panose="02020603050405020304" pitchFamily="18" charset="0"/>
              </a:rPr>
            </a:b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i="1" dirty="0">
                <a:solidFill>
                  <a:srgbClr val="0026CC"/>
                </a:solidFill>
                <a:latin typeface="Times New Roman" panose="02020603050405020304" pitchFamily="18" charset="0"/>
                <a:cs typeface="Times New Roman" panose="02020603050405020304" pitchFamily="18" charset="0"/>
              </a:rPr>
              <a:t>Prompt the user to enter the next grade</a:t>
            </a:r>
            <a:br>
              <a:rPr lang="en-US" altLang="en-US" sz="2800" i="1" dirty="0">
                <a:solidFill>
                  <a:srgbClr val="0026CC"/>
                </a:solidFill>
                <a:latin typeface="Times New Roman" panose="02020603050405020304" pitchFamily="18" charset="0"/>
                <a:cs typeface="Times New Roman" panose="02020603050405020304" pitchFamily="18" charset="0"/>
              </a:rPr>
            </a:b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i="1" dirty="0">
                <a:solidFill>
                  <a:srgbClr val="0026CC"/>
                </a:solidFill>
                <a:latin typeface="Times New Roman" panose="02020603050405020304" pitchFamily="18" charset="0"/>
                <a:cs typeface="Times New Roman" panose="02020603050405020304" pitchFamily="18" charset="0"/>
              </a:rPr>
              <a:t>Input the next grade (possibly the sentinel)</a:t>
            </a:r>
            <a:endParaRPr lang="en-US" altLang="en-US" sz="28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949" y="228600"/>
            <a:ext cx="11012994" cy="1208314"/>
          </a:xfrm>
        </p:spPr>
        <p:txBody>
          <a:bodyPr>
            <a:normAutofit/>
          </a:bodyPr>
          <a:lstStyle/>
          <a:p>
            <a:pPr>
              <a:defRPr/>
            </a:pPr>
            <a:r>
              <a:rPr lang="en-US" sz="4400" dirty="0" smtClean="0">
                <a:solidFill>
                  <a:srgbClr val="3380E6"/>
                </a:solidFill>
                <a:latin typeface="Times New Roman" panose="02020603050405020304" pitchFamily="18" charset="0"/>
                <a:cs typeface="Times New Roman" panose="02020603050405020304" pitchFamily="18" charset="0"/>
              </a:rPr>
              <a:t>Formulating </a:t>
            </a:r>
            <a:r>
              <a:rPr lang="en-US" sz="4400" dirty="0">
                <a:solidFill>
                  <a:srgbClr val="3380E6"/>
                </a:solidFill>
                <a:latin typeface="Times New Roman" panose="02020603050405020304" pitchFamily="18" charset="0"/>
                <a:cs typeface="Times New Roman" panose="02020603050405020304" pitchFamily="18" charset="0"/>
              </a:rPr>
              <a:t>Algorithms: </a:t>
            </a:r>
            <a:r>
              <a:rPr lang="en-US" sz="4400" dirty="0" smtClean="0">
                <a:solidFill>
                  <a:srgbClr val="3380E6"/>
                </a:solidFill>
                <a:latin typeface="Times New Roman" panose="02020603050405020304" pitchFamily="18" charset="0"/>
                <a:cs typeface="Times New Roman" panose="02020603050405020304" pitchFamily="18" charset="0"/>
              </a:rPr>
              <a:t>(Termination Phase)</a:t>
            </a:r>
            <a:endParaRPr lang="en-US" sz="4400" dirty="0">
              <a:solidFill>
                <a:srgbClr val="3380E6"/>
              </a:solidFill>
              <a:latin typeface="Times New Roman" panose="02020603050405020304" pitchFamily="18" charset="0"/>
              <a:cs typeface="Times New Roman" panose="02020603050405020304" pitchFamily="18" charset="0"/>
            </a:endParaRPr>
          </a:p>
        </p:txBody>
      </p:sp>
      <p:sp>
        <p:nvSpPr>
          <p:cNvPr id="89091" name="Text Placeholder 2"/>
          <p:cNvSpPr>
            <a:spLocks noGrp="1"/>
          </p:cNvSpPr>
          <p:nvPr>
            <p:ph type="body" idx="1"/>
          </p:nvPr>
        </p:nvSpPr>
        <p:spPr>
          <a:xfrm>
            <a:off x="612949" y="1524001"/>
            <a:ext cx="11012994" cy="4602163"/>
          </a:xfrm>
        </p:spPr>
        <p:txBody>
          <a:bodyPr>
            <a:normAutofit/>
          </a:bodyPr>
          <a:lstStyle/>
          <a:p>
            <a:pPr eaLnBrk="1" hangingPunct="1"/>
            <a:r>
              <a:rPr lang="en-US" altLang="en-US" dirty="0" smtClean="0">
                <a:solidFill>
                  <a:srgbClr val="000000"/>
                </a:solidFill>
                <a:latin typeface="Times New Roman" panose="02020603050405020304" pitchFamily="18" charset="0"/>
                <a:cs typeface="Times New Roman" panose="02020603050405020304" pitchFamily="18" charset="0"/>
              </a:rPr>
              <a:t>The pseudocode statement</a:t>
            </a:r>
          </a:p>
          <a:p>
            <a:pPr lvl="2" eaLnBrk="1" hangingPunct="1">
              <a:buFont typeface="Wingdings 2" panose="05020102010507070707" pitchFamily="18" charset="2"/>
              <a:buNone/>
            </a:pPr>
            <a:r>
              <a:rPr lang="en-US" altLang="en-US" sz="2800" i="1" dirty="0" smtClean="0">
                <a:solidFill>
                  <a:srgbClr val="0026CC"/>
                </a:solidFill>
                <a:latin typeface="Times New Roman" panose="02020603050405020304" pitchFamily="18" charset="0"/>
                <a:cs typeface="Times New Roman" panose="02020603050405020304" pitchFamily="18" charset="0"/>
              </a:rPr>
              <a:t>	Calculate and print the class average</a:t>
            </a:r>
          </a:p>
          <a:p>
            <a:pPr eaLnBrk="1" hangingPunct="1"/>
            <a:r>
              <a:rPr lang="en-US" altLang="en-US" dirty="0" smtClean="0">
                <a:solidFill>
                  <a:srgbClr val="000000"/>
                </a:solidFill>
                <a:latin typeface="Times New Roman" panose="02020603050405020304" pitchFamily="18" charset="0"/>
                <a:cs typeface="Times New Roman" panose="02020603050405020304" pitchFamily="18" charset="0"/>
              </a:rPr>
              <a:t>can be refined as follows:</a:t>
            </a:r>
          </a:p>
          <a:p>
            <a:pPr lvl="2" eaLnBrk="1" hangingPunct="1">
              <a:buFont typeface="Wingdings 2" panose="05020102010507070707" pitchFamily="18" charset="2"/>
              <a:buNone/>
            </a:pPr>
            <a:r>
              <a:rPr lang="en-US" altLang="en-US" sz="2800" i="1" dirty="0" smtClean="0">
                <a:solidFill>
                  <a:srgbClr val="0026CC"/>
                </a:solidFill>
                <a:latin typeface="Times New Roman" panose="02020603050405020304" pitchFamily="18" charset="0"/>
                <a:cs typeface="Times New Roman" panose="02020603050405020304" pitchFamily="18" charset="0"/>
              </a:rPr>
              <a:t>	If the counter is not equal to zero</a:t>
            </a:r>
            <a:br>
              <a:rPr lang="en-US" altLang="en-US" sz="2800" i="1" dirty="0" smtClean="0">
                <a:solidFill>
                  <a:srgbClr val="0026CC"/>
                </a:solidFill>
                <a:latin typeface="Times New Roman" panose="02020603050405020304" pitchFamily="18" charset="0"/>
                <a:cs typeface="Times New Roman" panose="02020603050405020304" pitchFamily="18" charset="0"/>
              </a:rPr>
            </a:b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i="1" dirty="0" smtClean="0">
                <a:solidFill>
                  <a:srgbClr val="0026CC"/>
                </a:solidFill>
                <a:latin typeface="Times New Roman" panose="02020603050405020304" pitchFamily="18" charset="0"/>
                <a:cs typeface="Times New Roman" panose="02020603050405020304" pitchFamily="18" charset="0"/>
              </a:rPr>
              <a:t>Set the average to the total divided by the counter</a:t>
            </a:r>
            <a:br>
              <a:rPr lang="en-US" altLang="en-US" sz="2800" i="1" dirty="0" smtClean="0">
                <a:solidFill>
                  <a:srgbClr val="0026CC"/>
                </a:solidFill>
                <a:latin typeface="Times New Roman" panose="02020603050405020304" pitchFamily="18" charset="0"/>
                <a:cs typeface="Times New Roman" panose="02020603050405020304" pitchFamily="18" charset="0"/>
              </a:rPr>
            </a:b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i="1" dirty="0" smtClean="0">
                <a:solidFill>
                  <a:srgbClr val="0026CC"/>
                </a:solidFill>
                <a:latin typeface="Times New Roman" panose="02020603050405020304" pitchFamily="18" charset="0"/>
                <a:cs typeface="Times New Roman" panose="02020603050405020304" pitchFamily="18" charset="0"/>
              </a:rPr>
              <a:t>Print the average</a:t>
            </a:r>
            <a:br>
              <a:rPr lang="en-US" altLang="en-US" sz="2800" i="1" dirty="0" smtClean="0">
                <a:solidFill>
                  <a:srgbClr val="0026CC"/>
                </a:solidFill>
                <a:latin typeface="Times New Roman" panose="02020603050405020304" pitchFamily="18" charset="0"/>
                <a:cs typeface="Times New Roman" panose="02020603050405020304" pitchFamily="18" charset="0"/>
              </a:rPr>
            </a:br>
            <a:r>
              <a:rPr lang="en-US" altLang="en-US" sz="2800" i="1" dirty="0" smtClean="0">
                <a:solidFill>
                  <a:srgbClr val="0026CC"/>
                </a:solidFill>
                <a:latin typeface="Times New Roman" panose="02020603050405020304" pitchFamily="18" charset="0"/>
                <a:cs typeface="Times New Roman" panose="02020603050405020304" pitchFamily="18" charset="0"/>
              </a:rPr>
              <a:t>else</a:t>
            </a:r>
            <a:br>
              <a:rPr lang="en-US" altLang="en-US" sz="2800" i="1" dirty="0" smtClean="0">
                <a:solidFill>
                  <a:srgbClr val="0026CC"/>
                </a:solidFill>
                <a:latin typeface="Times New Roman" panose="02020603050405020304" pitchFamily="18" charset="0"/>
                <a:cs typeface="Times New Roman" panose="02020603050405020304" pitchFamily="18" charset="0"/>
              </a:rPr>
            </a:b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i="1" dirty="0" smtClean="0">
                <a:solidFill>
                  <a:srgbClr val="0026CC"/>
                </a:solidFill>
                <a:latin typeface="Times New Roman" panose="02020603050405020304" pitchFamily="18" charset="0"/>
                <a:cs typeface="Times New Roman" panose="02020603050405020304" pitchFamily="18" charset="0"/>
              </a:rPr>
              <a:t>Print “No grades were entered”</a:t>
            </a:r>
          </a:p>
          <a:p>
            <a:pPr eaLnBrk="1" hangingPunct="1"/>
            <a:r>
              <a:rPr lang="en-US" altLang="en-US" dirty="0" smtClean="0">
                <a:solidFill>
                  <a:srgbClr val="000000"/>
                </a:solidFill>
                <a:latin typeface="Times New Roman" panose="02020603050405020304" pitchFamily="18" charset="0"/>
                <a:cs typeface="Times New Roman" panose="02020603050405020304" pitchFamily="18" charset="0"/>
              </a:rPr>
              <a:t>Test for the possibility of </a:t>
            </a:r>
            <a:r>
              <a:rPr lang="en-US" altLang="en-US" i="1" dirty="0" smtClean="0">
                <a:solidFill>
                  <a:srgbClr val="000000"/>
                </a:solidFill>
                <a:latin typeface="Times New Roman" panose="02020603050405020304" pitchFamily="18" charset="0"/>
                <a:cs typeface="Times New Roman" panose="02020603050405020304" pitchFamily="18" charset="0"/>
              </a:rPr>
              <a:t>division by zero</a:t>
            </a:r>
            <a:r>
              <a:rPr lang="en-US" altLang="en-US" dirty="0" smtClean="0">
                <a:solidFill>
                  <a:srgbClr val="000000"/>
                </a:solidFill>
                <a:latin typeface="Times New Roman" panose="02020603050405020304" pitchFamily="18" charset="0"/>
                <a:cs typeface="Times New Roman" panose="02020603050405020304" pitchFamily="18" charset="0"/>
              </a:rPr>
              <a:t>—a </a:t>
            </a:r>
            <a:r>
              <a:rPr lang="en-US" altLang="en-US" i="1" dirty="0" smtClean="0">
                <a:solidFill>
                  <a:srgbClr val="000000"/>
                </a:solidFill>
                <a:latin typeface="Times New Roman" panose="02020603050405020304" pitchFamily="18" charset="0"/>
                <a:cs typeface="Times New Roman" panose="02020603050405020304" pitchFamily="18" charset="0"/>
              </a:rPr>
              <a:t>logic error</a:t>
            </a:r>
            <a:r>
              <a:rPr lang="en-US" altLang="en-US" dirty="0" smtClean="0">
                <a:solidFill>
                  <a:srgbClr val="000000"/>
                </a:solidFill>
                <a:latin typeface="Times New Roman" panose="02020603050405020304" pitchFamily="18" charset="0"/>
                <a:cs typeface="Times New Roman" panose="02020603050405020304" pitchFamily="18" charset="0"/>
              </a:rPr>
              <a:t> that, if undetected, would cause the program to fail or produce invalid output.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803" y="365125"/>
            <a:ext cx="11043139" cy="1344774"/>
          </a:xfrm>
        </p:spPr>
        <p:txBody>
          <a:bodyPr/>
          <a:lstStyle/>
          <a:p>
            <a:r>
              <a:rPr lang="en-US" b="1" dirty="0">
                <a:solidFill>
                  <a:srgbClr val="FF0000"/>
                </a:solidFill>
                <a:latin typeface="Times New Roman" panose="02020603050405020304" pitchFamily="18" charset="0"/>
                <a:cs typeface="Times New Roman" panose="02020603050405020304" pitchFamily="18" charset="0"/>
              </a:rPr>
              <a:t>Error-Prevention Tip</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2803" y="1825624"/>
            <a:ext cx="11043139" cy="4414401"/>
          </a:xfrm>
        </p:spPr>
        <p:txBody>
          <a:bodyPr/>
          <a:lstStyle/>
          <a:p>
            <a:r>
              <a:rPr lang="en-US" i="1" dirty="0" smtClean="0">
                <a:latin typeface="Times New Roman" panose="02020603050405020304" pitchFamily="18" charset="0"/>
                <a:cs typeface="Times New Roman" panose="02020603050405020304" pitchFamily="18" charset="0"/>
              </a:rPr>
              <a:t>When </a:t>
            </a:r>
            <a:r>
              <a:rPr lang="en-US" i="1" dirty="0">
                <a:latin typeface="Times New Roman" panose="02020603050405020304" pitchFamily="18" charset="0"/>
                <a:cs typeface="Times New Roman" panose="02020603050405020304" pitchFamily="18" charset="0"/>
              </a:rPr>
              <a:t>performing division (/) or remainder (%) calculations in which the right </a:t>
            </a:r>
            <a:r>
              <a:rPr lang="en-US" i="1" dirty="0" smtClean="0">
                <a:latin typeface="Times New Roman" panose="02020603050405020304" pitchFamily="18" charset="0"/>
                <a:cs typeface="Times New Roman" panose="02020603050405020304" pitchFamily="18" charset="0"/>
              </a:rPr>
              <a:t>operand could </a:t>
            </a:r>
            <a:r>
              <a:rPr lang="en-US" i="1" dirty="0">
                <a:latin typeface="Times New Roman" panose="02020603050405020304" pitchFamily="18" charset="0"/>
                <a:cs typeface="Times New Roman" panose="02020603050405020304" pitchFamily="18" charset="0"/>
              </a:rPr>
              <a:t>be zero, test for this and handle it (e.g., display an error message) rather than </a:t>
            </a:r>
            <a:r>
              <a:rPr lang="en-US" i="1" dirty="0" smtClean="0">
                <a:latin typeface="Times New Roman" panose="02020603050405020304" pitchFamily="18" charset="0"/>
                <a:cs typeface="Times New Roman" panose="02020603050405020304" pitchFamily="18" charset="0"/>
              </a:rPr>
              <a:t>allowing the </a:t>
            </a:r>
            <a:r>
              <a:rPr lang="en-US" i="1" dirty="0">
                <a:latin typeface="Times New Roman" panose="02020603050405020304" pitchFamily="18" charset="0"/>
                <a:cs typeface="Times New Roman" panose="02020603050405020304" pitchFamily="18" charset="0"/>
              </a:rPr>
              <a:t>error to occur</a:t>
            </a:r>
            <a:r>
              <a:rPr lang="en-US"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52B1F438-B7AE-4702-B141-CE19DA8A8758}" type="slidenum">
              <a:rPr lang="en-CA" smtClean="0"/>
              <a:t>43</a:t>
            </a:fld>
            <a:endParaRPr lang="en-CA"/>
          </a:p>
        </p:txBody>
      </p:sp>
    </p:spTree>
    <p:extLst>
      <p:ext uri="{BB962C8B-B14F-4D97-AF65-F5344CB8AC3E}">
        <p14:creationId xmlns:p14="http://schemas.microsoft.com/office/powerpoint/2010/main" val="30147958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475" y="365125"/>
            <a:ext cx="10990216" cy="1325563"/>
          </a:xfrm>
        </p:spPr>
        <p:txBody>
          <a:bodyPr>
            <a:normAutofit/>
          </a:bodyPr>
          <a:lstStyle/>
          <a:p>
            <a:r>
              <a:rPr lang="en-US" dirty="0" smtClean="0">
                <a:solidFill>
                  <a:srgbClr val="3380E6"/>
                </a:solidFill>
                <a:latin typeface="Times New Roman" panose="02020603050405020304" pitchFamily="18" charset="0"/>
                <a:cs typeface="Times New Roman" panose="02020603050405020304" pitchFamily="18" charset="0"/>
              </a:rPr>
              <a:t>Class-Average Pseudocode Algorithm </a:t>
            </a:r>
            <a:r>
              <a:rPr lang="en-US" dirty="0">
                <a:solidFill>
                  <a:srgbClr val="3380E6"/>
                </a:solidFill>
                <a:latin typeface="Times New Roman" panose="02020603050405020304" pitchFamily="18" charset="0"/>
                <a:cs typeface="Times New Roman" panose="02020603050405020304" pitchFamily="18" charset="0"/>
              </a:rPr>
              <a:t>with </a:t>
            </a:r>
            <a:r>
              <a:rPr lang="en-US" dirty="0" smtClean="0">
                <a:solidFill>
                  <a:srgbClr val="3380E6"/>
                </a:solidFill>
                <a:latin typeface="Times New Roman" panose="02020603050405020304" pitchFamily="18" charset="0"/>
                <a:cs typeface="Times New Roman" panose="02020603050405020304" pitchFamily="18" charset="0"/>
              </a:rPr>
              <a:t>Sentinel-Controlled Repetition</a:t>
            </a:r>
            <a:endParaRPr lang="en-US" dirty="0">
              <a:solidFill>
                <a:srgbClr val="3380E6"/>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475" y="1825625"/>
            <a:ext cx="10990216" cy="4435838"/>
          </a:xfrm>
        </p:spPr>
      </p:pic>
      <p:sp>
        <p:nvSpPr>
          <p:cNvPr id="4" name="Slide Number Placeholder 3"/>
          <p:cNvSpPr>
            <a:spLocks noGrp="1"/>
          </p:cNvSpPr>
          <p:nvPr>
            <p:ph type="sldNum" sz="quarter" idx="12"/>
          </p:nvPr>
        </p:nvSpPr>
        <p:spPr/>
        <p:txBody>
          <a:bodyPr/>
          <a:lstStyle/>
          <a:p>
            <a:fld id="{52B1F438-B7AE-4702-B141-CE19DA8A8758}" type="slidenum">
              <a:rPr lang="en-CA" smtClean="0"/>
              <a:t>44</a:t>
            </a:fld>
            <a:endParaRPr lang="en-CA"/>
          </a:p>
        </p:txBody>
      </p:sp>
    </p:spTree>
    <p:extLst>
      <p:ext uri="{BB962C8B-B14F-4D97-AF65-F5344CB8AC3E}">
        <p14:creationId xmlns:p14="http://schemas.microsoft.com/office/powerpoint/2010/main" val="42128020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513" y="365125"/>
            <a:ext cx="11103429" cy="1325563"/>
          </a:xfrm>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Software Engineering Observation</a:t>
            </a:r>
          </a:p>
        </p:txBody>
      </p:sp>
      <p:sp>
        <p:nvSpPr>
          <p:cNvPr id="3" name="Content Placeholder 2"/>
          <p:cNvSpPr>
            <a:spLocks noGrp="1"/>
          </p:cNvSpPr>
          <p:nvPr>
            <p:ph idx="1"/>
          </p:nvPr>
        </p:nvSpPr>
        <p:spPr>
          <a:xfrm>
            <a:off x="522513" y="1825625"/>
            <a:ext cx="11103429" cy="4351338"/>
          </a:xfrm>
        </p:spPr>
        <p:txBody>
          <a:bodyPr/>
          <a:lstStyle/>
          <a:p>
            <a:r>
              <a:rPr lang="en-US" i="1" dirty="0">
                <a:latin typeface="Times New Roman" panose="02020603050405020304" pitchFamily="18" charset="0"/>
                <a:cs typeface="Times New Roman" panose="02020603050405020304" pitchFamily="18" charset="0"/>
              </a:rPr>
              <a:t>Some programmers do not use program development tools like pseudocode. They feel </a:t>
            </a:r>
            <a:r>
              <a:rPr lang="en-US" i="1" dirty="0" smtClean="0">
                <a:latin typeface="Times New Roman" panose="02020603050405020304" pitchFamily="18" charset="0"/>
                <a:cs typeface="Times New Roman" panose="02020603050405020304" pitchFamily="18" charset="0"/>
              </a:rPr>
              <a:t>that their </a:t>
            </a:r>
            <a:r>
              <a:rPr lang="en-US" i="1" dirty="0">
                <a:latin typeface="Times New Roman" panose="02020603050405020304" pitchFamily="18" charset="0"/>
                <a:cs typeface="Times New Roman" panose="02020603050405020304" pitchFamily="18" charset="0"/>
              </a:rPr>
              <a:t>ultimate goal is to solve the problem on a computer and that writing </a:t>
            </a:r>
            <a:r>
              <a:rPr lang="en-US" i="1" dirty="0" smtClean="0">
                <a:latin typeface="Times New Roman" panose="02020603050405020304" pitchFamily="18" charset="0"/>
                <a:cs typeface="Times New Roman" panose="02020603050405020304" pitchFamily="18" charset="0"/>
              </a:rPr>
              <a:t>pseudocode merely </a:t>
            </a:r>
            <a:r>
              <a:rPr lang="en-US" i="1" dirty="0">
                <a:latin typeface="Times New Roman" panose="02020603050405020304" pitchFamily="18" charset="0"/>
                <a:cs typeface="Times New Roman" panose="02020603050405020304" pitchFamily="18" charset="0"/>
              </a:rPr>
              <a:t>delays the production of final outputs. Although this may work for simple </a:t>
            </a:r>
            <a:r>
              <a:rPr lang="en-US" i="1" dirty="0" smtClean="0">
                <a:latin typeface="Times New Roman" panose="02020603050405020304" pitchFamily="18" charset="0"/>
                <a:cs typeface="Times New Roman" panose="02020603050405020304" pitchFamily="18" charset="0"/>
              </a:rPr>
              <a:t>and familiar </a:t>
            </a:r>
            <a:r>
              <a:rPr lang="en-US" i="1" dirty="0">
                <a:latin typeface="Times New Roman" panose="02020603050405020304" pitchFamily="18" charset="0"/>
                <a:cs typeface="Times New Roman" panose="02020603050405020304" pitchFamily="18" charset="0"/>
              </a:rPr>
              <a:t>problems, it can lead to serious errors and delays in large, complex projects.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2B1F438-B7AE-4702-B141-CE19DA8A8758}" type="slidenum">
              <a:rPr lang="en-CA" smtClean="0"/>
              <a:t>45</a:t>
            </a:fld>
            <a:endParaRPr lang="en-CA"/>
          </a:p>
        </p:txBody>
      </p:sp>
    </p:spTree>
    <p:extLst>
      <p:ext uri="{BB962C8B-B14F-4D97-AF65-F5344CB8AC3E}">
        <p14:creationId xmlns:p14="http://schemas.microsoft.com/office/powerpoint/2010/main" val="11652314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473" y="76200"/>
            <a:ext cx="11007635" cy="1706562"/>
          </a:xfrm>
        </p:spPr>
        <p:txBody>
          <a:bodyPr>
            <a:normAutofit/>
          </a:bodyPr>
          <a:lstStyle/>
          <a:p>
            <a:pPr marL="109537">
              <a:defRPr/>
            </a:pPr>
            <a:r>
              <a:rPr lang="en-US" altLang="en-US" sz="4400" dirty="0">
                <a:solidFill>
                  <a:srgbClr val="3380E6"/>
                </a:solidFill>
                <a:latin typeface="Times New Roman" panose="02020603050405020304" pitchFamily="18" charset="0"/>
                <a:cs typeface="Times New Roman" panose="02020603050405020304" pitchFamily="18" charset="0"/>
              </a:rPr>
              <a:t>Program Logic for Sentinel-Controlled Repetition vs. Counter-Controlled Repetition</a:t>
            </a:r>
          </a:p>
        </p:txBody>
      </p:sp>
      <p:sp>
        <p:nvSpPr>
          <p:cNvPr id="83971" name="Text Placeholder 2"/>
          <p:cNvSpPr>
            <a:spLocks noGrp="1"/>
          </p:cNvSpPr>
          <p:nvPr>
            <p:ph type="body" idx="1"/>
          </p:nvPr>
        </p:nvSpPr>
        <p:spPr>
          <a:xfrm>
            <a:off x="583473" y="1524001"/>
            <a:ext cx="11007635" cy="4737462"/>
          </a:xfrm>
        </p:spPr>
        <p:txBody>
          <a:bodyPr>
            <a:normAutofit/>
          </a:bodyPr>
          <a:lstStyle/>
          <a:p>
            <a:pPr eaLnBrk="1" hangingPunct="1">
              <a:defRPr/>
            </a:pPr>
            <a:r>
              <a:rPr lang="en-US" altLang="en-US" dirty="0" smtClean="0">
                <a:solidFill>
                  <a:srgbClr val="000000"/>
                </a:solidFill>
                <a:latin typeface="Times New Roman" panose="02020603050405020304" pitchFamily="18" charset="0"/>
                <a:cs typeface="Times New Roman" panose="02020603050405020304" pitchFamily="18" charset="0"/>
              </a:rPr>
              <a:t>Program logic for sentinel-controlled repetition</a:t>
            </a:r>
          </a:p>
          <a:p>
            <a:pPr lvl="1" eaLnBrk="1" hangingPunct="1">
              <a:defRPr/>
            </a:pPr>
            <a:r>
              <a:rPr lang="en-US" altLang="en-US" sz="2800" dirty="0" smtClean="0">
                <a:solidFill>
                  <a:srgbClr val="000000"/>
                </a:solidFill>
                <a:latin typeface="Times New Roman" pitchFamily="18" charset="0"/>
                <a:cs typeface="Times New Roman" panose="02020603050405020304" pitchFamily="18" charset="0"/>
              </a:rPr>
              <a:t>Reads the first value before reaching the while. </a:t>
            </a:r>
          </a:p>
          <a:p>
            <a:pPr lvl="1" eaLnBrk="1" hangingPunct="1">
              <a:defRPr/>
            </a:pPr>
            <a:r>
              <a:rPr lang="en-US" altLang="en-US" sz="2800" dirty="0" smtClean="0">
                <a:solidFill>
                  <a:srgbClr val="000000"/>
                </a:solidFill>
                <a:latin typeface="Times New Roman" pitchFamily="18" charset="0"/>
                <a:cs typeface="Times New Roman" panose="02020603050405020304" pitchFamily="18" charset="0"/>
              </a:rPr>
              <a:t>This value determines whether the program’s flow of control should enter the body of the while. If the condition of the while is false, the user entered the sentinel value, so the body of the while does not execute (for example, no grades were entered). </a:t>
            </a:r>
          </a:p>
          <a:p>
            <a:pPr lvl="1" eaLnBrk="1" hangingPunct="1">
              <a:defRPr/>
            </a:pPr>
            <a:r>
              <a:rPr lang="en-US" altLang="en-US" sz="2800" dirty="0" smtClean="0">
                <a:solidFill>
                  <a:srgbClr val="000000"/>
                </a:solidFill>
                <a:latin typeface="Times New Roman" pitchFamily="18" charset="0"/>
                <a:cs typeface="Times New Roman" panose="02020603050405020304" pitchFamily="18" charset="0"/>
              </a:rPr>
              <a:t>If the condition is true, the body begins execution and processes the input.</a:t>
            </a:r>
          </a:p>
          <a:p>
            <a:pPr lvl="1" eaLnBrk="1" hangingPunct="1">
              <a:defRPr/>
            </a:pPr>
            <a:r>
              <a:rPr lang="en-US" altLang="en-US" sz="2800" dirty="0" smtClean="0">
                <a:solidFill>
                  <a:srgbClr val="000000"/>
                </a:solidFill>
                <a:latin typeface="Times New Roman" pitchFamily="18" charset="0"/>
                <a:cs typeface="Times New Roman" panose="02020603050405020304" pitchFamily="18" charset="0"/>
              </a:rPr>
              <a:t>Then the loop body inputs the next value from the user before the end of the loop.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hape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2FE72BA-979D-49EB-8305-2E4007676CAB}" type="slidenum">
              <a:rPr lang="en-US" altLang="en-US" sz="1400"/>
              <a:pPr eaLnBrk="1" hangingPunct="1"/>
              <a:t>5</a:t>
            </a:fld>
            <a:endParaRPr lang="en-US" altLang="en-US" sz="1400"/>
          </a:p>
        </p:txBody>
      </p:sp>
      <p:sp>
        <p:nvSpPr>
          <p:cNvPr id="10244" name="Shape 111617"/>
          <p:cNvSpPr>
            <a:spLocks noGrp="1" noChangeArrowheads="1"/>
          </p:cNvSpPr>
          <p:nvPr>
            <p:ph type="title"/>
          </p:nvPr>
        </p:nvSpPr>
        <p:spPr>
          <a:xfrm>
            <a:off x="600891" y="365125"/>
            <a:ext cx="11007635" cy="1325563"/>
          </a:xfrm>
        </p:spPr>
        <p:txBody>
          <a:bodyPr/>
          <a:lstStyle/>
          <a:p>
            <a:r>
              <a:rPr lang="en-US" altLang="en-US" dirty="0" smtClean="0">
                <a:latin typeface="Times New Roman" panose="02020603050405020304" pitchFamily="18" charset="0"/>
                <a:cs typeface="Times New Roman" panose="02020603050405020304" pitchFamily="18" charset="0"/>
              </a:rPr>
              <a:t>Relational Operators</a:t>
            </a:r>
          </a:p>
        </p:txBody>
      </p:sp>
      <p:sp>
        <p:nvSpPr>
          <p:cNvPr id="10245" name="Shape 111618"/>
          <p:cNvSpPr>
            <a:spLocks noGrp="1" noChangeArrowheads="1"/>
          </p:cNvSpPr>
          <p:nvPr>
            <p:ph type="body" idx="1"/>
          </p:nvPr>
        </p:nvSpPr>
        <p:spPr>
          <a:xfrm>
            <a:off x="600891" y="1825625"/>
            <a:ext cx="11007635" cy="4351338"/>
          </a:xfrm>
        </p:spPr>
        <p:txBody>
          <a:bodyPr>
            <a:normAutofit/>
          </a:bodyPr>
          <a:lstStyle/>
          <a:p>
            <a:r>
              <a:rPr lang="en-US" altLang="en-US" dirty="0" smtClean="0">
                <a:latin typeface="Times New Roman" panose="02020603050405020304" pitchFamily="18" charset="0"/>
                <a:cs typeface="Times New Roman" panose="02020603050405020304" pitchFamily="18" charset="0"/>
              </a:rPr>
              <a:t>Relational (comparison) operator</a:t>
            </a:r>
          </a:p>
          <a:p>
            <a:pPr lvl="1"/>
            <a:r>
              <a:rPr lang="en-US" altLang="en-US" sz="2800" dirty="0" smtClean="0">
                <a:latin typeface="Times New Roman" panose="02020603050405020304" pitchFamily="18" charset="0"/>
                <a:cs typeface="Times New Roman" panose="02020603050405020304" pitchFamily="18" charset="0"/>
              </a:rPr>
              <a:t>Allows you to make comparisons in a program</a:t>
            </a:r>
          </a:p>
          <a:p>
            <a:pPr lvl="1"/>
            <a:r>
              <a:rPr lang="en-US" altLang="en-US" sz="2800" dirty="0" smtClean="0">
                <a:latin typeface="Times New Roman" panose="02020603050405020304" pitchFamily="18" charset="0"/>
                <a:cs typeface="Times New Roman" panose="02020603050405020304" pitchFamily="18" charset="0"/>
              </a:rPr>
              <a:t>Binary operator</a:t>
            </a:r>
          </a:p>
          <a:p>
            <a:r>
              <a:rPr lang="en-US" altLang="en-US" dirty="0" smtClean="0">
                <a:latin typeface="Times New Roman" panose="02020603050405020304" pitchFamily="18" charset="0"/>
                <a:cs typeface="Times New Roman" panose="02020603050405020304" pitchFamily="18" charset="0"/>
              </a:rPr>
              <a:t>Condition is represented by a logical expression in Java</a:t>
            </a:r>
          </a:p>
          <a:p>
            <a:r>
              <a:rPr lang="en-US" altLang="en-US" dirty="0" smtClean="0">
                <a:latin typeface="Times New Roman" panose="02020603050405020304" pitchFamily="18" charset="0"/>
                <a:cs typeface="Times New Roman" panose="02020603050405020304" pitchFamily="18" charset="0"/>
              </a:rPr>
              <a:t>Logical expression: expression that has a value of either true or false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3"/>
          <p:cNvSpPr>
            <a:spLocks noGrp="1"/>
          </p:cNvSpPr>
          <p:nvPr>
            <p:ph type="sldNum" sz="quarter" idx="4294967295"/>
          </p:nvPr>
        </p:nvSpPr>
        <p:spPr>
          <a:xfrm>
            <a:off x="10097593" y="6300654"/>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5370D39-D649-4E4B-B10E-DE24DD899C98}" type="slidenum">
              <a:rPr lang="en-US" altLang="en-US" sz="1400"/>
              <a:pPr eaLnBrk="1" hangingPunct="1"/>
              <a:t>6</a:t>
            </a:fld>
            <a:endParaRPr lang="en-US" altLang="en-US" sz="1400"/>
          </a:p>
        </p:txBody>
      </p:sp>
      <p:sp>
        <p:nvSpPr>
          <p:cNvPr id="11268" name="Shape 112641"/>
          <p:cNvSpPr>
            <a:spLocks noGrp="1" noChangeArrowheads="1"/>
          </p:cNvSpPr>
          <p:nvPr>
            <p:ph type="title"/>
          </p:nvPr>
        </p:nvSpPr>
        <p:spPr>
          <a:xfrm>
            <a:off x="574765" y="304800"/>
            <a:ext cx="10990217" cy="1143000"/>
          </a:xfrm>
        </p:spPr>
        <p:txBody>
          <a:bodyPr/>
          <a:lstStyle/>
          <a:p>
            <a:r>
              <a:rPr lang="en-US" altLang="en-US" dirty="0" smtClean="0">
                <a:latin typeface="Times New Roman" panose="02020603050405020304" pitchFamily="18" charset="0"/>
                <a:cs typeface="Times New Roman" panose="02020603050405020304" pitchFamily="18" charset="0"/>
              </a:rPr>
              <a:t>Relational Operators in Java</a:t>
            </a:r>
          </a:p>
        </p:txBody>
      </p:sp>
      <p:pic>
        <p:nvPicPr>
          <p:cNvPr id="11269" name="Rectangle 1126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765" y="1524000"/>
            <a:ext cx="10990217" cy="45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hape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B5C6A6C-F321-4BE7-9B81-7EA357387E50}" type="slidenum">
              <a:rPr lang="en-US" altLang="en-US" sz="1400"/>
              <a:pPr eaLnBrk="1" hangingPunct="1"/>
              <a:t>7</a:t>
            </a:fld>
            <a:endParaRPr lang="en-US" altLang="en-US" sz="1400"/>
          </a:p>
        </p:txBody>
      </p:sp>
      <p:sp>
        <p:nvSpPr>
          <p:cNvPr id="12292" name="Shape 113665"/>
          <p:cNvSpPr>
            <a:spLocks noGrp="1" noChangeArrowheads="1"/>
          </p:cNvSpPr>
          <p:nvPr>
            <p:ph type="title"/>
          </p:nvPr>
        </p:nvSpPr>
        <p:spPr>
          <a:xfrm>
            <a:off x="600891" y="365125"/>
            <a:ext cx="11016343" cy="1325563"/>
          </a:xfrm>
        </p:spPr>
        <p:txBody>
          <a:bodyPr/>
          <a:lstStyle/>
          <a:p>
            <a:r>
              <a:rPr lang="en-US" altLang="en-US" smtClean="0">
                <a:latin typeface="Times New Roman" panose="02020603050405020304" pitchFamily="18" charset="0"/>
                <a:cs typeface="Times New Roman" panose="02020603050405020304" pitchFamily="18" charset="0"/>
              </a:rPr>
              <a:t>Relational Operators and Primitive Data Types</a:t>
            </a:r>
          </a:p>
        </p:txBody>
      </p:sp>
      <p:sp>
        <p:nvSpPr>
          <p:cNvPr id="12293" name="Shape 113666"/>
          <p:cNvSpPr>
            <a:spLocks noGrp="1" noChangeArrowheads="1"/>
          </p:cNvSpPr>
          <p:nvPr>
            <p:ph type="body" idx="1"/>
          </p:nvPr>
        </p:nvSpPr>
        <p:spPr>
          <a:xfrm>
            <a:off x="600891" y="1825625"/>
            <a:ext cx="11016343" cy="4351338"/>
          </a:xfrm>
        </p:spPr>
        <p:txBody>
          <a:bodyPr/>
          <a:lstStyle/>
          <a:p>
            <a:r>
              <a:rPr lang="en-US" altLang="en-US" dirty="0" smtClean="0">
                <a:latin typeface="Times New Roman" panose="02020603050405020304" pitchFamily="18" charset="0"/>
                <a:cs typeface="Times New Roman" panose="02020603050405020304" pitchFamily="18" charset="0"/>
              </a:rPr>
              <a:t>Can be used with integral and floating-point data types</a:t>
            </a:r>
          </a:p>
          <a:p>
            <a:r>
              <a:rPr lang="en-US" altLang="en-US" dirty="0" smtClean="0">
                <a:latin typeface="Times New Roman" panose="02020603050405020304" pitchFamily="18" charset="0"/>
                <a:cs typeface="Times New Roman" panose="02020603050405020304" pitchFamily="18" charset="0"/>
              </a:rPr>
              <a:t>Can be used with the char data type</a:t>
            </a:r>
          </a:p>
          <a:p>
            <a:r>
              <a:rPr lang="en-US" altLang="en-US" dirty="0" smtClean="0">
                <a:latin typeface="Times New Roman" panose="02020603050405020304" pitchFamily="18" charset="0"/>
                <a:cs typeface="Times New Roman" panose="02020603050405020304" pitchFamily="18" charset="0"/>
              </a:rPr>
              <a:t>Unicode collating sequence</a:t>
            </a:r>
          </a:p>
          <a:p>
            <a:pPr>
              <a:buNone/>
            </a:pPr>
            <a:endParaRPr lang="en-US" altLang="en-US"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ape 3"/>
          <p:cNvSpPr txBox="1">
            <a:spLocks noGrp="1"/>
          </p:cNvSpPr>
          <p:nvPr/>
        </p:nvSpPr>
        <p:spPr bwMode="auto">
          <a:xfrm>
            <a:off x="10149852" y="6396452"/>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D3CE4997-4EE9-4857-9B30-6B2E644B263C}" type="slidenum">
              <a:rPr lang="en-US" altLang="en-US" sz="1400"/>
              <a:pPr algn="r" eaLnBrk="1" hangingPunct="1"/>
              <a:t>8</a:t>
            </a:fld>
            <a:endParaRPr lang="en-US" altLang="en-US" sz="1400" dirty="0"/>
          </a:p>
        </p:txBody>
      </p:sp>
      <p:pic>
        <p:nvPicPr>
          <p:cNvPr id="1331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228601"/>
            <a:ext cx="10964091"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hape 3"/>
          <p:cNvSpPr txBox="1">
            <a:spLocks noGrp="1"/>
          </p:cNvSpPr>
          <p:nvPr/>
        </p:nvSpPr>
        <p:spPr bwMode="auto">
          <a:xfrm>
            <a:off x="10184677" y="6379034"/>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A00EB4AE-7588-4BDB-8AE0-507D771137D9}" type="slidenum">
              <a:rPr lang="en-US" altLang="en-US" sz="1400"/>
              <a:pPr algn="r" eaLnBrk="1" hangingPunct="1"/>
              <a:t>9</a:t>
            </a:fld>
            <a:endParaRPr lang="en-US" altLang="en-US" sz="1400" dirty="0"/>
          </a:p>
        </p:txBody>
      </p:sp>
      <p:pic>
        <p:nvPicPr>
          <p:cNvPr id="1434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725" y="661851"/>
            <a:ext cx="10955383" cy="5495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PD Template" id="{B73D90AF-53BF-4BE5-997E-A04962ADB2FB}" vid="{48428A66-8C84-4E1C-ACA9-B826A42DAE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4473</TotalTime>
  <Words>1664</Words>
  <Application>Microsoft Office PowerPoint</Application>
  <PresentationFormat>Widescreen</PresentationFormat>
  <Paragraphs>210</Paragraphs>
  <Slides>46</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MS Mincho</vt:lpstr>
      <vt:lpstr>Arial</vt:lpstr>
      <vt:lpstr>Calibri</vt:lpstr>
      <vt:lpstr>Lucida Console</vt:lpstr>
      <vt:lpstr>Times New Roman</vt:lpstr>
      <vt:lpstr>Wingdings</vt:lpstr>
      <vt:lpstr>Wingdings 2</vt:lpstr>
      <vt:lpstr>Office Theme</vt:lpstr>
      <vt:lpstr>Control Statements - Repetition Statements</vt:lpstr>
      <vt:lpstr>Module 2 - Unit 2 Objectives</vt:lpstr>
      <vt:lpstr>Control Structures</vt:lpstr>
      <vt:lpstr>Flow of Execution</vt:lpstr>
      <vt:lpstr>Relational Operators</vt:lpstr>
      <vt:lpstr>Relational Operators in Java</vt:lpstr>
      <vt:lpstr>Relational Operators and Primitive Data Types</vt:lpstr>
      <vt:lpstr>PowerPoint Presentation</vt:lpstr>
      <vt:lpstr>PowerPoint Presentation</vt:lpstr>
      <vt:lpstr>Relational Operators &amp; Unicode Collating Sequence</vt:lpstr>
      <vt:lpstr>Logical (Boolean) Operators</vt:lpstr>
      <vt:lpstr>Not Operator (!)</vt:lpstr>
      <vt:lpstr>And Operators (&amp;&amp;)</vt:lpstr>
      <vt:lpstr>Or Operators (||)</vt:lpstr>
      <vt:lpstr>Precedence of Operators</vt:lpstr>
      <vt:lpstr>Precedence of Operators (Example)</vt:lpstr>
      <vt:lpstr>PowerPoint Presentation</vt:lpstr>
      <vt:lpstr>Example 4-5 </vt:lpstr>
      <vt:lpstr>while Repetition Statement</vt:lpstr>
      <vt:lpstr>Essentials of Counter-Controlled Repetition</vt:lpstr>
      <vt:lpstr>while Repetition Statement (Diagram)</vt:lpstr>
      <vt:lpstr>while Repetition Statement Activity Diagram</vt:lpstr>
      <vt:lpstr>Formulating Algorithms:  Counter-Controlled Repetition</vt:lpstr>
      <vt:lpstr>Pseudocode Algorithms with  Counter-Controlled Repetition</vt:lpstr>
      <vt:lpstr>Software Engineering Observation </vt:lpstr>
      <vt:lpstr>Formulating Algorithms:  Counter-Controlled Repetition (Example)</vt:lpstr>
      <vt:lpstr>Pseudocode Algorithm that Uses  Counter-Controlled Repetition</vt:lpstr>
      <vt:lpstr>Local Variables in Method main</vt:lpstr>
      <vt:lpstr>Common Programming Errors</vt:lpstr>
      <vt:lpstr>Notes on Integer Division and Truncation</vt:lpstr>
      <vt:lpstr>A Note About Arithmetic Overflow </vt:lpstr>
      <vt:lpstr>Maximum and Minimum Values (int variable)</vt:lpstr>
      <vt:lpstr>A Deeper Look at Receiving User Input </vt:lpstr>
      <vt:lpstr>Ensuring valid inputs</vt:lpstr>
      <vt:lpstr>Formulating Algorithms:  Sentinel-Controlled Repetition</vt:lpstr>
      <vt:lpstr>Developing the Pseudocode Algorithm : Sentinel-Controlled Repetition</vt:lpstr>
      <vt:lpstr>Proceeding to the First Refinement</vt:lpstr>
      <vt:lpstr>Software Engineering Observation</vt:lpstr>
      <vt:lpstr>Proceeding to the Second Refinement</vt:lpstr>
      <vt:lpstr>Formulating Algorithms:  Sentinel-Controlled Repetition (Cont.)</vt:lpstr>
      <vt:lpstr>Second Refinement of the Preceding Pseudocode</vt:lpstr>
      <vt:lpstr>Formulating Algorithms: (Termination Phase)</vt:lpstr>
      <vt:lpstr>Error-Prevention Tip</vt:lpstr>
      <vt:lpstr>Class-Average Pseudocode Algorithm with Sentinel-Controlled Repetition</vt:lpstr>
      <vt:lpstr>Software Engineering Observation</vt:lpstr>
      <vt:lpstr>Program Logic for Sentinel-Controlled Repetition vs. Counter-Controlled Repetition</vt:lpstr>
    </vt:vector>
  </TitlesOfParts>
  <Company>Datsco Training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Language</dc:title>
  <dc:creator>Khattar Daou</dc:creator>
  <cp:lastModifiedBy>teacher</cp:lastModifiedBy>
  <cp:revision>167</cp:revision>
  <dcterms:created xsi:type="dcterms:W3CDTF">2015-10-28T02:26:51Z</dcterms:created>
  <dcterms:modified xsi:type="dcterms:W3CDTF">2016-04-15T12:40:43Z</dcterms:modified>
</cp:coreProperties>
</file>