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7"/>
  </p:notesMasterIdLst>
  <p:sldIdLst>
    <p:sldId id="258" r:id="rId2"/>
    <p:sldId id="257" r:id="rId3"/>
    <p:sldId id="265" r:id="rId4"/>
    <p:sldId id="270" r:id="rId5"/>
    <p:sldId id="278" r:id="rId6"/>
    <p:sldId id="279" r:id="rId7"/>
    <p:sldId id="280"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9" r:id="rId24"/>
    <p:sldId id="300" r:id="rId25"/>
    <p:sldId id="301" r:id="rId26"/>
    <p:sldId id="304" r:id="rId27"/>
    <p:sldId id="305" r:id="rId28"/>
    <p:sldId id="306" r:id="rId29"/>
    <p:sldId id="307" r:id="rId30"/>
    <p:sldId id="308" r:id="rId31"/>
    <p:sldId id="309" r:id="rId32"/>
    <p:sldId id="311" r:id="rId33"/>
    <p:sldId id="313" r:id="rId34"/>
    <p:sldId id="314" r:id="rId35"/>
    <p:sldId id="315" r:id="rId36"/>
    <p:sldId id="324" r:id="rId37"/>
    <p:sldId id="325" r:id="rId38"/>
    <p:sldId id="328" r:id="rId39"/>
    <p:sldId id="329" r:id="rId40"/>
    <p:sldId id="332" r:id="rId41"/>
    <p:sldId id="342" r:id="rId42"/>
    <p:sldId id="344" r:id="rId43"/>
    <p:sldId id="348" r:id="rId44"/>
    <p:sldId id="349" r:id="rId45"/>
    <p:sldId id="350" r:id="rId46"/>
    <p:sldId id="351" r:id="rId47"/>
    <p:sldId id="352" r:id="rId48"/>
    <p:sldId id="353" r:id="rId49"/>
    <p:sldId id="355" r:id="rId50"/>
    <p:sldId id="358" r:id="rId51"/>
    <p:sldId id="360" r:id="rId52"/>
    <p:sldId id="361" r:id="rId53"/>
    <p:sldId id="367" r:id="rId54"/>
    <p:sldId id="368" r:id="rId55"/>
    <p:sldId id="369" r:id="rId56"/>
    <p:sldId id="370" r:id="rId57"/>
    <p:sldId id="371" r:id="rId58"/>
    <p:sldId id="372" r:id="rId59"/>
    <p:sldId id="373" r:id="rId60"/>
    <p:sldId id="374" r:id="rId61"/>
    <p:sldId id="375" r:id="rId62"/>
    <p:sldId id="376" r:id="rId63"/>
    <p:sldId id="377" r:id="rId64"/>
    <p:sldId id="378" r:id="rId65"/>
    <p:sldId id="379"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hrazade Bakarally" initials="SB" lastIdx="20" clrIdx="0">
    <p:extLst>
      <p:ext uri="{19B8F6BF-5375-455C-9EA6-DF929625EA0E}">
        <p15:presenceInfo xmlns:p15="http://schemas.microsoft.com/office/powerpoint/2012/main" userId="S-1-5-21-2570627339-595396017-2782738742-8501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5F51"/>
    <a:srgbClr val="90D79B"/>
    <a:srgbClr val="1F497D"/>
    <a:srgbClr val="A8B3E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23" autoAdjust="0"/>
    <p:restoredTop sz="94660" autoAdjust="0"/>
  </p:normalViewPr>
  <p:slideViewPr>
    <p:cSldViewPr snapToGrid="0">
      <p:cViewPr varScale="1">
        <p:scale>
          <a:sx n="95" d="100"/>
          <a:sy n="95" d="100"/>
        </p:scale>
        <p:origin x="108" y="8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167AE1-3769-4709-B39E-A578F3D2B0A3}" type="datetimeFigureOut">
              <a:rPr lang="en-US" smtClean="0"/>
              <a:t>4/17/2016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DEC5E-1BCB-4374-9348-0428B7289CC1}" type="slidenum">
              <a:rPr lang="en-US" smtClean="0"/>
              <a:t>‹#›</a:t>
            </a:fld>
            <a:endParaRPr lang="en-US"/>
          </a:p>
        </p:txBody>
      </p:sp>
    </p:spTree>
    <p:extLst>
      <p:ext uri="{BB962C8B-B14F-4D97-AF65-F5344CB8AC3E}">
        <p14:creationId xmlns:p14="http://schemas.microsoft.com/office/powerpoint/2010/main" val="1955622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BDEC5E-1BCB-4374-9348-0428B7289CC1}" type="slidenum">
              <a:rPr lang="en-US" smtClean="0"/>
              <a:t>1</a:t>
            </a:fld>
            <a:endParaRPr lang="en-US"/>
          </a:p>
        </p:txBody>
      </p:sp>
    </p:spTree>
    <p:extLst>
      <p:ext uri="{BB962C8B-B14F-4D97-AF65-F5344CB8AC3E}">
        <p14:creationId xmlns:p14="http://schemas.microsoft.com/office/powerpoint/2010/main" val="4017400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770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210F294-6666-4B74-83E8-C5286DC8C93C}" type="slidenum">
              <a:rPr lang="en-US" altLang="en-US">
                <a:latin typeface="Calibri" panose="020F0502020204030204" pitchFamily="34" charset="0"/>
              </a:rPr>
              <a:pPr eaLnBrk="1" hangingPunct="1"/>
              <a:t>20</a:t>
            </a:fld>
            <a:endParaRPr lang="en-US" altLang="en-US">
              <a:latin typeface="Calibri" panose="020F0502020204030204" pitchFamily="34" charset="0"/>
            </a:endParaRPr>
          </a:p>
        </p:txBody>
      </p:sp>
    </p:spTree>
    <p:extLst>
      <p:ext uri="{BB962C8B-B14F-4D97-AF65-F5344CB8AC3E}">
        <p14:creationId xmlns:p14="http://schemas.microsoft.com/office/powerpoint/2010/main" val="3978431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6282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2D0F53E-95C1-4AB1-B596-43D26C3D9E8D}"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extLst>
      <p:ext uri="{BB962C8B-B14F-4D97-AF65-F5344CB8AC3E}">
        <p14:creationId xmlns:p14="http://schemas.microsoft.com/office/powerpoint/2010/main" val="3739511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6384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1A1D92D-951F-4DD2-81B4-BF4C47D1DFFB}" type="slidenum">
              <a:rPr lang="en-US" altLang="en-US">
                <a:latin typeface="Calibri" panose="020F0502020204030204" pitchFamily="34" charset="0"/>
              </a:rPr>
              <a:pPr eaLnBrk="1" hangingPunct="1"/>
              <a:t>25</a:t>
            </a:fld>
            <a:endParaRPr lang="en-US" altLang="en-US">
              <a:latin typeface="Calibri" panose="020F0502020204030204" pitchFamily="34" charset="0"/>
            </a:endParaRPr>
          </a:p>
        </p:txBody>
      </p:sp>
    </p:spTree>
    <p:extLst>
      <p:ext uri="{BB962C8B-B14F-4D97-AF65-F5344CB8AC3E}">
        <p14:creationId xmlns:p14="http://schemas.microsoft.com/office/powerpoint/2010/main" val="154023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6691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F24750-251D-49CD-835A-DC04902127F9}" type="slidenum">
              <a:rPr lang="en-US" altLang="en-US">
                <a:latin typeface="Calibri" panose="020F0502020204030204" pitchFamily="34" charset="0"/>
              </a:rPr>
              <a:pPr eaLnBrk="1" hangingPunct="1"/>
              <a:t>26</a:t>
            </a:fld>
            <a:endParaRPr lang="en-US" altLang="en-US">
              <a:latin typeface="Calibri" panose="020F0502020204030204" pitchFamily="34" charset="0"/>
            </a:endParaRPr>
          </a:p>
        </p:txBody>
      </p:sp>
    </p:spTree>
    <p:extLst>
      <p:ext uri="{BB962C8B-B14F-4D97-AF65-F5344CB8AC3E}">
        <p14:creationId xmlns:p14="http://schemas.microsoft.com/office/powerpoint/2010/main" val="3127768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6794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C2597A4-EC84-41DC-967E-1740CDC9E9CE}" type="slidenum">
              <a:rPr lang="en-US" altLang="en-US">
                <a:latin typeface="Calibri" panose="020F0502020204030204" pitchFamily="34" charset="0"/>
              </a:rPr>
              <a:pPr eaLnBrk="1" hangingPunct="1"/>
              <a:t>27</a:t>
            </a:fld>
            <a:endParaRPr lang="en-US" altLang="en-US">
              <a:latin typeface="Calibri" panose="020F0502020204030204" pitchFamily="34" charset="0"/>
            </a:endParaRPr>
          </a:p>
        </p:txBody>
      </p:sp>
    </p:spTree>
    <p:extLst>
      <p:ext uri="{BB962C8B-B14F-4D97-AF65-F5344CB8AC3E}">
        <p14:creationId xmlns:p14="http://schemas.microsoft.com/office/powerpoint/2010/main" val="3313672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699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7AB7C9-080E-4F25-8375-923FAAB89423}" type="slidenum">
              <a:rPr lang="en-US" altLang="en-US">
                <a:latin typeface="Calibri" panose="020F0502020204030204" pitchFamily="34" charset="0"/>
              </a:rPr>
              <a:pPr eaLnBrk="1" hangingPunct="1"/>
              <a:t>29</a:t>
            </a:fld>
            <a:endParaRPr lang="en-US" altLang="en-US">
              <a:latin typeface="Calibri" panose="020F0502020204030204" pitchFamily="34" charset="0"/>
            </a:endParaRPr>
          </a:p>
        </p:txBody>
      </p:sp>
    </p:spTree>
    <p:extLst>
      <p:ext uri="{BB962C8B-B14F-4D97-AF65-F5344CB8AC3E}">
        <p14:creationId xmlns:p14="http://schemas.microsoft.com/office/powerpoint/2010/main" val="408167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203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E40789-D2C4-43BC-BDE7-4A59DD4F08C0}" type="slidenum">
              <a:rPr lang="en-US" altLang="en-US">
                <a:latin typeface="Calibri" panose="020F0502020204030204" pitchFamily="34" charset="0"/>
              </a:rPr>
              <a:pPr eaLnBrk="1" hangingPunct="1"/>
              <a:t>31</a:t>
            </a:fld>
            <a:endParaRPr lang="en-US" altLang="en-US">
              <a:latin typeface="Calibri" panose="020F0502020204030204" pitchFamily="34" charset="0"/>
            </a:endParaRPr>
          </a:p>
        </p:txBody>
      </p:sp>
    </p:spTree>
    <p:extLst>
      <p:ext uri="{BB962C8B-B14F-4D97-AF65-F5344CB8AC3E}">
        <p14:creationId xmlns:p14="http://schemas.microsoft.com/office/powerpoint/2010/main" val="901965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40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6ED83A-B94D-4892-9759-0975495D176C}" type="slidenum">
              <a:rPr lang="en-US" altLang="en-US">
                <a:latin typeface="Calibri" panose="020F0502020204030204" pitchFamily="34" charset="0"/>
              </a:rPr>
              <a:pPr eaLnBrk="1" hangingPunct="1"/>
              <a:t>32</a:t>
            </a:fld>
            <a:endParaRPr lang="en-US" altLang="en-US">
              <a:latin typeface="Calibri" panose="020F0502020204030204" pitchFamily="34" charset="0"/>
            </a:endParaRPr>
          </a:p>
        </p:txBody>
      </p:sp>
    </p:spTree>
    <p:extLst>
      <p:ext uri="{BB962C8B-B14F-4D97-AF65-F5344CB8AC3E}">
        <p14:creationId xmlns:p14="http://schemas.microsoft.com/office/powerpoint/2010/main" val="1876455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613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35A9E6-2522-4B5F-92FD-A33AFFEA851F}" type="slidenum">
              <a:rPr lang="en-US" altLang="en-US">
                <a:latin typeface="Calibri" panose="020F0502020204030204" pitchFamily="34" charset="0"/>
              </a:rPr>
              <a:pPr eaLnBrk="1" hangingPunct="1"/>
              <a:t>33</a:t>
            </a:fld>
            <a:endParaRPr lang="en-US" altLang="en-US">
              <a:latin typeface="Calibri" panose="020F0502020204030204" pitchFamily="34" charset="0"/>
            </a:endParaRPr>
          </a:p>
        </p:txBody>
      </p:sp>
    </p:spTree>
    <p:extLst>
      <p:ext uri="{BB962C8B-B14F-4D97-AF65-F5344CB8AC3E}">
        <p14:creationId xmlns:p14="http://schemas.microsoft.com/office/powerpoint/2010/main" val="1699046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818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B59C896-C57E-4C0E-9893-42B4C94FD270}" type="slidenum">
              <a:rPr lang="en-US" altLang="en-US">
                <a:latin typeface="Calibri" panose="020F0502020204030204" pitchFamily="34" charset="0"/>
              </a:rPr>
              <a:pPr eaLnBrk="1" hangingPunct="1"/>
              <a:t>35</a:t>
            </a:fld>
            <a:endParaRPr lang="en-US" altLang="en-US">
              <a:latin typeface="Calibri" panose="020F0502020204030204" pitchFamily="34" charset="0"/>
            </a:endParaRPr>
          </a:p>
        </p:txBody>
      </p:sp>
    </p:spTree>
    <p:extLst>
      <p:ext uri="{BB962C8B-B14F-4D97-AF65-F5344CB8AC3E}">
        <p14:creationId xmlns:p14="http://schemas.microsoft.com/office/powerpoint/2010/main" val="896963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BDEC5E-1BCB-4374-9348-0428B7289CC1}" type="slidenum">
              <a:rPr lang="en-US" smtClean="0"/>
              <a:t>2</a:t>
            </a:fld>
            <a:endParaRPr lang="en-US"/>
          </a:p>
        </p:txBody>
      </p:sp>
    </p:spTree>
    <p:extLst>
      <p:ext uri="{BB962C8B-B14F-4D97-AF65-F5344CB8AC3E}">
        <p14:creationId xmlns:p14="http://schemas.microsoft.com/office/powerpoint/2010/main" val="745456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149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B3E173D-E18B-43D4-A6AB-AFBA0FC2E44F}" type="slidenum">
              <a:rPr lang="en-US" altLang="en-US">
                <a:latin typeface="Calibri" panose="020F0502020204030204" pitchFamily="34" charset="0"/>
              </a:rPr>
              <a:pPr eaLnBrk="1" hangingPunct="1"/>
              <a:t>36</a:t>
            </a:fld>
            <a:endParaRPr lang="en-US" altLang="en-US">
              <a:latin typeface="Calibri" panose="020F0502020204030204" pitchFamily="34" charset="0"/>
            </a:endParaRPr>
          </a:p>
        </p:txBody>
      </p:sp>
    </p:spTree>
    <p:extLst>
      <p:ext uri="{BB962C8B-B14F-4D97-AF65-F5344CB8AC3E}">
        <p14:creationId xmlns:p14="http://schemas.microsoft.com/office/powerpoint/2010/main" val="1814294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251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85DB660-58B7-4253-8A41-0167542E8B5B}" type="slidenum">
              <a:rPr lang="en-US" altLang="en-US">
                <a:latin typeface="Calibri" panose="020F0502020204030204" pitchFamily="34" charset="0"/>
              </a:rPr>
              <a:pPr eaLnBrk="1" hangingPunct="1"/>
              <a:t>37</a:t>
            </a:fld>
            <a:endParaRPr lang="en-US" altLang="en-US">
              <a:latin typeface="Calibri" panose="020F0502020204030204" pitchFamily="34" charset="0"/>
            </a:endParaRPr>
          </a:p>
        </p:txBody>
      </p:sp>
    </p:spTree>
    <p:extLst>
      <p:ext uri="{BB962C8B-B14F-4D97-AF65-F5344CB8AC3E}">
        <p14:creationId xmlns:p14="http://schemas.microsoft.com/office/powerpoint/2010/main" val="42075549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558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EF59C7-1BE8-4AC1-93CA-08F8C4581B6D}" type="slidenum">
              <a:rPr lang="en-US" altLang="en-US">
                <a:latin typeface="Calibri" panose="020F0502020204030204" pitchFamily="34" charset="0"/>
              </a:rPr>
              <a:pPr eaLnBrk="1" hangingPunct="1"/>
              <a:t>38</a:t>
            </a:fld>
            <a:endParaRPr lang="en-US" altLang="en-US">
              <a:latin typeface="Calibri" panose="020F0502020204030204" pitchFamily="34" charset="0"/>
            </a:endParaRPr>
          </a:p>
        </p:txBody>
      </p:sp>
    </p:spTree>
    <p:extLst>
      <p:ext uri="{BB962C8B-B14F-4D97-AF65-F5344CB8AC3E}">
        <p14:creationId xmlns:p14="http://schemas.microsoft.com/office/powerpoint/2010/main" val="30449392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968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E4786B-C57C-4D4A-BBC1-EA09AD7159F6}" type="slidenum">
              <a:rPr lang="en-US" altLang="en-US">
                <a:latin typeface="Calibri" panose="020F0502020204030204" pitchFamily="34" charset="0"/>
              </a:rPr>
              <a:pPr eaLnBrk="1" hangingPunct="1"/>
              <a:t>40</a:t>
            </a:fld>
            <a:endParaRPr lang="en-US" altLang="en-US">
              <a:latin typeface="Calibri" panose="020F0502020204030204" pitchFamily="34" charset="0"/>
            </a:endParaRPr>
          </a:p>
        </p:txBody>
      </p:sp>
    </p:spTree>
    <p:extLst>
      <p:ext uri="{BB962C8B-B14F-4D97-AF65-F5344CB8AC3E}">
        <p14:creationId xmlns:p14="http://schemas.microsoft.com/office/powerpoint/2010/main" val="2370713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070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2A04930-9018-431B-8D8D-A7B2687117BE}" type="slidenum">
              <a:rPr lang="en-US" altLang="en-US">
                <a:latin typeface="Calibri" panose="020F0502020204030204" pitchFamily="34" charset="0"/>
              </a:rPr>
              <a:pPr eaLnBrk="1" hangingPunct="1"/>
              <a:t>41</a:t>
            </a:fld>
            <a:endParaRPr lang="en-US" altLang="en-US">
              <a:latin typeface="Calibri" panose="020F0502020204030204" pitchFamily="34" charset="0"/>
            </a:endParaRPr>
          </a:p>
        </p:txBody>
      </p:sp>
    </p:spTree>
    <p:extLst>
      <p:ext uri="{BB962C8B-B14F-4D97-AF65-F5344CB8AC3E}">
        <p14:creationId xmlns:p14="http://schemas.microsoft.com/office/powerpoint/2010/main" val="32623327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275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6319C4-DDAB-40F0-B9F9-405FF62B4738}" type="slidenum">
              <a:rPr lang="en-US" altLang="en-US">
                <a:latin typeface="Calibri" panose="020F0502020204030204" pitchFamily="34" charset="0"/>
              </a:rPr>
              <a:pPr eaLnBrk="1" hangingPunct="1"/>
              <a:t>42</a:t>
            </a:fld>
            <a:endParaRPr lang="en-US" altLang="en-US">
              <a:latin typeface="Calibri" panose="020F0502020204030204" pitchFamily="34" charset="0"/>
            </a:endParaRPr>
          </a:p>
        </p:txBody>
      </p:sp>
    </p:spTree>
    <p:extLst>
      <p:ext uri="{BB962C8B-B14F-4D97-AF65-F5344CB8AC3E}">
        <p14:creationId xmlns:p14="http://schemas.microsoft.com/office/powerpoint/2010/main" val="22130450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685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5B786D-8E58-48FE-9BD3-7FEC2008E931}" type="slidenum">
              <a:rPr lang="en-US" altLang="en-US">
                <a:latin typeface="Calibri" panose="020F0502020204030204" pitchFamily="34" charset="0"/>
              </a:rPr>
              <a:pPr eaLnBrk="1" hangingPunct="1"/>
              <a:t>43</a:t>
            </a:fld>
            <a:endParaRPr lang="en-US" altLang="en-US">
              <a:latin typeface="Calibri" panose="020F0502020204030204" pitchFamily="34" charset="0"/>
            </a:endParaRPr>
          </a:p>
        </p:txBody>
      </p:sp>
    </p:spTree>
    <p:extLst>
      <p:ext uri="{BB962C8B-B14F-4D97-AF65-F5344CB8AC3E}">
        <p14:creationId xmlns:p14="http://schemas.microsoft.com/office/powerpoint/2010/main" val="356052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787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06D55F-4D95-49ED-AD91-B0CE55FE25CB}" type="slidenum">
              <a:rPr lang="en-US" altLang="en-US">
                <a:latin typeface="Calibri" panose="020F0502020204030204" pitchFamily="34" charset="0"/>
              </a:rPr>
              <a:pPr eaLnBrk="1" hangingPunct="1"/>
              <a:t>44</a:t>
            </a:fld>
            <a:endParaRPr lang="en-US" altLang="en-US">
              <a:latin typeface="Calibri" panose="020F0502020204030204" pitchFamily="34" charset="0"/>
            </a:endParaRPr>
          </a:p>
        </p:txBody>
      </p:sp>
    </p:spTree>
    <p:extLst>
      <p:ext uri="{BB962C8B-B14F-4D97-AF65-F5344CB8AC3E}">
        <p14:creationId xmlns:p14="http://schemas.microsoft.com/office/powerpoint/2010/main" val="3831769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992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ABA938-E167-413E-BC6D-121BFE24B8B6}" type="slidenum">
              <a:rPr lang="en-US" altLang="en-US">
                <a:latin typeface="Calibri" panose="020F0502020204030204" pitchFamily="34" charset="0"/>
              </a:rPr>
              <a:pPr eaLnBrk="1" hangingPunct="1"/>
              <a:t>46</a:t>
            </a:fld>
            <a:endParaRPr lang="en-US" altLang="en-US">
              <a:latin typeface="Calibri" panose="020F0502020204030204" pitchFamily="34" charset="0"/>
            </a:endParaRPr>
          </a:p>
        </p:txBody>
      </p:sp>
    </p:spTree>
    <p:extLst>
      <p:ext uri="{BB962C8B-B14F-4D97-AF65-F5344CB8AC3E}">
        <p14:creationId xmlns:p14="http://schemas.microsoft.com/office/powerpoint/2010/main" val="1492372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197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D419467-396F-435D-B1E5-CCA9F634A79B}" type="slidenum">
              <a:rPr lang="en-US" altLang="en-US">
                <a:latin typeface="Calibri" panose="020F0502020204030204" pitchFamily="34" charset="0"/>
              </a:rPr>
              <a:pPr eaLnBrk="1" hangingPunct="1"/>
              <a:t>48</a:t>
            </a:fld>
            <a:endParaRPr lang="en-US" altLang="en-US">
              <a:latin typeface="Calibri" panose="020F0502020204030204" pitchFamily="34" charset="0"/>
            </a:endParaRPr>
          </a:p>
        </p:txBody>
      </p:sp>
    </p:spTree>
    <p:extLst>
      <p:ext uri="{BB962C8B-B14F-4D97-AF65-F5344CB8AC3E}">
        <p14:creationId xmlns:p14="http://schemas.microsoft.com/office/powerpoint/2010/main" val="4182912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3210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2D07E8-C864-4DB4-BB09-25206275169F}" type="slidenum">
              <a:rPr lang="en-US" altLang="en-US">
                <a:latin typeface="Calibri" panose="020F0502020204030204" pitchFamily="34" charset="0"/>
              </a:rPr>
              <a:pPr eaLnBrk="1" hangingPunct="1"/>
              <a:t>4</a:t>
            </a:fld>
            <a:endParaRPr lang="en-US" altLang="en-US">
              <a:latin typeface="Calibri" panose="020F0502020204030204" pitchFamily="34" charset="0"/>
            </a:endParaRPr>
          </a:p>
        </p:txBody>
      </p:sp>
    </p:spTree>
    <p:extLst>
      <p:ext uri="{BB962C8B-B14F-4D97-AF65-F5344CB8AC3E}">
        <p14:creationId xmlns:p14="http://schemas.microsoft.com/office/powerpoint/2010/main" val="20829944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402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A38C791-91E0-4FA4-A144-A13080921D0B}" type="slidenum">
              <a:rPr lang="en-US" altLang="en-US">
                <a:latin typeface="Calibri" panose="020F0502020204030204" pitchFamily="34" charset="0"/>
              </a:rPr>
              <a:pPr eaLnBrk="1" hangingPunct="1"/>
              <a:t>49</a:t>
            </a:fld>
            <a:endParaRPr lang="en-US" altLang="en-US">
              <a:latin typeface="Calibri" panose="020F0502020204030204" pitchFamily="34" charset="0"/>
            </a:endParaRPr>
          </a:p>
        </p:txBody>
      </p:sp>
    </p:spTree>
    <p:extLst>
      <p:ext uri="{BB962C8B-B14F-4D97-AF65-F5344CB8AC3E}">
        <p14:creationId xmlns:p14="http://schemas.microsoft.com/office/powerpoint/2010/main" val="12056697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606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1C2E9D-156B-40A4-8D07-94DF612835A1}" type="slidenum">
              <a:rPr lang="en-US" altLang="en-US">
                <a:latin typeface="Calibri" panose="020F0502020204030204" pitchFamily="34" charset="0"/>
              </a:rPr>
              <a:pPr eaLnBrk="1" hangingPunct="1"/>
              <a:t>50</a:t>
            </a:fld>
            <a:endParaRPr lang="en-US" altLang="en-US">
              <a:latin typeface="Calibri" panose="020F0502020204030204" pitchFamily="34" charset="0"/>
            </a:endParaRPr>
          </a:p>
        </p:txBody>
      </p:sp>
    </p:spTree>
    <p:extLst>
      <p:ext uri="{BB962C8B-B14F-4D97-AF65-F5344CB8AC3E}">
        <p14:creationId xmlns:p14="http://schemas.microsoft.com/office/powerpoint/2010/main" val="12920058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811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546B0D3-F7ED-4A70-AC73-2AF2C4246DB4}" type="slidenum">
              <a:rPr lang="en-US" altLang="en-US">
                <a:latin typeface="Calibri" panose="020F0502020204030204" pitchFamily="34" charset="0"/>
              </a:rPr>
              <a:pPr eaLnBrk="1" hangingPunct="1"/>
              <a:t>51</a:t>
            </a:fld>
            <a:endParaRPr lang="en-US" altLang="en-US">
              <a:latin typeface="Calibri" panose="020F0502020204030204" pitchFamily="34" charset="0"/>
            </a:endParaRPr>
          </a:p>
        </p:txBody>
      </p:sp>
    </p:spTree>
    <p:extLst>
      <p:ext uri="{BB962C8B-B14F-4D97-AF65-F5344CB8AC3E}">
        <p14:creationId xmlns:p14="http://schemas.microsoft.com/office/powerpoint/2010/main" val="20062375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630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843117A-ECD6-4BFD-9BDD-3535E9B9457C}" type="slidenum">
              <a:rPr lang="en-US" altLang="en-US">
                <a:latin typeface="Calibri" panose="020F0502020204030204" pitchFamily="34" charset="0"/>
              </a:rPr>
              <a:pPr eaLnBrk="1" hangingPunct="1"/>
              <a:t>54</a:t>
            </a:fld>
            <a:endParaRPr lang="en-US" altLang="en-US">
              <a:latin typeface="Calibri" panose="020F0502020204030204" pitchFamily="34" charset="0"/>
            </a:endParaRPr>
          </a:p>
        </p:txBody>
      </p:sp>
    </p:spTree>
    <p:extLst>
      <p:ext uri="{BB962C8B-B14F-4D97-AF65-F5344CB8AC3E}">
        <p14:creationId xmlns:p14="http://schemas.microsoft.com/office/powerpoint/2010/main" val="3201596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450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3B9A1D1-45E8-4574-948E-C8E5B977BB07}" type="slidenum">
              <a:rPr lang="en-US" altLang="en-US">
                <a:latin typeface="Calibri" panose="020F0502020204030204" pitchFamily="34" charset="0"/>
              </a:rPr>
              <a:pPr eaLnBrk="1" hangingPunct="1"/>
              <a:t>62</a:t>
            </a:fld>
            <a:endParaRPr lang="en-US" altLang="en-US">
              <a:latin typeface="Calibri" panose="020F0502020204030204" pitchFamily="34" charset="0"/>
            </a:endParaRPr>
          </a:p>
        </p:txBody>
      </p:sp>
    </p:spTree>
    <p:extLst>
      <p:ext uri="{BB962C8B-B14F-4D97-AF65-F5344CB8AC3E}">
        <p14:creationId xmlns:p14="http://schemas.microsoft.com/office/powerpoint/2010/main" val="9767280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552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E72BC1-3A1D-49FB-A609-A705BB55F366}" type="slidenum">
              <a:rPr lang="en-US" altLang="en-US">
                <a:latin typeface="Calibri" panose="020F0502020204030204" pitchFamily="34" charset="0"/>
              </a:rPr>
              <a:pPr eaLnBrk="1" hangingPunct="1"/>
              <a:t>63</a:t>
            </a:fld>
            <a:endParaRPr lang="en-US" altLang="en-US">
              <a:latin typeface="Calibri" panose="020F0502020204030204" pitchFamily="34" charset="0"/>
            </a:endParaRPr>
          </a:p>
        </p:txBody>
      </p:sp>
    </p:spTree>
    <p:extLst>
      <p:ext uri="{BB962C8B-B14F-4D97-AF65-F5344CB8AC3E}">
        <p14:creationId xmlns:p14="http://schemas.microsoft.com/office/powerpoint/2010/main" val="4846660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654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D2F1E9-6B63-4419-9FC0-54B1BBEB9E2A}" type="slidenum">
              <a:rPr lang="en-US" altLang="en-US">
                <a:latin typeface="Calibri" panose="020F0502020204030204" pitchFamily="34" charset="0"/>
              </a:rPr>
              <a:pPr eaLnBrk="1" hangingPunct="1"/>
              <a:t>64</a:t>
            </a:fld>
            <a:endParaRPr lang="en-US" altLang="en-US">
              <a:latin typeface="Calibri" panose="020F0502020204030204" pitchFamily="34" charset="0"/>
            </a:endParaRPr>
          </a:p>
        </p:txBody>
      </p:sp>
    </p:spTree>
    <p:extLst>
      <p:ext uri="{BB962C8B-B14F-4D97-AF65-F5344CB8AC3E}">
        <p14:creationId xmlns:p14="http://schemas.microsoft.com/office/powerpoint/2010/main" val="3619427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757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D22D2D2-EA33-4FBE-AC85-970B766A2276}" type="slidenum">
              <a:rPr lang="en-US" altLang="en-US">
                <a:latin typeface="Calibri" panose="020F0502020204030204" pitchFamily="34" charset="0"/>
              </a:rPr>
              <a:pPr eaLnBrk="1" hangingPunct="1"/>
              <a:t>65</a:t>
            </a:fld>
            <a:endParaRPr lang="en-US" altLang="en-US">
              <a:latin typeface="Calibri" panose="020F0502020204030204" pitchFamily="34" charset="0"/>
            </a:endParaRPr>
          </a:p>
        </p:txBody>
      </p:sp>
    </p:spTree>
    <p:extLst>
      <p:ext uri="{BB962C8B-B14F-4D97-AF65-F5344CB8AC3E}">
        <p14:creationId xmlns:p14="http://schemas.microsoft.com/office/powerpoint/2010/main" val="597250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4131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584E1F6-4E74-4174-BE9D-135A503D3854}" type="slidenum">
              <a:rPr lang="en-US" altLang="en-US">
                <a:latin typeface="Calibri" panose="020F0502020204030204" pitchFamily="34" charset="0"/>
              </a:rPr>
              <a:pPr eaLnBrk="1" hangingPunct="1"/>
              <a:t>5</a:t>
            </a:fld>
            <a:endParaRPr lang="en-US" altLang="en-US">
              <a:latin typeface="Calibri" panose="020F0502020204030204" pitchFamily="34" charset="0"/>
            </a:endParaRPr>
          </a:p>
        </p:txBody>
      </p:sp>
    </p:spTree>
    <p:extLst>
      <p:ext uri="{BB962C8B-B14F-4D97-AF65-F5344CB8AC3E}">
        <p14:creationId xmlns:p14="http://schemas.microsoft.com/office/powerpoint/2010/main" val="925123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45412"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25CA88-9245-4BD8-8BE0-4B458CA15946}" type="slidenum">
              <a:rPr lang="en-US" altLang="en-US">
                <a:latin typeface="Calibri" panose="020F0502020204030204" pitchFamily="34" charset="0"/>
              </a:rPr>
              <a:pPr eaLnBrk="1" hangingPunct="1"/>
              <a:t>9</a:t>
            </a:fld>
            <a:endParaRPr lang="en-US" altLang="en-US">
              <a:latin typeface="Calibri" panose="020F0502020204030204" pitchFamily="34" charset="0"/>
            </a:endParaRPr>
          </a:p>
        </p:txBody>
      </p:sp>
    </p:spTree>
    <p:extLst>
      <p:ext uri="{BB962C8B-B14F-4D97-AF65-F5344CB8AC3E}">
        <p14:creationId xmlns:p14="http://schemas.microsoft.com/office/powerpoint/2010/main" val="2295279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4746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2BEF117-FDF4-484C-86B0-8C733EFDA7DC}" type="slidenum">
              <a:rPr lang="en-US" altLang="en-US">
                <a:latin typeface="Calibri" panose="020F0502020204030204" pitchFamily="34" charset="0"/>
              </a:rPr>
              <a:pPr eaLnBrk="1" hangingPunct="1"/>
              <a:t>10</a:t>
            </a:fld>
            <a:endParaRPr lang="en-US" altLang="en-US">
              <a:latin typeface="Calibri" panose="020F0502020204030204" pitchFamily="34" charset="0"/>
            </a:endParaRPr>
          </a:p>
        </p:txBody>
      </p:sp>
    </p:spTree>
    <p:extLst>
      <p:ext uri="{BB962C8B-B14F-4D97-AF65-F5344CB8AC3E}">
        <p14:creationId xmlns:p14="http://schemas.microsoft.com/office/powerpoint/2010/main" val="3333511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4950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52F57F9-F556-4E19-B301-37D8C1026346}"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Tree>
    <p:extLst>
      <p:ext uri="{BB962C8B-B14F-4D97-AF65-F5344CB8AC3E}">
        <p14:creationId xmlns:p14="http://schemas.microsoft.com/office/powerpoint/2010/main" val="978105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360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A28A545-D9B7-4DD2-B699-FB0BA41C5EA1}" type="slidenum">
              <a:rPr lang="en-US" altLang="en-US">
                <a:latin typeface="Calibri" panose="020F0502020204030204" pitchFamily="34" charset="0"/>
              </a:rPr>
              <a:pPr eaLnBrk="1" hangingPunct="1"/>
              <a:t>16</a:t>
            </a:fld>
            <a:endParaRPr lang="en-US" altLang="en-US">
              <a:latin typeface="Calibri" panose="020F0502020204030204" pitchFamily="34" charset="0"/>
            </a:endParaRPr>
          </a:p>
        </p:txBody>
      </p:sp>
    </p:spTree>
    <p:extLst>
      <p:ext uri="{BB962C8B-B14F-4D97-AF65-F5344CB8AC3E}">
        <p14:creationId xmlns:p14="http://schemas.microsoft.com/office/powerpoint/2010/main" val="3663047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667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BD4133-0306-44E9-8B74-43BBC86F9C23}" type="slidenum">
              <a:rPr lang="en-US" altLang="en-US">
                <a:latin typeface="Calibri" panose="020F0502020204030204" pitchFamily="34" charset="0"/>
              </a:rPr>
              <a:pPr eaLnBrk="1" hangingPunct="1"/>
              <a:t>19</a:t>
            </a:fld>
            <a:endParaRPr lang="en-US" altLang="en-US">
              <a:latin typeface="Calibri" panose="020F0502020204030204" pitchFamily="34" charset="0"/>
            </a:endParaRPr>
          </a:p>
        </p:txBody>
      </p:sp>
    </p:spTree>
    <p:extLst>
      <p:ext uri="{BB962C8B-B14F-4D97-AF65-F5344CB8AC3E}">
        <p14:creationId xmlns:p14="http://schemas.microsoft.com/office/powerpoint/2010/main" val="3189251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solidFill>
            <a:srgbClr val="1F497D"/>
          </a:solidFill>
        </p:spPr>
        <p:txBody>
          <a:bodyPr anchor="b"/>
          <a:lstStyle>
            <a:lvl1pPr algn="ctr">
              <a:defRPr sz="6000">
                <a:solidFill>
                  <a:schemeClr val="bg1"/>
                </a:solidFill>
              </a:defRPr>
            </a:lvl1pPr>
          </a:lstStyle>
          <a:p>
            <a:r>
              <a:rPr lang="en-US" smtClean="0"/>
              <a:t>Click to edit Master title style</a:t>
            </a:r>
            <a:endParaRPr lang="en-CA" dirty="0"/>
          </a:p>
        </p:txBody>
      </p:sp>
      <p:sp>
        <p:nvSpPr>
          <p:cNvPr id="3" name="Subtitle 2"/>
          <p:cNvSpPr>
            <a:spLocks noGrp="1"/>
          </p:cNvSpPr>
          <p:nvPr>
            <p:ph type="subTitle" idx="1"/>
          </p:nvPr>
        </p:nvSpPr>
        <p:spPr>
          <a:xfrm>
            <a:off x="1524000" y="3602038"/>
            <a:ext cx="9144000" cy="1655762"/>
          </a:xfrm>
          <a:solidFill>
            <a:srgbClr val="90D79B"/>
          </a:solidFill>
        </p:spPr>
        <p:txBody>
          <a:bodyPr/>
          <a:lstStyle>
            <a:lvl1pPr marL="0" indent="0" algn="ctr">
              <a:buNone/>
              <a:defRPr sz="2400">
                <a:solidFill>
                  <a:srgbClr val="455F5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dirty="0"/>
          </a:p>
        </p:txBody>
      </p:sp>
      <p:sp>
        <p:nvSpPr>
          <p:cNvPr id="6" name="Slide Number Placeholder 5"/>
          <p:cNvSpPr>
            <a:spLocks noGrp="1"/>
          </p:cNvSpPr>
          <p:nvPr>
            <p:ph type="sldNum" sz="quarter" idx="12"/>
          </p:nvPr>
        </p:nvSpPr>
        <p:spPr/>
        <p:txBody>
          <a:bodyPr/>
          <a:lstStyle/>
          <a:p>
            <a:fld id="{52B1F438-B7AE-4702-B141-CE19DA8A8758}" type="slidenum">
              <a:rPr lang="en-CA" smtClean="0"/>
              <a:t>‹#›</a:t>
            </a:fld>
            <a:endParaRPr lang="en-CA"/>
          </a:p>
        </p:txBody>
      </p:sp>
    </p:spTree>
    <p:extLst>
      <p:ext uri="{BB962C8B-B14F-4D97-AF65-F5344CB8AC3E}">
        <p14:creationId xmlns:p14="http://schemas.microsoft.com/office/powerpoint/2010/main" val="5761237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Slide Number Placeholder 5"/>
          <p:cNvSpPr>
            <a:spLocks noGrp="1"/>
          </p:cNvSpPr>
          <p:nvPr>
            <p:ph type="sldNum" sz="quarter" idx="12"/>
          </p:nvPr>
        </p:nvSpPr>
        <p:spPr/>
        <p:txBody>
          <a:bodyPr/>
          <a:lstStyle/>
          <a:p>
            <a:fld id="{52B1F438-B7AE-4702-B141-CE19DA8A8758}" type="slidenum">
              <a:rPr lang="en-CA" smtClean="0"/>
              <a:t>‹#›</a:t>
            </a:fld>
            <a:endParaRPr lang="en-CA"/>
          </a:p>
        </p:txBody>
      </p:sp>
    </p:spTree>
    <p:extLst>
      <p:ext uri="{BB962C8B-B14F-4D97-AF65-F5344CB8AC3E}">
        <p14:creationId xmlns:p14="http://schemas.microsoft.com/office/powerpoint/2010/main" val="12719747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Slide Number Placeholder 5"/>
          <p:cNvSpPr>
            <a:spLocks noGrp="1"/>
          </p:cNvSpPr>
          <p:nvPr>
            <p:ph type="sldNum" sz="quarter" idx="12"/>
          </p:nvPr>
        </p:nvSpPr>
        <p:spPr/>
        <p:txBody>
          <a:bodyPr/>
          <a:lstStyle/>
          <a:p>
            <a:fld id="{52B1F438-B7AE-4702-B141-CE19DA8A8758}" type="slidenum">
              <a:rPr lang="en-CA" smtClean="0"/>
              <a:t>‹#›</a:t>
            </a:fld>
            <a:endParaRPr lang="en-CA"/>
          </a:p>
        </p:txBody>
      </p:sp>
    </p:spTree>
    <p:extLst>
      <p:ext uri="{BB962C8B-B14F-4D97-AF65-F5344CB8AC3E}">
        <p14:creationId xmlns:p14="http://schemas.microsoft.com/office/powerpoint/2010/main" val="331568545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a:xfrm>
            <a:off x="8970433" y="6408739"/>
            <a:ext cx="2559051" cy="365125"/>
          </a:xfrm>
          <a:prstGeom prst="rect">
            <a:avLst/>
          </a:prstGeom>
        </p:spPr>
        <p:txBody>
          <a:bodyPr/>
          <a:lstStyle>
            <a:lvl1pPr>
              <a:defRPr/>
            </a:lvl1pPr>
          </a:lstStyle>
          <a:p>
            <a:pPr>
              <a:defRPr/>
            </a:pPr>
            <a:fld id="{571BAB99-8FAD-4475-AB00-CED50D34AD74}" type="datetime1">
              <a:rPr lang="en-US"/>
              <a:pPr>
                <a:defRPr/>
              </a:pPr>
              <a:t>4/17/2016</a:t>
            </a:fld>
            <a:endParaRPr lang="en-US"/>
          </a:p>
        </p:txBody>
      </p:sp>
      <p:sp>
        <p:nvSpPr>
          <p:cNvPr id="5" name="Footer Placeholder 21"/>
          <p:cNvSpPr>
            <a:spLocks noGrp="1"/>
          </p:cNvSpPr>
          <p:nvPr>
            <p:ph type="ftr" sz="quarter" idx="11"/>
          </p:nvPr>
        </p:nvSpPr>
        <p:spPr>
          <a:xfrm>
            <a:off x="5283200" y="6408739"/>
            <a:ext cx="3691467" cy="365125"/>
          </a:xfrm>
          <a:prstGeom prst="rect">
            <a:avLst/>
          </a:prstGeom>
        </p:spPr>
        <p:txBody>
          <a:bodyPr/>
          <a:lstStyle>
            <a:lvl1pPr>
              <a:defRPr/>
            </a:lvl1pPr>
          </a:lstStyle>
          <a:p>
            <a:pPr>
              <a:defRPr/>
            </a:pPr>
            <a:r>
              <a:rPr lang="en-US"/>
              <a:t>© Copyright 1992-2015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1E28D91B-B90B-4B1B-8B2A-41F47EBA1F01}" type="slidenum">
              <a:rPr lang="en-US" altLang="en-US"/>
              <a:pPr/>
              <a:t>‹#›</a:t>
            </a:fld>
            <a:endParaRPr lang="en-US" altLang="en-US"/>
          </a:p>
        </p:txBody>
      </p:sp>
    </p:spTree>
    <p:extLst>
      <p:ext uri="{BB962C8B-B14F-4D97-AF65-F5344CB8AC3E}">
        <p14:creationId xmlns:p14="http://schemas.microsoft.com/office/powerpoint/2010/main" val="395715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a:solidFill>
            <a:schemeClr val="bg1"/>
          </a:solidFill>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6" name="Slide Number Placeholder 5"/>
          <p:cNvSpPr>
            <a:spLocks noGrp="1"/>
          </p:cNvSpPr>
          <p:nvPr>
            <p:ph type="sldNum" sz="quarter" idx="12"/>
          </p:nvPr>
        </p:nvSpPr>
        <p:spPr/>
        <p:txBody>
          <a:bodyPr/>
          <a:lstStyle/>
          <a:p>
            <a:fld id="{52B1F438-B7AE-4702-B141-CE19DA8A8758}" type="slidenum">
              <a:rPr lang="en-CA" smtClean="0"/>
              <a:t>‹#›</a:t>
            </a:fld>
            <a:endParaRPr lang="en-CA"/>
          </a:p>
        </p:txBody>
      </p:sp>
    </p:spTree>
    <p:extLst>
      <p:ext uri="{BB962C8B-B14F-4D97-AF65-F5344CB8AC3E}">
        <p14:creationId xmlns:p14="http://schemas.microsoft.com/office/powerpoint/2010/main" val="16565208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solidFill>
            <a:srgbClr val="1F497D"/>
          </a:solidFill>
        </p:spPr>
        <p:txBody>
          <a:bodyPr anchor="b"/>
          <a:lstStyle>
            <a:lvl1pPr>
              <a:defRPr sz="6000">
                <a:solidFill>
                  <a:schemeClr val="bg1"/>
                </a:solidFill>
              </a:defRPr>
            </a:lvl1pPr>
          </a:lstStyle>
          <a:p>
            <a:r>
              <a:rPr lang="en-US" smtClean="0"/>
              <a:t>Click to edit Master title style</a:t>
            </a:r>
            <a:endParaRPr lang="en-CA" dirty="0"/>
          </a:p>
        </p:txBody>
      </p:sp>
      <p:sp>
        <p:nvSpPr>
          <p:cNvPr id="3" name="Text Placeholder 2"/>
          <p:cNvSpPr>
            <a:spLocks noGrp="1"/>
          </p:cNvSpPr>
          <p:nvPr>
            <p:ph type="body" idx="1"/>
          </p:nvPr>
        </p:nvSpPr>
        <p:spPr>
          <a:xfrm>
            <a:off x="831850" y="4589463"/>
            <a:ext cx="10515600" cy="1500187"/>
          </a:xfrm>
          <a:solidFill>
            <a:srgbClr val="90D79B"/>
          </a:solidFill>
        </p:spPr>
        <p:txBody>
          <a:bodyPr/>
          <a:lstStyle>
            <a:lvl1pPr marL="0" indent="0">
              <a:buNone/>
              <a:defRPr sz="2400">
                <a:solidFill>
                  <a:srgbClr val="455F5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52B1F438-B7AE-4702-B141-CE19DA8A8758}" type="slidenum">
              <a:rPr lang="en-CA" smtClean="0"/>
              <a:t>‹#›</a:t>
            </a:fld>
            <a:endParaRPr lang="en-CA"/>
          </a:p>
        </p:txBody>
      </p:sp>
    </p:spTree>
    <p:extLst>
      <p:ext uri="{BB962C8B-B14F-4D97-AF65-F5344CB8AC3E}">
        <p14:creationId xmlns:p14="http://schemas.microsoft.com/office/powerpoint/2010/main" val="28395337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a:p>
        </p:txBody>
      </p:sp>
      <p:sp>
        <p:nvSpPr>
          <p:cNvPr id="7" name="Slide Number Placeholder 6"/>
          <p:cNvSpPr>
            <a:spLocks noGrp="1"/>
          </p:cNvSpPr>
          <p:nvPr>
            <p:ph type="sldNum" sz="quarter" idx="12"/>
          </p:nvPr>
        </p:nvSpPr>
        <p:spPr/>
        <p:txBody>
          <a:bodyPr/>
          <a:lstStyle/>
          <a:p>
            <a:fld id="{52B1F438-B7AE-4702-B141-CE19DA8A8758}" type="slidenum">
              <a:rPr lang="en-CA" smtClean="0"/>
              <a:t>‹#›</a:t>
            </a:fld>
            <a:endParaRPr lang="en-CA"/>
          </a:p>
        </p:txBody>
      </p:sp>
    </p:spTree>
    <p:extLst>
      <p:ext uri="{BB962C8B-B14F-4D97-AF65-F5344CB8AC3E}">
        <p14:creationId xmlns:p14="http://schemas.microsoft.com/office/powerpoint/2010/main" val="16478446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9" name="Slide Number Placeholder 8"/>
          <p:cNvSpPr>
            <a:spLocks noGrp="1"/>
          </p:cNvSpPr>
          <p:nvPr>
            <p:ph type="sldNum" sz="quarter" idx="12"/>
          </p:nvPr>
        </p:nvSpPr>
        <p:spPr/>
        <p:txBody>
          <a:bodyPr/>
          <a:lstStyle/>
          <a:p>
            <a:fld id="{52B1F438-B7AE-4702-B141-CE19DA8A8758}" type="slidenum">
              <a:rPr lang="en-CA" smtClean="0"/>
              <a:t>‹#›</a:t>
            </a:fld>
            <a:endParaRPr lang="en-CA"/>
          </a:p>
        </p:txBody>
      </p:sp>
    </p:spTree>
    <p:extLst>
      <p:ext uri="{BB962C8B-B14F-4D97-AF65-F5344CB8AC3E}">
        <p14:creationId xmlns:p14="http://schemas.microsoft.com/office/powerpoint/2010/main" val="19515970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5" name="Slide Number Placeholder 4"/>
          <p:cNvSpPr>
            <a:spLocks noGrp="1"/>
          </p:cNvSpPr>
          <p:nvPr>
            <p:ph type="sldNum" sz="quarter" idx="12"/>
          </p:nvPr>
        </p:nvSpPr>
        <p:spPr/>
        <p:txBody>
          <a:bodyPr/>
          <a:lstStyle/>
          <a:p>
            <a:fld id="{52B1F438-B7AE-4702-B141-CE19DA8A8758}" type="slidenum">
              <a:rPr lang="en-CA" smtClean="0"/>
              <a:t>‹#›</a:t>
            </a:fld>
            <a:endParaRPr lang="en-CA"/>
          </a:p>
        </p:txBody>
      </p:sp>
    </p:spTree>
    <p:extLst>
      <p:ext uri="{BB962C8B-B14F-4D97-AF65-F5344CB8AC3E}">
        <p14:creationId xmlns:p14="http://schemas.microsoft.com/office/powerpoint/2010/main" val="111437909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2B1F438-B7AE-4702-B141-CE19DA8A8758}" type="slidenum">
              <a:rPr lang="en-CA" smtClean="0"/>
              <a:t>‹#›</a:t>
            </a:fld>
            <a:endParaRPr lang="en-CA"/>
          </a:p>
        </p:txBody>
      </p:sp>
    </p:spTree>
    <p:extLst>
      <p:ext uri="{BB962C8B-B14F-4D97-AF65-F5344CB8AC3E}">
        <p14:creationId xmlns:p14="http://schemas.microsoft.com/office/powerpoint/2010/main" val="132284732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52B1F438-B7AE-4702-B141-CE19DA8A8758}" type="slidenum">
              <a:rPr lang="en-CA" smtClean="0"/>
              <a:t>‹#›</a:t>
            </a:fld>
            <a:endParaRPr lang="en-CA"/>
          </a:p>
        </p:txBody>
      </p:sp>
    </p:spTree>
    <p:extLst>
      <p:ext uri="{BB962C8B-B14F-4D97-AF65-F5344CB8AC3E}">
        <p14:creationId xmlns:p14="http://schemas.microsoft.com/office/powerpoint/2010/main" val="144808482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52B1F438-B7AE-4702-B141-CE19DA8A8758}" type="slidenum">
              <a:rPr lang="en-CA" smtClean="0"/>
              <a:t>‹#›</a:t>
            </a:fld>
            <a:endParaRPr lang="en-CA"/>
          </a:p>
        </p:txBody>
      </p:sp>
    </p:spTree>
    <p:extLst>
      <p:ext uri="{BB962C8B-B14F-4D97-AF65-F5344CB8AC3E}">
        <p14:creationId xmlns:p14="http://schemas.microsoft.com/office/powerpoint/2010/main" val="13609459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6402364"/>
            <a:ext cx="12192000" cy="273095"/>
          </a:xfrm>
          <a:prstGeom prst="rect">
            <a:avLst/>
          </a:prstGeom>
          <a:solidFill>
            <a:srgbClr val="90D7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a:p>
        </p:txBody>
      </p:sp>
      <p:sp>
        <p:nvSpPr>
          <p:cNvPr id="10" name="Rectangle 9"/>
          <p:cNvSpPr/>
          <p:nvPr userDrawn="1"/>
        </p:nvSpPr>
        <p:spPr>
          <a:xfrm>
            <a:off x="0" y="6356349"/>
            <a:ext cx="2476500"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Slide Number Placeholder 5"/>
          <p:cNvSpPr>
            <a:spLocks noGrp="1"/>
          </p:cNvSpPr>
          <p:nvPr>
            <p:ph type="sldNum" sz="quarter" idx="4"/>
          </p:nvPr>
        </p:nvSpPr>
        <p:spPr>
          <a:xfrm>
            <a:off x="9286875" y="6356349"/>
            <a:ext cx="2743200" cy="365125"/>
          </a:xfrm>
          <a:prstGeom prst="rect">
            <a:avLst/>
          </a:prstGeom>
        </p:spPr>
        <p:txBody>
          <a:bodyPr vert="horz" lIns="91440" tIns="45720" rIns="91440" bIns="45720" rtlCol="0" anchor="ctr"/>
          <a:lstStyle>
            <a:lvl1pPr algn="r">
              <a:defRPr sz="1200">
                <a:solidFill>
                  <a:srgbClr val="455F51"/>
                </a:solidFill>
              </a:defRPr>
            </a:lvl1pPr>
          </a:lstStyle>
          <a:p>
            <a:fld id="{52B1F438-B7AE-4702-B141-CE19DA8A8758}" type="slidenum">
              <a:rPr lang="en-CA" smtClean="0"/>
              <a:pPr/>
              <a:t>‹#›</a:t>
            </a:fld>
            <a:endParaRPr lang="en-CA" dirty="0"/>
          </a:p>
        </p:txBody>
      </p:sp>
    </p:spTree>
    <p:extLst>
      <p:ext uri="{BB962C8B-B14F-4D97-AF65-F5344CB8AC3E}">
        <p14:creationId xmlns:p14="http://schemas.microsoft.com/office/powerpoint/2010/main" val="870472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rgbClr val="1F497D"/>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F497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F497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F497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F497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F497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22771"/>
          </a:xfrm>
        </p:spPr>
        <p:txBody>
          <a:bodyPr>
            <a:normAutofit/>
          </a:bodyPr>
          <a:lstStyle/>
          <a:p>
            <a:pPr>
              <a:defRPr/>
            </a:pPr>
            <a:r>
              <a:rPr lang="en-US" dirty="0" smtClean="0">
                <a:latin typeface="Times New Roman" panose="02020603050405020304" pitchFamily="18" charset="0"/>
                <a:cs typeface="Times New Roman" panose="02020603050405020304" pitchFamily="18" charset="0"/>
              </a:rPr>
              <a:t>Control Statements – Repetition Structures</a:t>
            </a:r>
            <a:endParaRPr lang="en-US" dirty="0">
              <a:latin typeface="Times New Roman" panose="02020603050405020304" pitchFamily="18" charset="0"/>
              <a:cs typeface="Times New Roman" panose="02020603050405020304" pitchFamily="18" charset="0"/>
            </a:endParaRPr>
          </a:p>
        </p:txBody>
      </p:sp>
      <p:sp>
        <p:nvSpPr>
          <p:cNvPr id="10243" name="Subtitle 2"/>
          <p:cNvSpPr>
            <a:spLocks noGrp="1"/>
          </p:cNvSpPr>
          <p:nvPr>
            <p:ph type="subTitle" idx="1"/>
          </p:nvPr>
        </p:nvSpPr>
        <p:spPr>
          <a:xfrm>
            <a:off x="2209800" y="3611563"/>
            <a:ext cx="7772400" cy="1200150"/>
          </a:xfrm>
        </p:spPr>
        <p:txBody>
          <a:bodyPr/>
          <a:lstStyle/>
          <a:p>
            <a:r>
              <a:rPr lang="en-US" altLang="en-US" dirty="0" smtClean="0">
                <a:latin typeface="Times New Roman" panose="02020603050405020304" pitchFamily="18" charset="0"/>
                <a:cs typeface="Times New Roman" panose="02020603050405020304" pitchFamily="18" charset="0"/>
              </a:rPr>
              <a:t>Module 2 – Java Control Structure</a:t>
            </a:r>
          </a:p>
          <a:p>
            <a:r>
              <a:rPr lang="en-US" altLang="en-US" dirty="0" smtClean="0">
                <a:latin typeface="Times New Roman" panose="02020603050405020304" pitchFamily="18" charset="0"/>
                <a:cs typeface="Times New Roman" panose="02020603050405020304" pitchFamily="18" charset="0"/>
              </a:rPr>
              <a:t>Unit 4</a:t>
            </a:r>
            <a:endParaRPr lang="en-US" altLang="en-US"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Arial"/>
              </a:rPr>
              <a:t>5.3  </a:t>
            </a:r>
            <a:r>
              <a:rPr lang="en-US" dirty="0" smtClean="0">
                <a:solidFill>
                  <a:srgbClr val="3380E6"/>
                </a:solidFill>
                <a:latin typeface="Lucida Console"/>
              </a:rPr>
              <a:t>for</a:t>
            </a:r>
            <a:r>
              <a:rPr lang="en-US" dirty="0" smtClean="0">
                <a:solidFill>
                  <a:srgbClr val="3380E6"/>
                </a:solidFill>
                <a:latin typeface="Arial"/>
              </a:rPr>
              <a:t> Repetition Statement (Cont.)</a:t>
            </a:r>
          </a:p>
        </p:txBody>
      </p:sp>
      <p:sp>
        <p:nvSpPr>
          <p:cNvPr id="28675" name="Text Placeholder 2"/>
          <p:cNvSpPr>
            <a:spLocks noGrp="1"/>
          </p:cNvSpPr>
          <p:nvPr>
            <p:ph type="body" idx="1"/>
          </p:nvPr>
        </p:nvSpPr>
        <p:spPr>
          <a:xfrm>
            <a:off x="1981200" y="1481138"/>
            <a:ext cx="8229600" cy="4767262"/>
          </a:xfrm>
        </p:spPr>
        <p:txBody>
          <a:bodyPr/>
          <a:lstStyle/>
          <a:p>
            <a:pPr eaLnBrk="1" hangingPunct="1">
              <a:lnSpc>
                <a:spcPct val="80000"/>
              </a:lnSpc>
            </a:pPr>
            <a:r>
              <a:rPr lang="en-US" altLang="en-US" sz="2300">
                <a:solidFill>
                  <a:srgbClr val="000000"/>
                </a:solidFill>
                <a:latin typeface="Times New Roman" panose="02020603050405020304" pitchFamily="18" charset="0"/>
              </a:rPr>
              <a:t>The </a:t>
            </a:r>
            <a:r>
              <a:rPr lang="en-US" altLang="en-US" sz="2300">
                <a:solidFill>
                  <a:srgbClr val="000000"/>
                </a:solidFill>
                <a:latin typeface="Lucida Console" panose="020B0609040504020204" pitchFamily="49" charset="0"/>
              </a:rPr>
              <a:t>for</a:t>
            </a:r>
            <a:r>
              <a:rPr lang="en-US" altLang="en-US" sz="2300">
                <a:solidFill>
                  <a:srgbClr val="000000"/>
                </a:solidFill>
                <a:latin typeface="Times New Roman" panose="02020603050405020304" pitchFamily="18" charset="0"/>
              </a:rPr>
              <a:t> statement often can be represented with an equivalent </a:t>
            </a:r>
            <a:r>
              <a:rPr lang="en-US" altLang="en-US" sz="2300">
                <a:solidFill>
                  <a:srgbClr val="000000"/>
                </a:solidFill>
                <a:latin typeface="Lucida Console" panose="020B0609040504020204" pitchFamily="49" charset="0"/>
              </a:rPr>
              <a:t>while</a:t>
            </a:r>
            <a:r>
              <a:rPr lang="en-US" altLang="en-US" sz="2300">
                <a:solidFill>
                  <a:srgbClr val="000000"/>
                </a:solidFill>
                <a:latin typeface="Times New Roman" panose="02020603050405020304" pitchFamily="18" charset="0"/>
              </a:rPr>
              <a:t> statement as follows:</a:t>
            </a:r>
          </a:p>
          <a:p>
            <a:pPr lvl="2" eaLnBrk="1" hangingPunct="1">
              <a:lnSpc>
                <a:spcPct val="80000"/>
              </a:lnSpc>
              <a:buFont typeface="Wingdings 2" panose="05020102010507070707" pitchFamily="18" charset="2"/>
              <a:buNone/>
            </a:pPr>
            <a:r>
              <a:rPr lang="en-US" altLang="en-US" sz="1800" i="1">
                <a:solidFill>
                  <a:srgbClr val="000000"/>
                </a:solidFill>
                <a:latin typeface="AGaramond" pitchFamily="50" charset="0"/>
              </a:rPr>
              <a:t>	initialization</a:t>
            </a:r>
            <a:r>
              <a:rPr lang="en-US" altLang="en-US" sz="1800">
                <a:solidFill>
                  <a:srgbClr val="000000"/>
                </a:solidFill>
                <a:latin typeface="Lucida Console" panose="020B0609040504020204" pitchFamily="49" charset="0"/>
              </a:rPr>
              <a:t>;</a:t>
            </a:r>
          </a:p>
          <a:p>
            <a:pPr lvl="2" eaLnBrk="1" hangingPunct="1">
              <a:lnSpc>
                <a:spcPct val="80000"/>
              </a:lnSpc>
              <a:buFont typeface="Wingdings 2" panose="05020102010507070707" pitchFamily="18" charset="2"/>
              <a:buNone/>
            </a:pPr>
            <a:r>
              <a:rPr lang="en-US" altLang="en-US" sz="1800">
                <a:solidFill>
                  <a:srgbClr val="0000FF"/>
                </a:solidFill>
                <a:latin typeface="Lucida Console" panose="020B0609040504020204" pitchFamily="49" charset="0"/>
              </a:rPr>
              <a:t>	while</a:t>
            </a:r>
            <a:r>
              <a:rPr lang="en-US" altLang="en-US" sz="1800">
                <a:solidFill>
                  <a:srgbClr val="000000"/>
                </a:solidFill>
                <a:latin typeface="Lucida Console" panose="020B0609040504020204" pitchFamily="49" charset="0"/>
              </a:rPr>
              <a:t> (</a:t>
            </a:r>
            <a:r>
              <a:rPr lang="en-US" altLang="en-US" sz="1800" i="1">
                <a:solidFill>
                  <a:srgbClr val="000000"/>
                </a:solidFill>
                <a:latin typeface="AGaramond" pitchFamily="50" charset="0"/>
              </a:rPr>
              <a:t>loopContinuationCondition</a:t>
            </a:r>
            <a:r>
              <a:rPr lang="en-US" altLang="en-US" sz="1800">
                <a:solidFill>
                  <a:srgbClr val="000000"/>
                </a:solidFill>
                <a:latin typeface="Lucida Console" panose="020B0609040504020204" pitchFamily="49" charset="0"/>
              </a:rPr>
              <a:t>) </a:t>
            </a:r>
            <a:br>
              <a:rPr lang="en-US" altLang="en-US" sz="1800">
                <a:solidFill>
                  <a:srgbClr val="000000"/>
                </a:solidFill>
                <a:latin typeface="Lucida Console" panose="020B0609040504020204" pitchFamily="49" charset="0"/>
              </a:rPr>
            </a:br>
            <a:r>
              <a:rPr lang="en-US" altLang="en-US" sz="1800">
                <a:solidFill>
                  <a:srgbClr val="000000"/>
                </a:solidFill>
                <a:latin typeface="Lucida Console" panose="020B0609040504020204" pitchFamily="49" charset="0"/>
              </a:rPr>
              <a:t>{</a:t>
            </a:r>
            <a:br>
              <a:rPr lang="en-US" altLang="en-US" sz="1800">
                <a:solidFill>
                  <a:srgbClr val="000000"/>
                </a:solidFill>
                <a:latin typeface="Lucida Console" panose="020B0609040504020204" pitchFamily="49" charset="0"/>
              </a:rPr>
            </a:br>
            <a:r>
              <a:rPr lang="en-US" altLang="en-US" sz="1800">
                <a:solidFill>
                  <a:srgbClr val="000000"/>
                </a:solidFill>
                <a:latin typeface="Lucida Console" panose="020B0609040504020204" pitchFamily="49" charset="0"/>
              </a:rPr>
              <a:t>   </a:t>
            </a:r>
            <a:r>
              <a:rPr lang="en-US" altLang="en-US" sz="1800" i="1">
                <a:solidFill>
                  <a:srgbClr val="000000"/>
                </a:solidFill>
                <a:latin typeface="AGaramond" pitchFamily="50" charset="0"/>
              </a:rPr>
              <a:t>statement</a:t>
            </a:r>
            <a:r>
              <a:rPr lang="en-US" altLang="en-US" sz="1800">
                <a:solidFill>
                  <a:srgbClr val="000000"/>
                </a:solidFill>
                <a:latin typeface="AGaramond" pitchFamily="50" charset="0"/>
              </a:rPr>
              <a:t/>
            </a:r>
            <a:br>
              <a:rPr lang="en-US" altLang="en-US" sz="1800">
                <a:solidFill>
                  <a:srgbClr val="000000"/>
                </a:solidFill>
                <a:latin typeface="AGaramond" pitchFamily="50" charset="0"/>
              </a:rPr>
            </a:br>
            <a:r>
              <a:rPr lang="en-US" altLang="en-US" sz="1800">
                <a:solidFill>
                  <a:srgbClr val="000000"/>
                </a:solidFill>
                <a:latin typeface="Lucida Console" panose="020B0609040504020204" pitchFamily="49" charset="0"/>
              </a:rPr>
              <a:t>   </a:t>
            </a:r>
            <a:r>
              <a:rPr lang="en-US" altLang="en-US" sz="1800" i="1">
                <a:solidFill>
                  <a:srgbClr val="000000"/>
                </a:solidFill>
                <a:latin typeface="AGaramond" pitchFamily="50" charset="0"/>
              </a:rPr>
              <a:t>increment</a:t>
            </a:r>
            <a:r>
              <a:rPr lang="en-US" altLang="en-US" sz="1800">
                <a:solidFill>
                  <a:srgbClr val="000000"/>
                </a:solidFill>
                <a:latin typeface="Lucida Console" panose="020B0609040504020204" pitchFamily="49" charset="0"/>
              </a:rPr>
              <a:t>;</a:t>
            </a:r>
            <a:br>
              <a:rPr lang="en-US" altLang="en-US" sz="1800">
                <a:solidFill>
                  <a:srgbClr val="000000"/>
                </a:solidFill>
                <a:latin typeface="Lucida Console" panose="020B0609040504020204" pitchFamily="49" charset="0"/>
              </a:rPr>
            </a:br>
            <a:r>
              <a:rPr lang="en-US" altLang="en-US" sz="1800">
                <a:solidFill>
                  <a:srgbClr val="000000"/>
                </a:solidFill>
                <a:latin typeface="Lucida Console" panose="020B0609040504020204" pitchFamily="49" charset="0"/>
              </a:rPr>
              <a:t>}</a:t>
            </a:r>
          </a:p>
          <a:p>
            <a:pPr eaLnBrk="1" hangingPunct="1">
              <a:lnSpc>
                <a:spcPct val="80000"/>
              </a:lnSpc>
            </a:pPr>
            <a:r>
              <a:rPr lang="en-US" altLang="en-US" sz="2300">
                <a:solidFill>
                  <a:srgbClr val="000000"/>
                </a:solidFill>
                <a:latin typeface="Times New Roman" panose="02020603050405020304" pitchFamily="18" charset="0"/>
              </a:rPr>
              <a:t>Typically, </a:t>
            </a:r>
            <a:r>
              <a:rPr lang="en-US" altLang="en-US" sz="2300">
                <a:solidFill>
                  <a:srgbClr val="000000"/>
                </a:solidFill>
                <a:latin typeface="Lucida Console" panose="020B0609040504020204" pitchFamily="49" charset="0"/>
              </a:rPr>
              <a:t>for</a:t>
            </a:r>
            <a:r>
              <a:rPr lang="en-US" altLang="en-US" sz="2300">
                <a:solidFill>
                  <a:srgbClr val="000000"/>
                </a:solidFill>
                <a:latin typeface="Times New Roman" panose="02020603050405020304" pitchFamily="18" charset="0"/>
              </a:rPr>
              <a:t> statements are used for counter-controlled repetition and </a:t>
            </a:r>
            <a:r>
              <a:rPr lang="en-US" altLang="en-US" sz="2300">
                <a:solidFill>
                  <a:srgbClr val="000000"/>
                </a:solidFill>
                <a:latin typeface="Lucida Console" panose="020B0609040504020204" pitchFamily="49" charset="0"/>
              </a:rPr>
              <a:t>while</a:t>
            </a:r>
            <a:r>
              <a:rPr lang="en-US" altLang="en-US" sz="2300">
                <a:solidFill>
                  <a:srgbClr val="000000"/>
                </a:solidFill>
                <a:latin typeface="Times New Roman" panose="02020603050405020304" pitchFamily="18" charset="0"/>
              </a:rPr>
              <a:t> statements for sentinel-controlled repetition. </a:t>
            </a:r>
          </a:p>
          <a:p>
            <a:pPr eaLnBrk="1" hangingPunct="1">
              <a:lnSpc>
                <a:spcPct val="80000"/>
              </a:lnSpc>
            </a:pPr>
            <a:r>
              <a:rPr lang="en-US" altLang="en-US" sz="2300">
                <a:solidFill>
                  <a:srgbClr val="000000"/>
                </a:solidFill>
                <a:latin typeface="Times New Roman" panose="02020603050405020304" pitchFamily="18" charset="0"/>
              </a:rPr>
              <a:t>If the </a:t>
            </a:r>
            <a:r>
              <a:rPr lang="en-US" altLang="en-US" sz="2300" i="1">
                <a:solidFill>
                  <a:srgbClr val="000000"/>
                </a:solidFill>
                <a:latin typeface="Times New Roman" panose="02020603050405020304" pitchFamily="18" charset="0"/>
              </a:rPr>
              <a:t>initialization</a:t>
            </a:r>
            <a:r>
              <a:rPr lang="en-US" altLang="en-US" sz="2300">
                <a:solidFill>
                  <a:srgbClr val="000000"/>
                </a:solidFill>
                <a:latin typeface="Times New Roman" panose="02020603050405020304" pitchFamily="18" charset="0"/>
              </a:rPr>
              <a:t> expression in the </a:t>
            </a:r>
            <a:r>
              <a:rPr lang="en-US" altLang="en-US" sz="2300">
                <a:solidFill>
                  <a:srgbClr val="000000"/>
                </a:solidFill>
                <a:latin typeface="Lucida Console" panose="020B0609040504020204" pitchFamily="49" charset="0"/>
              </a:rPr>
              <a:t>for</a:t>
            </a:r>
            <a:r>
              <a:rPr lang="en-US" altLang="en-US" sz="2300">
                <a:solidFill>
                  <a:srgbClr val="000000"/>
                </a:solidFill>
                <a:latin typeface="Times New Roman" panose="02020603050405020304" pitchFamily="18" charset="0"/>
              </a:rPr>
              <a:t> header declares the control variable, the control variable can be used only in that </a:t>
            </a:r>
            <a:r>
              <a:rPr lang="en-US" altLang="en-US" sz="2300">
                <a:solidFill>
                  <a:srgbClr val="000000"/>
                </a:solidFill>
                <a:latin typeface="Lucida Console" panose="020B0609040504020204" pitchFamily="49" charset="0"/>
              </a:rPr>
              <a:t>for</a:t>
            </a:r>
            <a:r>
              <a:rPr lang="en-US" altLang="en-US" sz="2300">
                <a:solidFill>
                  <a:srgbClr val="000000"/>
                </a:solidFill>
                <a:latin typeface="Times New Roman" panose="02020603050405020304" pitchFamily="18" charset="0"/>
              </a:rPr>
              <a:t> statement</a:t>
            </a:r>
            <a:r>
              <a:rPr lang="en-US" altLang="en-US" sz="2300" i="1">
                <a:solidFill>
                  <a:srgbClr val="000000"/>
                </a:solidFill>
                <a:latin typeface="Times New Roman" panose="02020603050405020304"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Arial"/>
              </a:rPr>
              <a:t>5.3  </a:t>
            </a:r>
            <a:r>
              <a:rPr lang="en-US" dirty="0" smtClean="0">
                <a:solidFill>
                  <a:srgbClr val="3380E6"/>
                </a:solidFill>
                <a:latin typeface="Lucida Console"/>
              </a:rPr>
              <a:t>for</a:t>
            </a:r>
            <a:r>
              <a:rPr lang="en-US" dirty="0" smtClean="0">
                <a:solidFill>
                  <a:srgbClr val="3380E6"/>
                </a:solidFill>
                <a:latin typeface="Arial"/>
              </a:rPr>
              <a:t> Repetition Statement (Cont.)</a:t>
            </a:r>
            <a:endParaRPr lang="en-US" dirty="0"/>
          </a:p>
        </p:txBody>
      </p:sp>
      <p:sp>
        <p:nvSpPr>
          <p:cNvPr id="29699" name="Text Placeholder 2"/>
          <p:cNvSpPr>
            <a:spLocks noGrp="1"/>
          </p:cNvSpPr>
          <p:nvPr>
            <p:ph type="body" idx="1"/>
          </p:nvPr>
        </p:nvSpPr>
        <p:spPr/>
        <p:txBody>
          <a:bodyPr/>
          <a:lstStyle/>
          <a:p>
            <a:pPr eaLnBrk="1" hangingPunct="1">
              <a:lnSpc>
                <a:spcPct val="80000"/>
              </a:lnSpc>
            </a:pPr>
            <a:r>
              <a:rPr lang="en-US" altLang="en-US" sz="2300">
                <a:solidFill>
                  <a:srgbClr val="000000"/>
                </a:solidFill>
                <a:latin typeface="Times New Roman" panose="02020603050405020304" pitchFamily="18" charset="0"/>
              </a:rPr>
              <a:t>A variable’s </a:t>
            </a:r>
            <a:r>
              <a:rPr lang="en-US" altLang="en-US" sz="2300" b="1">
                <a:solidFill>
                  <a:srgbClr val="0000FF"/>
                </a:solidFill>
                <a:latin typeface="Times New Roman" panose="02020603050405020304" pitchFamily="18" charset="0"/>
                <a:cs typeface="Times New Roman" panose="02020603050405020304" pitchFamily="18" charset="0"/>
              </a:rPr>
              <a:t>scope</a:t>
            </a:r>
            <a:r>
              <a:rPr lang="en-US" altLang="en-US" sz="2300">
                <a:solidFill>
                  <a:srgbClr val="000000"/>
                </a:solidFill>
                <a:latin typeface="Times New Roman" panose="02020603050405020304" pitchFamily="18" charset="0"/>
                <a:cs typeface="Times New Roman" panose="02020603050405020304" pitchFamily="18" charset="0"/>
              </a:rPr>
              <a:t> defines where it can be used in a program. </a:t>
            </a:r>
          </a:p>
          <a:p>
            <a:pPr lvl="1" eaLnBrk="1" hangingPunct="1">
              <a:lnSpc>
                <a:spcPct val="80000"/>
              </a:lnSpc>
            </a:pPr>
            <a:r>
              <a:rPr lang="en-US" altLang="en-US" sz="2000">
                <a:solidFill>
                  <a:srgbClr val="000000"/>
                </a:solidFill>
                <a:latin typeface="Times New Roman" panose="02020603050405020304" pitchFamily="18" charset="0"/>
              </a:rPr>
              <a:t>A </a:t>
            </a:r>
            <a:r>
              <a:rPr lang="en-US" altLang="en-US" sz="2000" i="1">
                <a:solidFill>
                  <a:srgbClr val="000000"/>
                </a:solidFill>
                <a:latin typeface="Times New Roman" panose="02020603050405020304" pitchFamily="18" charset="0"/>
              </a:rPr>
              <a:t>local variable </a:t>
            </a:r>
            <a:r>
              <a:rPr lang="en-US" altLang="en-US" sz="2000">
                <a:solidFill>
                  <a:srgbClr val="000000"/>
                </a:solidFill>
                <a:latin typeface="Times New Roman" panose="02020603050405020304" pitchFamily="18" charset="0"/>
              </a:rPr>
              <a:t>can be used </a:t>
            </a:r>
            <a:r>
              <a:rPr lang="en-US" altLang="en-US" sz="2000" i="1">
                <a:solidFill>
                  <a:srgbClr val="000000"/>
                </a:solidFill>
                <a:latin typeface="Times New Roman" panose="02020603050405020304" pitchFamily="18" charset="0"/>
              </a:rPr>
              <a:t>only</a:t>
            </a:r>
            <a:r>
              <a:rPr lang="en-US" altLang="en-US" sz="2000">
                <a:solidFill>
                  <a:srgbClr val="000000"/>
                </a:solidFill>
                <a:latin typeface="Times New Roman" panose="02020603050405020304" pitchFamily="18" charset="0"/>
              </a:rPr>
              <a:t> in the method that declares it and </a:t>
            </a:r>
            <a:r>
              <a:rPr lang="en-US" altLang="en-US" sz="2000" i="1">
                <a:solidFill>
                  <a:srgbClr val="000000"/>
                </a:solidFill>
                <a:latin typeface="Times New Roman" panose="02020603050405020304" pitchFamily="18" charset="0"/>
              </a:rPr>
              <a:t>only</a:t>
            </a:r>
            <a:r>
              <a:rPr lang="en-US" altLang="en-US" sz="2000">
                <a:solidFill>
                  <a:srgbClr val="000000"/>
                </a:solidFill>
                <a:latin typeface="Times New Roman" panose="02020603050405020304" pitchFamily="18" charset="0"/>
              </a:rPr>
              <a:t> from the point of declaration through the end of the method. </a:t>
            </a:r>
          </a:p>
          <a:p>
            <a:endParaRPr lang="en-US" alt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 descr="jhtp_05_CS2_Page_13"/>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solidFill>
                  <a:srgbClr val="24B5A1"/>
                </a:solidFill>
                <a:latin typeface="Arial"/>
              </a:rPr>
              <a:t>5.3  </a:t>
            </a:r>
            <a:r>
              <a:rPr lang="en-US" smtClean="0">
                <a:solidFill>
                  <a:srgbClr val="3380E6"/>
                </a:solidFill>
                <a:latin typeface="Lucida Console"/>
              </a:rPr>
              <a:t>for</a:t>
            </a:r>
            <a:r>
              <a:rPr lang="en-US" smtClean="0">
                <a:solidFill>
                  <a:srgbClr val="3380E6"/>
                </a:solidFill>
                <a:latin typeface="Arial"/>
              </a:rPr>
              <a:t> Repetition Statement (Cont.)</a:t>
            </a:r>
          </a:p>
        </p:txBody>
      </p:sp>
      <p:sp>
        <p:nvSpPr>
          <p:cNvPr id="31747" name="Text Placeholder 2"/>
          <p:cNvSpPr>
            <a:spLocks noGrp="1"/>
          </p:cNvSpPr>
          <p:nvPr>
            <p:ph type="body" idx="1"/>
          </p:nvPr>
        </p:nvSpPr>
        <p:spPr>
          <a:xfrm>
            <a:off x="1981200" y="1481138"/>
            <a:ext cx="8229600" cy="4843462"/>
          </a:xfrm>
        </p:spPr>
        <p:txBody>
          <a:bodyPr/>
          <a:lstStyle/>
          <a:p>
            <a:pPr eaLnBrk="1" hangingPunct="1">
              <a:lnSpc>
                <a:spcPct val="90000"/>
              </a:lnSpc>
            </a:pPr>
            <a:r>
              <a:rPr lang="en-US" altLang="en-US" sz="2500">
                <a:solidFill>
                  <a:srgbClr val="000000"/>
                </a:solidFill>
                <a:latin typeface="Times New Roman" panose="02020603050405020304" pitchFamily="18" charset="0"/>
              </a:rPr>
              <a:t>All three expressions in a </a:t>
            </a:r>
            <a:r>
              <a:rPr lang="en-US" altLang="en-US" sz="2500">
                <a:solidFill>
                  <a:srgbClr val="000000"/>
                </a:solidFill>
                <a:latin typeface="Lucida Console" panose="020B0609040504020204" pitchFamily="49" charset="0"/>
              </a:rPr>
              <a:t>for</a:t>
            </a:r>
            <a:r>
              <a:rPr lang="en-US" altLang="en-US" sz="2500">
                <a:solidFill>
                  <a:srgbClr val="000000"/>
                </a:solidFill>
                <a:latin typeface="Times New Roman" panose="02020603050405020304" pitchFamily="18" charset="0"/>
              </a:rPr>
              <a:t> header are optional. </a:t>
            </a:r>
          </a:p>
          <a:p>
            <a:pPr lvl="1" eaLnBrk="1" hangingPunct="1">
              <a:lnSpc>
                <a:spcPct val="90000"/>
              </a:lnSpc>
            </a:pPr>
            <a:r>
              <a:rPr lang="en-US" altLang="en-US" sz="2100">
                <a:solidFill>
                  <a:srgbClr val="000000"/>
                </a:solidFill>
                <a:latin typeface="Times New Roman" panose="02020603050405020304" pitchFamily="18" charset="0"/>
              </a:rPr>
              <a:t>If the </a:t>
            </a:r>
            <a:r>
              <a:rPr lang="en-US" altLang="en-US" sz="2100" i="1">
                <a:solidFill>
                  <a:srgbClr val="000000"/>
                </a:solidFill>
                <a:latin typeface="Times New Roman" panose="02020603050405020304" pitchFamily="18" charset="0"/>
              </a:rPr>
              <a:t>loopContinuationCondition</a:t>
            </a:r>
            <a:r>
              <a:rPr lang="en-US" altLang="en-US" sz="2100">
                <a:solidFill>
                  <a:srgbClr val="000000"/>
                </a:solidFill>
                <a:latin typeface="Times New Roman" panose="02020603050405020304" pitchFamily="18" charset="0"/>
              </a:rPr>
              <a:t> is omitted, the condition is always true, thus creating an infinite loop. </a:t>
            </a:r>
          </a:p>
          <a:p>
            <a:pPr lvl="1" eaLnBrk="1" hangingPunct="1">
              <a:lnSpc>
                <a:spcPct val="90000"/>
              </a:lnSpc>
            </a:pPr>
            <a:r>
              <a:rPr lang="en-US" altLang="en-US" sz="2100">
                <a:solidFill>
                  <a:srgbClr val="000000"/>
                </a:solidFill>
                <a:latin typeface="Times New Roman" panose="02020603050405020304" pitchFamily="18" charset="0"/>
              </a:rPr>
              <a:t>You might omit the </a:t>
            </a:r>
            <a:r>
              <a:rPr lang="en-US" altLang="en-US" sz="2100" i="1">
                <a:solidFill>
                  <a:srgbClr val="000000"/>
                </a:solidFill>
                <a:latin typeface="Times New Roman" panose="02020603050405020304" pitchFamily="18" charset="0"/>
              </a:rPr>
              <a:t>initialization </a:t>
            </a:r>
            <a:r>
              <a:rPr lang="en-US" altLang="en-US" sz="2100">
                <a:solidFill>
                  <a:srgbClr val="000000"/>
                </a:solidFill>
                <a:latin typeface="Times New Roman" panose="02020603050405020304" pitchFamily="18" charset="0"/>
              </a:rPr>
              <a:t>expression if the program initializes the control variable before the loop. </a:t>
            </a:r>
          </a:p>
          <a:p>
            <a:pPr lvl="1" eaLnBrk="1" hangingPunct="1">
              <a:lnSpc>
                <a:spcPct val="90000"/>
              </a:lnSpc>
            </a:pPr>
            <a:r>
              <a:rPr lang="en-US" altLang="en-US" sz="2100">
                <a:solidFill>
                  <a:srgbClr val="000000"/>
                </a:solidFill>
                <a:latin typeface="Times New Roman" panose="02020603050405020304" pitchFamily="18" charset="0"/>
              </a:rPr>
              <a:t>You might omit the </a:t>
            </a:r>
            <a:r>
              <a:rPr lang="en-US" altLang="en-US" sz="2100" i="1">
                <a:solidFill>
                  <a:srgbClr val="000000"/>
                </a:solidFill>
                <a:latin typeface="Times New Roman" panose="02020603050405020304" pitchFamily="18" charset="0"/>
              </a:rPr>
              <a:t>increment </a:t>
            </a:r>
            <a:r>
              <a:rPr lang="en-US" altLang="en-US" sz="2100">
                <a:solidFill>
                  <a:srgbClr val="000000"/>
                </a:solidFill>
                <a:latin typeface="Times New Roman" panose="02020603050405020304" pitchFamily="18" charset="0"/>
              </a:rPr>
              <a:t>if the program calculates it with statements in the loop’s body or if no increment is needed. </a:t>
            </a:r>
          </a:p>
          <a:p>
            <a:pPr eaLnBrk="1" hangingPunct="1">
              <a:lnSpc>
                <a:spcPct val="90000"/>
              </a:lnSpc>
            </a:pPr>
            <a:r>
              <a:rPr lang="en-US" altLang="en-US" sz="2500">
                <a:solidFill>
                  <a:srgbClr val="000000"/>
                </a:solidFill>
                <a:latin typeface="Times New Roman" panose="02020603050405020304" pitchFamily="18" charset="0"/>
              </a:rPr>
              <a:t>The increment expression in a </a:t>
            </a:r>
            <a:r>
              <a:rPr lang="en-US" altLang="en-US" sz="2500">
                <a:solidFill>
                  <a:srgbClr val="000000"/>
                </a:solidFill>
                <a:latin typeface="Lucida Console" panose="020B0609040504020204" pitchFamily="49" charset="0"/>
              </a:rPr>
              <a:t>for</a:t>
            </a:r>
            <a:r>
              <a:rPr lang="en-US" altLang="en-US" sz="2500">
                <a:solidFill>
                  <a:srgbClr val="000000"/>
                </a:solidFill>
                <a:latin typeface="Times New Roman" panose="02020603050405020304" pitchFamily="18" charset="0"/>
              </a:rPr>
              <a:t> acts as if it were a standalone statement at the end of the </a:t>
            </a:r>
            <a:r>
              <a:rPr lang="en-US" altLang="en-US" sz="2500">
                <a:solidFill>
                  <a:srgbClr val="000000"/>
                </a:solidFill>
                <a:latin typeface="Lucida Console" panose="020B0609040504020204" pitchFamily="49" charset="0"/>
              </a:rPr>
              <a:t>for</a:t>
            </a:r>
            <a:r>
              <a:rPr lang="en-US" altLang="en-US" sz="2500">
                <a:solidFill>
                  <a:srgbClr val="000000"/>
                </a:solidFill>
                <a:latin typeface="Times New Roman" panose="02020603050405020304" pitchFamily="18" charset="0"/>
              </a:rPr>
              <a:t>’s body, so </a:t>
            </a:r>
          </a:p>
          <a:p>
            <a:pPr lvl="2" eaLnBrk="1" hangingPunct="1">
              <a:lnSpc>
                <a:spcPct val="90000"/>
              </a:lnSpc>
              <a:buFont typeface="Wingdings 2" panose="05020102010507070707" pitchFamily="18" charset="2"/>
              <a:buNone/>
            </a:pPr>
            <a:r>
              <a:rPr lang="en-US" altLang="en-US" sz="1900">
                <a:solidFill>
                  <a:srgbClr val="000000"/>
                </a:solidFill>
                <a:latin typeface="Lucida Console" panose="020B0609040504020204" pitchFamily="49" charset="0"/>
              </a:rPr>
              <a:t>	counter = counter + </a:t>
            </a:r>
            <a:r>
              <a:rPr lang="en-US" altLang="en-US" sz="1900">
                <a:solidFill>
                  <a:srgbClr val="128AFF"/>
                </a:solidFill>
                <a:latin typeface="Lucida Console" panose="020B0609040504020204" pitchFamily="49" charset="0"/>
              </a:rPr>
              <a:t>1</a:t>
            </a:r>
            <a:br>
              <a:rPr lang="en-US" altLang="en-US" sz="1900">
                <a:solidFill>
                  <a:srgbClr val="128AFF"/>
                </a:solidFill>
                <a:latin typeface="Lucida Console" panose="020B0609040504020204" pitchFamily="49" charset="0"/>
              </a:rPr>
            </a:br>
            <a:r>
              <a:rPr lang="en-US" altLang="en-US" sz="1900">
                <a:solidFill>
                  <a:srgbClr val="000000"/>
                </a:solidFill>
                <a:latin typeface="Lucida Console" panose="020B0609040504020204" pitchFamily="49" charset="0"/>
              </a:rPr>
              <a:t>counter += </a:t>
            </a:r>
            <a:r>
              <a:rPr lang="en-US" altLang="en-US" sz="1900">
                <a:solidFill>
                  <a:srgbClr val="128AFF"/>
                </a:solidFill>
                <a:latin typeface="Lucida Console" panose="020B0609040504020204" pitchFamily="49" charset="0"/>
              </a:rPr>
              <a:t>1</a:t>
            </a:r>
            <a:br>
              <a:rPr lang="en-US" altLang="en-US" sz="1900">
                <a:solidFill>
                  <a:srgbClr val="128AFF"/>
                </a:solidFill>
                <a:latin typeface="Lucida Console" panose="020B0609040504020204" pitchFamily="49" charset="0"/>
              </a:rPr>
            </a:br>
            <a:r>
              <a:rPr lang="en-US" altLang="en-US" sz="1900">
                <a:solidFill>
                  <a:srgbClr val="000000"/>
                </a:solidFill>
                <a:latin typeface="Lucida Console" panose="020B0609040504020204" pitchFamily="49" charset="0"/>
              </a:rPr>
              <a:t>++counter</a:t>
            </a:r>
            <a:br>
              <a:rPr lang="en-US" altLang="en-US" sz="1900">
                <a:solidFill>
                  <a:srgbClr val="000000"/>
                </a:solidFill>
                <a:latin typeface="Lucida Console" panose="020B0609040504020204" pitchFamily="49" charset="0"/>
              </a:rPr>
            </a:br>
            <a:r>
              <a:rPr lang="en-US" altLang="en-US" sz="1900">
                <a:solidFill>
                  <a:srgbClr val="000000"/>
                </a:solidFill>
                <a:latin typeface="Lucida Console" panose="020B0609040504020204" pitchFamily="49" charset="0"/>
              </a:rPr>
              <a:t>counter++</a:t>
            </a:r>
          </a:p>
          <a:p>
            <a:pPr eaLnBrk="1" hangingPunct="1">
              <a:lnSpc>
                <a:spcPct val="90000"/>
              </a:lnSpc>
              <a:buFont typeface="Wingdings 3" panose="05040102010807070707" pitchFamily="18" charset="2"/>
              <a:buNone/>
            </a:pPr>
            <a:r>
              <a:rPr lang="en-US" altLang="en-US" sz="2500">
                <a:solidFill>
                  <a:srgbClr val="000000"/>
                </a:solidFill>
                <a:latin typeface="Times New Roman" panose="02020603050405020304" pitchFamily="18" charset="0"/>
              </a:rPr>
              <a:t>	are equivalent increment expressions in a </a:t>
            </a:r>
            <a:r>
              <a:rPr lang="en-US" altLang="en-US" sz="2500">
                <a:solidFill>
                  <a:srgbClr val="000000"/>
                </a:solidFill>
                <a:latin typeface="Lucida Console" panose="020B0609040504020204" pitchFamily="49" charset="0"/>
              </a:rPr>
              <a:t>for</a:t>
            </a:r>
            <a:r>
              <a:rPr lang="en-US" altLang="en-US" sz="2500">
                <a:solidFill>
                  <a:srgbClr val="000000"/>
                </a:solidFill>
                <a:latin typeface="Times New Roman" panose="02020603050405020304" pitchFamily="18" charset="0"/>
              </a:rPr>
              <a:t> statement.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 descr="jhtp_05_CS2_Page_14"/>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1" descr="jhtp_05_CS2_Page_15"/>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solidFill>
                  <a:srgbClr val="24B5A1"/>
                </a:solidFill>
                <a:latin typeface="Arial"/>
              </a:rPr>
              <a:t>5.3  </a:t>
            </a:r>
            <a:r>
              <a:rPr lang="en-US" smtClean="0">
                <a:solidFill>
                  <a:srgbClr val="3380E6"/>
                </a:solidFill>
                <a:latin typeface="Lucida Console"/>
              </a:rPr>
              <a:t>for</a:t>
            </a:r>
            <a:r>
              <a:rPr lang="en-US" smtClean="0">
                <a:solidFill>
                  <a:srgbClr val="3380E6"/>
                </a:solidFill>
                <a:latin typeface="Arial"/>
              </a:rPr>
              <a:t> Repetition Statement (Cont.)</a:t>
            </a:r>
          </a:p>
        </p:txBody>
      </p:sp>
      <p:sp>
        <p:nvSpPr>
          <p:cNvPr id="34819" name="Text Placeholder 2"/>
          <p:cNvSpPr>
            <a:spLocks noGrp="1"/>
          </p:cNvSpPr>
          <p:nvPr>
            <p:ph type="body" idx="1"/>
          </p:nvPr>
        </p:nvSpPr>
        <p:spPr/>
        <p:txBody>
          <a:bodyPr/>
          <a:lstStyle/>
          <a:p>
            <a:pPr eaLnBrk="1" hangingPunct="1"/>
            <a:r>
              <a:rPr lang="en-US" altLang="en-US" smtClean="0">
                <a:solidFill>
                  <a:srgbClr val="000000"/>
                </a:solidFill>
                <a:latin typeface="Times New Roman" panose="02020603050405020304" pitchFamily="18" charset="0"/>
              </a:rPr>
              <a:t>The initialization, loop-continuation condition and increment can contain arithmetic expressions. </a:t>
            </a:r>
          </a:p>
          <a:p>
            <a:pPr eaLnBrk="1" hangingPunct="1"/>
            <a:r>
              <a:rPr lang="en-US" altLang="en-US" smtClean="0">
                <a:solidFill>
                  <a:srgbClr val="000000"/>
                </a:solidFill>
                <a:latin typeface="Times New Roman" panose="02020603050405020304" pitchFamily="18" charset="0"/>
              </a:rPr>
              <a:t>For example, assume that </a:t>
            </a:r>
            <a:r>
              <a:rPr lang="en-US" altLang="en-US" smtClean="0">
                <a:solidFill>
                  <a:srgbClr val="000000"/>
                </a:solidFill>
                <a:latin typeface="Lucida Console" panose="020B0609040504020204" pitchFamily="49" charset="0"/>
              </a:rPr>
              <a:t>x</a:t>
            </a:r>
            <a:r>
              <a:rPr lang="en-US" altLang="en-US" smtClean="0">
                <a:solidFill>
                  <a:srgbClr val="000000"/>
                </a:solidFill>
                <a:latin typeface="Times New Roman" panose="02020603050405020304" pitchFamily="18" charset="0"/>
              </a:rPr>
              <a:t> </a:t>
            </a:r>
            <a:r>
              <a:rPr lang="en-US" altLang="en-US" smtClean="0">
                <a:solidFill>
                  <a:srgbClr val="000000"/>
                </a:solidFill>
                <a:latin typeface="Lucida Console" panose="020B0609040504020204" pitchFamily="49" charset="0"/>
              </a:rPr>
              <a:t>=</a:t>
            </a:r>
            <a:r>
              <a:rPr lang="en-US" altLang="en-US" smtClean="0">
                <a:solidFill>
                  <a:srgbClr val="000000"/>
                </a:solidFill>
                <a:latin typeface="Times New Roman" panose="02020603050405020304" pitchFamily="18" charset="0"/>
              </a:rPr>
              <a:t> </a:t>
            </a:r>
            <a:r>
              <a:rPr lang="en-US" altLang="en-US" smtClean="0">
                <a:solidFill>
                  <a:srgbClr val="000000"/>
                </a:solidFill>
                <a:latin typeface="Lucida Console" panose="020B0609040504020204" pitchFamily="49" charset="0"/>
              </a:rPr>
              <a:t>2</a:t>
            </a:r>
            <a:r>
              <a:rPr lang="en-US" altLang="en-US" smtClean="0">
                <a:solidFill>
                  <a:srgbClr val="000000"/>
                </a:solidFill>
                <a:latin typeface="Times New Roman" panose="02020603050405020304" pitchFamily="18" charset="0"/>
              </a:rPr>
              <a:t> and </a:t>
            </a:r>
            <a:r>
              <a:rPr lang="en-US" altLang="en-US" smtClean="0">
                <a:solidFill>
                  <a:srgbClr val="000000"/>
                </a:solidFill>
                <a:latin typeface="Lucida Console" panose="020B0609040504020204" pitchFamily="49" charset="0"/>
              </a:rPr>
              <a:t>y</a:t>
            </a:r>
            <a:r>
              <a:rPr lang="en-US" altLang="en-US" smtClean="0">
                <a:solidFill>
                  <a:srgbClr val="000000"/>
                </a:solidFill>
                <a:latin typeface="Times New Roman" panose="02020603050405020304" pitchFamily="18" charset="0"/>
              </a:rPr>
              <a:t> </a:t>
            </a:r>
            <a:r>
              <a:rPr lang="en-US" altLang="en-US" smtClean="0">
                <a:solidFill>
                  <a:srgbClr val="000000"/>
                </a:solidFill>
                <a:latin typeface="Lucida Console" panose="020B0609040504020204" pitchFamily="49" charset="0"/>
              </a:rPr>
              <a:t>=</a:t>
            </a:r>
            <a:r>
              <a:rPr lang="en-US" altLang="en-US" smtClean="0">
                <a:solidFill>
                  <a:srgbClr val="000000"/>
                </a:solidFill>
                <a:latin typeface="Times New Roman" panose="02020603050405020304" pitchFamily="18" charset="0"/>
              </a:rPr>
              <a:t> </a:t>
            </a:r>
            <a:r>
              <a:rPr lang="en-US" altLang="en-US" smtClean="0">
                <a:solidFill>
                  <a:srgbClr val="000000"/>
                </a:solidFill>
                <a:latin typeface="Lucida Console" panose="020B0609040504020204" pitchFamily="49" charset="0"/>
              </a:rPr>
              <a:t>10</a:t>
            </a:r>
            <a:r>
              <a:rPr lang="en-US" altLang="en-US" smtClean="0">
                <a:solidFill>
                  <a:srgbClr val="000000"/>
                </a:solidFill>
                <a:latin typeface="Times New Roman" panose="02020603050405020304" pitchFamily="18" charset="0"/>
              </a:rPr>
              <a:t>. If </a:t>
            </a:r>
            <a:r>
              <a:rPr lang="en-US" altLang="en-US" smtClean="0">
                <a:solidFill>
                  <a:srgbClr val="000000"/>
                </a:solidFill>
                <a:latin typeface="Lucida Console" panose="020B0609040504020204" pitchFamily="49" charset="0"/>
              </a:rPr>
              <a:t>x</a:t>
            </a:r>
            <a:r>
              <a:rPr lang="en-US" altLang="en-US" smtClean="0">
                <a:solidFill>
                  <a:srgbClr val="000000"/>
                </a:solidFill>
                <a:latin typeface="Times New Roman" panose="02020603050405020304" pitchFamily="18" charset="0"/>
              </a:rPr>
              <a:t> and </a:t>
            </a:r>
            <a:r>
              <a:rPr lang="en-US" altLang="en-US" smtClean="0">
                <a:solidFill>
                  <a:srgbClr val="000000"/>
                </a:solidFill>
                <a:latin typeface="Lucida Console" panose="020B0609040504020204" pitchFamily="49" charset="0"/>
              </a:rPr>
              <a:t>y</a:t>
            </a:r>
            <a:r>
              <a:rPr lang="en-US" altLang="en-US" smtClean="0">
                <a:solidFill>
                  <a:srgbClr val="000000"/>
                </a:solidFill>
                <a:latin typeface="Times New Roman" panose="02020603050405020304" pitchFamily="18" charset="0"/>
              </a:rPr>
              <a:t> are not modified in the body of the loop, the statement</a:t>
            </a:r>
          </a:p>
          <a:p>
            <a:pPr lvl="2" eaLnBrk="1" hangingPunct="1">
              <a:buFont typeface="Wingdings 2" panose="05020102010507070707" pitchFamily="18" charset="2"/>
              <a:buNone/>
            </a:pPr>
            <a:r>
              <a:rPr lang="es-ES" altLang="en-US" smtClean="0">
                <a:solidFill>
                  <a:srgbClr val="0000FF"/>
                </a:solidFill>
                <a:latin typeface="Lucida Console" panose="020B0609040504020204" pitchFamily="49" charset="0"/>
              </a:rPr>
              <a:t>	for</a:t>
            </a:r>
            <a:r>
              <a:rPr lang="es-ES" altLang="en-US" smtClean="0">
                <a:solidFill>
                  <a:srgbClr val="000000"/>
                </a:solidFill>
                <a:latin typeface="Lucida Console" panose="020B0609040504020204" pitchFamily="49" charset="0"/>
              </a:rPr>
              <a:t> (</a:t>
            </a:r>
            <a:r>
              <a:rPr lang="es-ES" altLang="en-US" smtClean="0">
                <a:solidFill>
                  <a:srgbClr val="0000FF"/>
                </a:solidFill>
                <a:latin typeface="Lucida Console" panose="020B0609040504020204" pitchFamily="49" charset="0"/>
              </a:rPr>
              <a:t>int</a:t>
            </a:r>
            <a:r>
              <a:rPr lang="es-ES" altLang="en-US" smtClean="0">
                <a:solidFill>
                  <a:srgbClr val="000000"/>
                </a:solidFill>
                <a:latin typeface="Lucida Console" panose="020B0609040504020204" pitchFamily="49" charset="0"/>
              </a:rPr>
              <a:t> j = x; j &lt;= </a:t>
            </a:r>
            <a:r>
              <a:rPr lang="es-ES" altLang="en-US" smtClean="0">
                <a:solidFill>
                  <a:srgbClr val="128AFF"/>
                </a:solidFill>
                <a:latin typeface="Lucida Console" panose="020B0609040504020204" pitchFamily="49" charset="0"/>
              </a:rPr>
              <a:t>4</a:t>
            </a:r>
            <a:r>
              <a:rPr lang="es-ES" altLang="en-US" smtClean="0">
                <a:solidFill>
                  <a:srgbClr val="000000"/>
                </a:solidFill>
                <a:latin typeface="Lucida Console" panose="020B0609040504020204" pitchFamily="49" charset="0"/>
              </a:rPr>
              <a:t> * x * y; j += y / x)</a:t>
            </a:r>
          </a:p>
          <a:p>
            <a:pPr eaLnBrk="1" hangingPunct="1"/>
            <a:r>
              <a:rPr lang="en-US" altLang="en-US" smtClean="0">
                <a:solidFill>
                  <a:srgbClr val="000000"/>
                </a:solidFill>
                <a:latin typeface="Times New Roman" panose="02020603050405020304" pitchFamily="18" charset="0"/>
              </a:rPr>
              <a:t>is equivalent to the statement</a:t>
            </a:r>
          </a:p>
          <a:p>
            <a:pPr lvl="2" eaLnBrk="1" hangingPunct="1">
              <a:buFont typeface="Wingdings 2" panose="05020102010507070707" pitchFamily="18" charset="2"/>
              <a:buNone/>
            </a:pPr>
            <a:r>
              <a:rPr lang="en-US" altLang="en-US" smtClean="0">
                <a:solidFill>
                  <a:srgbClr val="0000FF"/>
                </a:solidFill>
                <a:latin typeface="Lucida Console" panose="020B0609040504020204" pitchFamily="49" charset="0"/>
              </a:rPr>
              <a:t>	for</a:t>
            </a:r>
            <a:r>
              <a:rPr lang="en-US" altLang="en-US" smtClean="0">
                <a:solidFill>
                  <a:srgbClr val="000000"/>
                </a:solidFill>
                <a:latin typeface="Lucida Console" panose="020B0609040504020204" pitchFamily="49" charset="0"/>
              </a:rPr>
              <a:t> (</a:t>
            </a:r>
            <a:r>
              <a:rPr lang="en-US" altLang="en-US" smtClean="0">
                <a:solidFill>
                  <a:srgbClr val="0000FF"/>
                </a:solidFill>
                <a:latin typeface="Lucida Console" panose="020B0609040504020204" pitchFamily="49" charset="0"/>
              </a:rPr>
              <a:t>int</a:t>
            </a:r>
            <a:r>
              <a:rPr lang="en-US" altLang="en-US" smtClean="0">
                <a:solidFill>
                  <a:srgbClr val="000000"/>
                </a:solidFill>
                <a:latin typeface="Lucida Console" panose="020B0609040504020204" pitchFamily="49" charset="0"/>
              </a:rPr>
              <a:t> j = </a:t>
            </a:r>
            <a:r>
              <a:rPr lang="en-US" altLang="en-US" smtClean="0">
                <a:solidFill>
                  <a:srgbClr val="128AFF"/>
                </a:solidFill>
                <a:latin typeface="Lucida Console" panose="020B0609040504020204" pitchFamily="49" charset="0"/>
              </a:rPr>
              <a:t>2</a:t>
            </a:r>
            <a:r>
              <a:rPr lang="en-US" altLang="en-US" smtClean="0">
                <a:solidFill>
                  <a:srgbClr val="000000"/>
                </a:solidFill>
                <a:latin typeface="Lucida Console" panose="020B0609040504020204" pitchFamily="49" charset="0"/>
              </a:rPr>
              <a:t>; j &lt;= </a:t>
            </a:r>
            <a:r>
              <a:rPr lang="en-US" altLang="en-US" smtClean="0">
                <a:solidFill>
                  <a:srgbClr val="128AFF"/>
                </a:solidFill>
                <a:latin typeface="Lucida Console" panose="020B0609040504020204" pitchFamily="49" charset="0"/>
              </a:rPr>
              <a:t>80</a:t>
            </a:r>
            <a:r>
              <a:rPr lang="en-US" altLang="en-US" smtClean="0">
                <a:solidFill>
                  <a:srgbClr val="000000"/>
                </a:solidFill>
                <a:latin typeface="Lucida Console" panose="020B0609040504020204" pitchFamily="49" charset="0"/>
              </a:rPr>
              <a:t>; j += </a:t>
            </a:r>
            <a:r>
              <a:rPr lang="en-US" altLang="en-US" smtClean="0">
                <a:solidFill>
                  <a:srgbClr val="128AFF"/>
                </a:solidFill>
                <a:latin typeface="Lucida Console" panose="020B0609040504020204" pitchFamily="49" charset="0"/>
              </a:rPr>
              <a:t>5</a:t>
            </a:r>
            <a:r>
              <a:rPr lang="en-US" altLang="en-US" smtClean="0">
                <a:solidFill>
                  <a:srgbClr val="000000"/>
                </a:solidFill>
                <a:latin typeface="Lucida Console" panose="020B0609040504020204" pitchFamily="49" charset="0"/>
              </a:rPr>
              <a:t>)</a:t>
            </a:r>
          </a:p>
          <a:p>
            <a:pPr eaLnBrk="1" hangingPunct="1"/>
            <a:r>
              <a:rPr lang="en-US" altLang="en-US" smtClean="0">
                <a:solidFill>
                  <a:srgbClr val="000000"/>
                </a:solidFill>
                <a:latin typeface="Times New Roman" panose="02020603050405020304" pitchFamily="18" charset="0"/>
              </a:rPr>
              <a:t>The increment of a </a:t>
            </a:r>
            <a:r>
              <a:rPr lang="en-US" altLang="en-US" smtClean="0">
                <a:solidFill>
                  <a:srgbClr val="000000"/>
                </a:solidFill>
                <a:latin typeface="Lucida Console" panose="020B0609040504020204" pitchFamily="49" charset="0"/>
              </a:rPr>
              <a:t>for</a:t>
            </a:r>
            <a:r>
              <a:rPr lang="en-US" altLang="en-US" smtClean="0">
                <a:solidFill>
                  <a:srgbClr val="000000"/>
                </a:solidFill>
                <a:latin typeface="Times New Roman" panose="02020603050405020304" pitchFamily="18" charset="0"/>
              </a:rPr>
              <a:t> statement may be </a:t>
            </a:r>
            <a:r>
              <a:rPr lang="en-US" altLang="en-US" i="1" smtClean="0">
                <a:solidFill>
                  <a:srgbClr val="000000"/>
                </a:solidFill>
                <a:latin typeface="Times New Roman" panose="02020603050405020304" pitchFamily="18" charset="0"/>
              </a:rPr>
              <a:t>negative</a:t>
            </a:r>
            <a:r>
              <a:rPr lang="en-US" altLang="en-US" smtClean="0">
                <a:solidFill>
                  <a:srgbClr val="000000"/>
                </a:solidFill>
                <a:latin typeface="Times New Roman" panose="02020603050405020304" pitchFamily="18" charset="0"/>
              </a:rPr>
              <a:t>, in which case it’s a decrement, and the loop counts </a:t>
            </a:r>
            <a:r>
              <a:rPr lang="en-US" altLang="en-US" i="1" smtClean="0">
                <a:solidFill>
                  <a:srgbClr val="000000"/>
                </a:solidFill>
                <a:latin typeface="Times New Roman" panose="02020603050405020304" pitchFamily="18" charset="0"/>
              </a:rPr>
              <a:t>downward</a:t>
            </a:r>
            <a:r>
              <a:rPr lang="en-US" altLang="en-US" smtClean="0">
                <a:solidFill>
                  <a:srgbClr val="000000"/>
                </a:solidFill>
                <a:latin typeface="Times New Roman" panose="02020603050405020304" pitchFamily="18" charset="0"/>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1" descr="jhtp_05_CS2_Page_16"/>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1" descr="jhtp_05_CS2_Page_17"/>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mtClean="0">
                <a:solidFill>
                  <a:srgbClr val="24B5A1"/>
                </a:solidFill>
                <a:latin typeface="Arial"/>
              </a:rPr>
              <a:t>5.4  </a:t>
            </a:r>
            <a:r>
              <a:rPr lang="en-US" smtClean="0">
                <a:solidFill>
                  <a:srgbClr val="3380E6"/>
                </a:solidFill>
                <a:latin typeface="Arial"/>
              </a:rPr>
              <a:t>Examples Using the </a:t>
            </a:r>
            <a:r>
              <a:rPr lang="en-US" smtClean="0">
                <a:solidFill>
                  <a:srgbClr val="3380E6"/>
                </a:solidFill>
                <a:latin typeface="Lucida Console"/>
              </a:rPr>
              <a:t>for</a:t>
            </a:r>
            <a:r>
              <a:rPr lang="en-US" smtClean="0">
                <a:solidFill>
                  <a:srgbClr val="3380E6"/>
                </a:solidFill>
                <a:latin typeface="Arial"/>
              </a:rPr>
              <a:t> Statement</a:t>
            </a:r>
          </a:p>
        </p:txBody>
      </p:sp>
      <p:sp>
        <p:nvSpPr>
          <p:cNvPr id="37891" name="Text Placeholder 2"/>
          <p:cNvSpPr>
            <a:spLocks noGrp="1"/>
          </p:cNvSpPr>
          <p:nvPr>
            <p:ph type="body" idx="1"/>
          </p:nvPr>
        </p:nvSpPr>
        <p:spPr/>
        <p:txBody>
          <a:bodyPr/>
          <a:lstStyle/>
          <a:p>
            <a:pPr eaLnBrk="1" hangingPunct="1"/>
            <a:r>
              <a:rPr lang="en-US" altLang="en-US" smtClean="0">
                <a:solidFill>
                  <a:srgbClr val="000000"/>
                </a:solidFill>
                <a:latin typeface="AGaramond" pitchFamily="50" charset="0"/>
              </a:rPr>
              <a:t>a)Vary the control variable from </a:t>
            </a:r>
            <a:r>
              <a:rPr lang="en-US" altLang="en-US" smtClean="0">
                <a:solidFill>
                  <a:srgbClr val="000000"/>
                </a:solidFill>
                <a:latin typeface="Lucida Console" panose="020B0609040504020204" pitchFamily="49" charset="0"/>
              </a:rPr>
              <a:t>1</a:t>
            </a:r>
            <a:r>
              <a:rPr lang="en-US" altLang="en-US" smtClean="0">
                <a:solidFill>
                  <a:srgbClr val="000000"/>
                </a:solidFill>
                <a:latin typeface="AGaramond" pitchFamily="50" charset="0"/>
              </a:rPr>
              <a:t> to </a:t>
            </a:r>
            <a:r>
              <a:rPr lang="en-US" altLang="en-US" smtClean="0">
                <a:solidFill>
                  <a:srgbClr val="000000"/>
                </a:solidFill>
                <a:latin typeface="Lucida Console" panose="020B0609040504020204" pitchFamily="49" charset="0"/>
              </a:rPr>
              <a:t>100</a:t>
            </a:r>
            <a:r>
              <a:rPr lang="en-US" altLang="en-US" smtClean="0">
                <a:solidFill>
                  <a:srgbClr val="000000"/>
                </a:solidFill>
                <a:latin typeface="AGaramond" pitchFamily="50" charset="0"/>
              </a:rPr>
              <a:t> in increments of </a:t>
            </a:r>
            <a:r>
              <a:rPr lang="en-US" altLang="en-US" smtClean="0">
                <a:solidFill>
                  <a:srgbClr val="000000"/>
                </a:solidFill>
                <a:latin typeface="Lucida Console" panose="020B0609040504020204" pitchFamily="49" charset="0"/>
              </a:rPr>
              <a:t>1</a:t>
            </a:r>
            <a:r>
              <a:rPr lang="en-US" altLang="en-US" smtClean="0">
                <a:solidFill>
                  <a:srgbClr val="000000"/>
                </a:solidFill>
                <a:latin typeface="AGaramond" pitchFamily="50" charset="0"/>
              </a:rPr>
              <a:t>.</a:t>
            </a:r>
          </a:p>
          <a:p>
            <a:pPr marL="800100" lvl="3" indent="-342900"/>
            <a:r>
              <a:rPr lang="nn-NO" altLang="en-US" smtClean="0">
                <a:solidFill>
                  <a:srgbClr val="0000FF"/>
                </a:solidFill>
                <a:latin typeface="Lucida Console" panose="020B0609040504020204" pitchFamily="49" charset="0"/>
              </a:rPr>
              <a:t>	for</a:t>
            </a:r>
            <a:r>
              <a:rPr lang="nn-NO" altLang="en-US" smtClean="0">
                <a:solidFill>
                  <a:srgbClr val="000000"/>
                </a:solidFill>
                <a:latin typeface="Lucida Console" panose="020B0609040504020204" pitchFamily="49" charset="0"/>
              </a:rPr>
              <a:t> (</a:t>
            </a:r>
            <a:r>
              <a:rPr lang="nn-NO" altLang="en-US" smtClean="0">
                <a:solidFill>
                  <a:srgbClr val="0000FF"/>
                </a:solidFill>
                <a:latin typeface="Lucida Console" panose="020B0609040504020204" pitchFamily="49" charset="0"/>
              </a:rPr>
              <a:t>int</a:t>
            </a:r>
            <a:r>
              <a:rPr lang="nn-NO" altLang="en-US" smtClean="0">
                <a:solidFill>
                  <a:srgbClr val="000000"/>
                </a:solidFill>
                <a:latin typeface="Lucida Console" panose="020B0609040504020204" pitchFamily="49" charset="0"/>
              </a:rPr>
              <a:t> i = </a:t>
            </a:r>
            <a:r>
              <a:rPr lang="nn-NO" altLang="en-US" smtClean="0">
                <a:solidFill>
                  <a:srgbClr val="128AFF"/>
                </a:solidFill>
                <a:latin typeface="Lucida Console" panose="020B0609040504020204" pitchFamily="49" charset="0"/>
              </a:rPr>
              <a:t>1</a:t>
            </a:r>
            <a:r>
              <a:rPr lang="nn-NO" altLang="en-US" smtClean="0">
                <a:solidFill>
                  <a:srgbClr val="000000"/>
                </a:solidFill>
                <a:latin typeface="Lucida Console" panose="020B0609040504020204" pitchFamily="49" charset="0"/>
              </a:rPr>
              <a:t>; i &lt;= </a:t>
            </a:r>
            <a:r>
              <a:rPr lang="nn-NO" altLang="en-US" smtClean="0">
                <a:solidFill>
                  <a:srgbClr val="128AFF"/>
                </a:solidFill>
                <a:latin typeface="Lucida Console" panose="020B0609040504020204" pitchFamily="49" charset="0"/>
              </a:rPr>
              <a:t>100</a:t>
            </a:r>
            <a:r>
              <a:rPr lang="nn-NO" altLang="en-US" smtClean="0">
                <a:solidFill>
                  <a:srgbClr val="000000"/>
                </a:solidFill>
                <a:latin typeface="Lucida Console" panose="020B0609040504020204" pitchFamily="49" charset="0"/>
              </a:rPr>
              <a:t>; i++)</a:t>
            </a:r>
          </a:p>
          <a:p>
            <a:pPr eaLnBrk="1" hangingPunct="1"/>
            <a:r>
              <a:rPr lang="en-US" altLang="en-US" smtClean="0">
                <a:solidFill>
                  <a:srgbClr val="000000"/>
                </a:solidFill>
                <a:latin typeface="AGaramond" pitchFamily="50" charset="0"/>
              </a:rPr>
              <a:t>b)Vary the control variable from </a:t>
            </a:r>
            <a:r>
              <a:rPr lang="en-US" altLang="en-US" smtClean="0">
                <a:solidFill>
                  <a:srgbClr val="000000"/>
                </a:solidFill>
                <a:latin typeface="Lucida Console" panose="020B0609040504020204" pitchFamily="49" charset="0"/>
              </a:rPr>
              <a:t>100</a:t>
            </a:r>
            <a:r>
              <a:rPr lang="en-US" altLang="en-US" smtClean="0">
                <a:solidFill>
                  <a:srgbClr val="000000"/>
                </a:solidFill>
                <a:latin typeface="AGaramond" pitchFamily="50" charset="0"/>
              </a:rPr>
              <a:t> to </a:t>
            </a:r>
            <a:r>
              <a:rPr lang="en-US" altLang="en-US" smtClean="0">
                <a:solidFill>
                  <a:srgbClr val="000000"/>
                </a:solidFill>
                <a:latin typeface="Lucida Console" panose="020B0609040504020204" pitchFamily="49" charset="0"/>
              </a:rPr>
              <a:t>1</a:t>
            </a:r>
            <a:r>
              <a:rPr lang="en-US" altLang="en-US" smtClean="0">
                <a:solidFill>
                  <a:srgbClr val="000000"/>
                </a:solidFill>
                <a:latin typeface="AGaramond" pitchFamily="50" charset="0"/>
              </a:rPr>
              <a:t> in decrements of </a:t>
            </a:r>
            <a:r>
              <a:rPr lang="en-US" altLang="en-US" smtClean="0">
                <a:solidFill>
                  <a:srgbClr val="000000"/>
                </a:solidFill>
                <a:latin typeface="Lucida Console" panose="020B0609040504020204" pitchFamily="49" charset="0"/>
              </a:rPr>
              <a:t>1</a:t>
            </a:r>
            <a:r>
              <a:rPr lang="en-US" altLang="en-US" smtClean="0">
                <a:solidFill>
                  <a:srgbClr val="000000"/>
                </a:solidFill>
                <a:latin typeface="AGaramond" pitchFamily="50" charset="0"/>
              </a:rPr>
              <a:t>.</a:t>
            </a:r>
          </a:p>
          <a:p>
            <a:pPr marL="800100" lvl="3" indent="-342900"/>
            <a:r>
              <a:rPr lang="nn-NO" altLang="en-US" smtClean="0">
                <a:solidFill>
                  <a:srgbClr val="0000FF"/>
                </a:solidFill>
                <a:latin typeface="Lucida Console" panose="020B0609040504020204" pitchFamily="49" charset="0"/>
              </a:rPr>
              <a:t>	for</a:t>
            </a:r>
            <a:r>
              <a:rPr lang="nn-NO" altLang="en-US" smtClean="0">
                <a:solidFill>
                  <a:srgbClr val="000000"/>
                </a:solidFill>
                <a:latin typeface="Lucida Console" panose="020B0609040504020204" pitchFamily="49" charset="0"/>
              </a:rPr>
              <a:t> (</a:t>
            </a:r>
            <a:r>
              <a:rPr lang="nn-NO" altLang="en-US" smtClean="0">
                <a:solidFill>
                  <a:srgbClr val="0000FF"/>
                </a:solidFill>
                <a:latin typeface="Lucida Console" panose="020B0609040504020204" pitchFamily="49" charset="0"/>
              </a:rPr>
              <a:t>int</a:t>
            </a:r>
            <a:r>
              <a:rPr lang="nn-NO" altLang="en-US" smtClean="0">
                <a:solidFill>
                  <a:srgbClr val="000000"/>
                </a:solidFill>
                <a:latin typeface="Lucida Console" panose="020B0609040504020204" pitchFamily="49" charset="0"/>
              </a:rPr>
              <a:t> i = </a:t>
            </a:r>
            <a:r>
              <a:rPr lang="nn-NO" altLang="en-US" smtClean="0">
                <a:solidFill>
                  <a:srgbClr val="128AFF"/>
                </a:solidFill>
                <a:latin typeface="Lucida Console" panose="020B0609040504020204" pitchFamily="49" charset="0"/>
              </a:rPr>
              <a:t>100</a:t>
            </a:r>
            <a:r>
              <a:rPr lang="nn-NO" altLang="en-US" smtClean="0">
                <a:solidFill>
                  <a:srgbClr val="000000"/>
                </a:solidFill>
                <a:latin typeface="Lucida Console" panose="020B0609040504020204" pitchFamily="49" charset="0"/>
              </a:rPr>
              <a:t>; i &gt;= </a:t>
            </a:r>
            <a:r>
              <a:rPr lang="nn-NO" altLang="en-US" smtClean="0">
                <a:solidFill>
                  <a:srgbClr val="128AFF"/>
                </a:solidFill>
                <a:latin typeface="Lucida Console" panose="020B0609040504020204" pitchFamily="49" charset="0"/>
              </a:rPr>
              <a:t>1</a:t>
            </a:r>
            <a:r>
              <a:rPr lang="nn-NO" altLang="en-US" smtClean="0">
                <a:solidFill>
                  <a:srgbClr val="000000"/>
                </a:solidFill>
                <a:latin typeface="Lucida Console" panose="020B0609040504020204" pitchFamily="49" charset="0"/>
              </a:rPr>
              <a:t>; i--)</a:t>
            </a:r>
          </a:p>
          <a:p>
            <a:pPr eaLnBrk="1" hangingPunct="1"/>
            <a:r>
              <a:rPr lang="en-US" altLang="en-US" smtClean="0">
                <a:solidFill>
                  <a:srgbClr val="000000"/>
                </a:solidFill>
                <a:latin typeface="AGaramond" pitchFamily="50" charset="0"/>
              </a:rPr>
              <a:t>c)Vary the control variable from </a:t>
            </a:r>
            <a:r>
              <a:rPr lang="en-US" altLang="en-US" smtClean="0">
                <a:solidFill>
                  <a:srgbClr val="000000"/>
                </a:solidFill>
                <a:latin typeface="Lucida Console" panose="020B0609040504020204" pitchFamily="49" charset="0"/>
              </a:rPr>
              <a:t>7</a:t>
            </a:r>
            <a:r>
              <a:rPr lang="en-US" altLang="en-US" smtClean="0">
                <a:solidFill>
                  <a:srgbClr val="000000"/>
                </a:solidFill>
                <a:latin typeface="AGaramond" pitchFamily="50" charset="0"/>
              </a:rPr>
              <a:t> to </a:t>
            </a:r>
            <a:r>
              <a:rPr lang="en-US" altLang="en-US" smtClean="0">
                <a:solidFill>
                  <a:srgbClr val="000000"/>
                </a:solidFill>
                <a:latin typeface="Lucida Console" panose="020B0609040504020204" pitchFamily="49" charset="0"/>
              </a:rPr>
              <a:t>77</a:t>
            </a:r>
            <a:r>
              <a:rPr lang="en-US" altLang="en-US" smtClean="0">
                <a:solidFill>
                  <a:srgbClr val="000000"/>
                </a:solidFill>
                <a:latin typeface="AGaramond" pitchFamily="50" charset="0"/>
              </a:rPr>
              <a:t> in increments of </a:t>
            </a:r>
            <a:r>
              <a:rPr lang="en-US" altLang="en-US" smtClean="0">
                <a:solidFill>
                  <a:srgbClr val="000000"/>
                </a:solidFill>
                <a:latin typeface="Lucida Console" panose="020B0609040504020204" pitchFamily="49" charset="0"/>
              </a:rPr>
              <a:t>7</a:t>
            </a:r>
            <a:r>
              <a:rPr lang="en-US" altLang="en-US" smtClean="0">
                <a:solidFill>
                  <a:srgbClr val="000000"/>
                </a:solidFill>
                <a:latin typeface="AGaramond" pitchFamily="50" charset="0"/>
              </a:rPr>
              <a:t>.</a:t>
            </a:r>
          </a:p>
          <a:p>
            <a:pPr marL="800100" lvl="3" indent="-342900"/>
            <a:r>
              <a:rPr lang="nn-NO" altLang="en-US" smtClean="0">
                <a:solidFill>
                  <a:srgbClr val="0000FF"/>
                </a:solidFill>
                <a:latin typeface="Lucida Console" panose="020B0609040504020204" pitchFamily="49" charset="0"/>
              </a:rPr>
              <a:t>	for</a:t>
            </a:r>
            <a:r>
              <a:rPr lang="nn-NO" altLang="en-US" smtClean="0">
                <a:solidFill>
                  <a:srgbClr val="000000"/>
                </a:solidFill>
                <a:latin typeface="Lucida Console" panose="020B0609040504020204" pitchFamily="49" charset="0"/>
              </a:rPr>
              <a:t> (</a:t>
            </a:r>
            <a:r>
              <a:rPr lang="nn-NO" altLang="en-US" smtClean="0">
                <a:solidFill>
                  <a:srgbClr val="0000FF"/>
                </a:solidFill>
                <a:latin typeface="Lucida Console" panose="020B0609040504020204" pitchFamily="49" charset="0"/>
              </a:rPr>
              <a:t>int</a:t>
            </a:r>
            <a:r>
              <a:rPr lang="nn-NO" altLang="en-US" smtClean="0">
                <a:solidFill>
                  <a:srgbClr val="000000"/>
                </a:solidFill>
                <a:latin typeface="Lucida Console" panose="020B0609040504020204" pitchFamily="49" charset="0"/>
              </a:rPr>
              <a:t> i = </a:t>
            </a:r>
            <a:r>
              <a:rPr lang="nn-NO" altLang="en-US" smtClean="0">
                <a:solidFill>
                  <a:srgbClr val="128AFF"/>
                </a:solidFill>
                <a:latin typeface="Lucida Console" panose="020B0609040504020204" pitchFamily="49" charset="0"/>
              </a:rPr>
              <a:t>7</a:t>
            </a:r>
            <a:r>
              <a:rPr lang="nn-NO" altLang="en-US" smtClean="0">
                <a:solidFill>
                  <a:srgbClr val="000000"/>
                </a:solidFill>
                <a:latin typeface="Lucida Console" panose="020B0609040504020204" pitchFamily="49" charset="0"/>
              </a:rPr>
              <a:t>; i &lt;= </a:t>
            </a:r>
            <a:r>
              <a:rPr lang="nn-NO" altLang="en-US" smtClean="0">
                <a:solidFill>
                  <a:srgbClr val="128AFF"/>
                </a:solidFill>
                <a:latin typeface="Lucida Console" panose="020B0609040504020204" pitchFamily="49" charset="0"/>
              </a:rPr>
              <a:t>77</a:t>
            </a:r>
            <a:r>
              <a:rPr lang="nn-NO" altLang="en-US" smtClean="0">
                <a:solidFill>
                  <a:srgbClr val="000000"/>
                </a:solidFill>
                <a:latin typeface="Lucida Console" panose="020B0609040504020204" pitchFamily="49" charset="0"/>
              </a:rPr>
              <a:t>; i += </a:t>
            </a:r>
            <a:r>
              <a:rPr lang="nn-NO" altLang="en-US" smtClean="0">
                <a:solidFill>
                  <a:srgbClr val="128AFF"/>
                </a:solidFill>
                <a:latin typeface="Lucida Console" panose="020B0609040504020204" pitchFamily="49" charset="0"/>
              </a:rPr>
              <a:t>7</a:t>
            </a:r>
            <a:r>
              <a:rPr lang="nn-NO" altLang="en-US" smtClean="0">
                <a:solidFill>
                  <a:srgbClr val="000000"/>
                </a:solidFill>
                <a:latin typeface="Lucida Console" panose="020B0609040504020204" pitchFamily="49" charset="0"/>
              </a:rPr>
              <a:t>)</a:t>
            </a:r>
          </a:p>
          <a:p>
            <a:pPr marL="800100" lvl="3" indent="-342900"/>
            <a:endParaRPr lang="nn-NO" altLang="en-US" smtClean="0">
              <a:solidFill>
                <a:srgbClr val="000000"/>
              </a:solidFill>
              <a:latin typeface="Lucida Console" panose="020B0609040504020204" pitchFamily="49" charset="0"/>
            </a:endParaRPr>
          </a:p>
          <a:p>
            <a:pPr eaLnBrk="1" hangingPunct="1"/>
            <a:endParaRPr lang="en-US" altLang="en-US" smtClean="0">
              <a:solidFill>
                <a:srgbClr val="000000"/>
              </a:solidFill>
              <a:latin typeface="AGaramond" pitchFamily="50" charset="0"/>
            </a:endParaRPr>
          </a:p>
          <a:p>
            <a:pPr eaLnBrk="1" hangingPunct="1"/>
            <a:endParaRPr lang="en-US" altLang="en-US" smtClean="0">
              <a:solidFill>
                <a:srgbClr val="000000"/>
              </a:solidFill>
              <a:latin typeface="AGaramond" pitchFamily="50" charset="0"/>
            </a:endParaRPr>
          </a:p>
          <a:p>
            <a:pPr eaLnBrk="1" hangingPunct="1"/>
            <a:endParaRPr lang="en-US" alt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3380E6"/>
                </a:solidFill>
                <a:latin typeface="Times New Roman" panose="02020603050405020304" pitchFamily="18" charset="0"/>
                <a:cs typeface="Times New Roman" panose="02020603050405020304" pitchFamily="18" charset="0"/>
              </a:rPr>
              <a:t>Module </a:t>
            </a:r>
            <a:r>
              <a:rPr lang="en-US" dirty="0" smtClean="0">
                <a:solidFill>
                  <a:srgbClr val="3380E6"/>
                </a:solidFill>
                <a:latin typeface="Times New Roman" panose="02020603050405020304" pitchFamily="18" charset="0"/>
                <a:cs typeface="Times New Roman" panose="02020603050405020304" pitchFamily="18" charset="0"/>
              </a:rPr>
              <a:t>2 </a:t>
            </a:r>
            <a:r>
              <a:rPr lang="en-US" dirty="0">
                <a:solidFill>
                  <a:srgbClr val="3380E6"/>
                </a:solidFill>
                <a:latin typeface="Times New Roman" panose="02020603050405020304" pitchFamily="18" charset="0"/>
                <a:cs typeface="Times New Roman" panose="02020603050405020304" pitchFamily="18" charset="0"/>
              </a:rPr>
              <a:t>- Unit </a:t>
            </a:r>
            <a:r>
              <a:rPr lang="en-US" dirty="0" smtClean="0">
                <a:solidFill>
                  <a:srgbClr val="3380E6"/>
                </a:solidFill>
                <a:latin typeface="Times New Roman" panose="02020603050405020304" pitchFamily="18" charset="0"/>
                <a:cs typeface="Times New Roman" panose="02020603050405020304" pitchFamily="18" charset="0"/>
              </a:rPr>
              <a:t>2 </a:t>
            </a:r>
            <a:r>
              <a:rPr lang="en-US" dirty="0">
                <a:solidFill>
                  <a:srgbClr val="3380E6"/>
                </a:solidFill>
                <a:latin typeface="Times New Roman" panose="02020603050405020304" pitchFamily="18" charset="0"/>
                <a:cs typeface="Times New Roman" panose="02020603050405020304" pitchFamily="18" charset="0"/>
              </a:rPr>
              <a:t>Objectives</a:t>
            </a:r>
          </a:p>
        </p:txBody>
      </p:sp>
      <p:sp>
        <p:nvSpPr>
          <p:cNvPr id="5" name="Rectangle 2"/>
          <p:cNvSpPr>
            <a:spLocks noGrp="1" noChangeArrowheads="1"/>
          </p:cNvSpPr>
          <p:nvPr>
            <p:ph idx="1"/>
          </p:nvPr>
        </p:nvSpPr>
        <p:spPr bwMode="auto">
          <a:xfrm>
            <a:off x="838200" y="2337021"/>
            <a:ext cx="10515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lang="en-US" altLang="en-US" dirty="0" smtClean="0">
                <a:latin typeface="Times New Roman" panose="02020603050405020304" pitchFamily="18" charset="0"/>
                <a:ea typeface="MS Mincho" charset="-128"/>
                <a:cs typeface="Times New Roman" panose="02020603050405020304" pitchFamily="18" charset="0"/>
              </a:rPr>
              <a:t>Use </a:t>
            </a:r>
            <a:r>
              <a:rPr lang="en-US" altLang="en-US" i="1" dirty="0" smtClean="0">
                <a:solidFill>
                  <a:srgbClr val="0070C0"/>
                </a:solidFill>
                <a:latin typeface="Times New Roman" panose="02020603050405020304" pitchFamily="18" charset="0"/>
                <a:ea typeface="MS Mincho" charset="-128"/>
                <a:cs typeface="Times New Roman" panose="02020603050405020304" pitchFamily="18" charset="0"/>
              </a:rPr>
              <a:t>for</a:t>
            </a:r>
            <a:r>
              <a:rPr lang="en-US" altLang="en-US" dirty="0" smtClean="0">
                <a:solidFill>
                  <a:srgbClr val="0070C0"/>
                </a:solidFill>
                <a:latin typeface="Times New Roman" panose="02020603050405020304" pitchFamily="18" charset="0"/>
                <a:ea typeface="MS Mincho" charset="-128"/>
                <a:cs typeface="Times New Roman" panose="02020603050405020304" pitchFamily="18" charset="0"/>
              </a:rPr>
              <a:t> </a:t>
            </a:r>
            <a:r>
              <a:rPr lang="en-US" altLang="en-US" dirty="0" smtClean="0">
                <a:latin typeface="Times New Roman" panose="02020603050405020304" pitchFamily="18" charset="0"/>
                <a:ea typeface="MS Mincho" charset="-128"/>
                <a:cs typeface="Times New Roman" panose="02020603050405020304" pitchFamily="18" charset="0"/>
              </a:rPr>
              <a:t>and </a:t>
            </a:r>
            <a:r>
              <a:rPr lang="en-US" altLang="en-US" i="1" dirty="0">
                <a:solidFill>
                  <a:srgbClr val="0070C0"/>
                </a:solidFill>
                <a:latin typeface="Times New Roman" panose="02020603050405020304" pitchFamily="18" charset="0"/>
                <a:ea typeface="MS Mincho" charset="-128"/>
                <a:cs typeface="Times New Roman" panose="02020603050405020304" pitchFamily="18" charset="0"/>
              </a:rPr>
              <a:t>do…whi</a:t>
            </a:r>
            <a:r>
              <a:rPr lang="en-US" altLang="en-US" i="1" dirty="0" smtClean="0">
                <a:solidFill>
                  <a:srgbClr val="0070C0"/>
                </a:solidFill>
                <a:latin typeface="Times New Roman" panose="02020603050405020304" pitchFamily="18" charset="0"/>
                <a:ea typeface="MS Mincho" charset="-128"/>
                <a:cs typeface="Times New Roman" panose="02020603050405020304" pitchFamily="18" charset="0"/>
              </a:rPr>
              <a:t>le</a:t>
            </a:r>
            <a:r>
              <a:rPr lang="en-US" altLang="en-US" dirty="0" smtClean="0">
                <a:latin typeface="Times New Roman" panose="02020603050405020304" pitchFamily="18" charset="0"/>
                <a:ea typeface="MS Mincho" charset="-128"/>
                <a:cs typeface="Times New Roman" panose="02020603050405020304" pitchFamily="18" charset="0"/>
              </a:rPr>
              <a:t> repetition structures </a:t>
            </a:r>
          </a:p>
          <a:p>
            <a:pPr>
              <a:lnSpc>
                <a:spcPct val="100000"/>
              </a:lnSpc>
            </a:pPr>
            <a:r>
              <a:rPr lang="en-US" altLang="en-US" dirty="0" smtClean="0">
                <a:latin typeface="Times New Roman" panose="02020603050405020304" pitchFamily="18" charset="0"/>
                <a:ea typeface="MS Mincho" charset="-128"/>
                <a:cs typeface="Times New Roman" panose="02020603050405020304" pitchFamily="18" charset="0"/>
              </a:rPr>
              <a:t>Understand multiple selection using </a:t>
            </a:r>
            <a:r>
              <a:rPr lang="en-US" altLang="en-US" i="1" dirty="0">
                <a:solidFill>
                  <a:srgbClr val="0070C0"/>
                </a:solidFill>
                <a:latin typeface="Times New Roman" panose="02020603050405020304" pitchFamily="18" charset="0"/>
                <a:ea typeface="MS Mincho" charset="-128"/>
                <a:cs typeface="Times New Roman" panose="02020603050405020304" pitchFamily="18" charset="0"/>
              </a:rPr>
              <a:t>switch</a:t>
            </a:r>
            <a:r>
              <a:rPr lang="en-US" altLang="en-US" dirty="0" smtClean="0">
                <a:latin typeface="Times New Roman" panose="02020603050405020304" pitchFamily="18" charset="0"/>
                <a:ea typeface="MS Mincho" charset="-128"/>
                <a:cs typeface="Times New Roman" panose="02020603050405020304" pitchFamily="18" charset="0"/>
              </a:rPr>
              <a:t> selection statement</a:t>
            </a:r>
          </a:p>
          <a:p>
            <a:pPr>
              <a:lnSpc>
                <a:spcPct val="100000"/>
              </a:lnSpc>
            </a:pPr>
            <a:r>
              <a:rPr lang="en-US" altLang="en-US" dirty="0" smtClean="0">
                <a:latin typeface="Times New Roman" panose="02020603050405020304" pitchFamily="18" charset="0"/>
                <a:ea typeface="MS Mincho" charset="-128"/>
                <a:cs typeface="Times New Roman" panose="02020603050405020304" pitchFamily="18" charset="0"/>
              </a:rPr>
              <a:t>Use the break and continue program statements to alter the flow of control</a:t>
            </a:r>
          </a:p>
          <a:p>
            <a:pPr>
              <a:lnSpc>
                <a:spcPct val="100000"/>
              </a:lnSpc>
            </a:pPr>
            <a:endParaRPr lang="en-US" altLang="en-US" dirty="0" smtClean="0">
              <a:latin typeface="Times New Roman" panose="02020603050405020304" pitchFamily="18" charset="0"/>
              <a:ea typeface="MS Mincho" charset="-128"/>
              <a:cs typeface="Times New Roman" panose="02020603050405020304" pitchFamily="18" charset="0"/>
            </a:endParaRPr>
          </a:p>
          <a:p>
            <a:pPr>
              <a:lnSpc>
                <a:spcPct val="100000"/>
              </a:lnSpc>
            </a:pPr>
            <a:endParaRPr lang="en-US" altLang="en-US" dirty="0">
              <a:latin typeface="Times New Roman" panose="02020603050405020304" pitchFamily="18" charset="0"/>
              <a:ea typeface="MS Mincho" charset="-128"/>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52B1F438-B7AE-4702-B141-CE19DA8A8758}" type="slidenum">
              <a:rPr lang="en-CA" smtClean="0"/>
              <a:t>2</a:t>
            </a:fld>
            <a:endParaRPr lang="en-CA"/>
          </a:p>
        </p:txBody>
      </p:sp>
    </p:spTree>
    <p:extLst>
      <p:ext uri="{BB962C8B-B14F-4D97-AF65-F5344CB8AC3E}">
        <p14:creationId xmlns:p14="http://schemas.microsoft.com/office/powerpoint/2010/main" val="1111857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rgbClr val="24B5A1"/>
                </a:solidFill>
                <a:latin typeface="Arial"/>
              </a:rPr>
              <a:t>5.4  </a:t>
            </a:r>
            <a:r>
              <a:rPr lang="en-US" dirty="0" smtClean="0">
                <a:solidFill>
                  <a:srgbClr val="3380E6"/>
                </a:solidFill>
                <a:latin typeface="Arial"/>
              </a:rPr>
              <a:t>Examples Using the </a:t>
            </a:r>
            <a:r>
              <a:rPr lang="en-US" dirty="0" smtClean="0">
                <a:solidFill>
                  <a:srgbClr val="3380E6"/>
                </a:solidFill>
                <a:latin typeface="Lucida Console"/>
              </a:rPr>
              <a:t>for</a:t>
            </a:r>
            <a:r>
              <a:rPr lang="en-US" dirty="0" smtClean="0">
                <a:solidFill>
                  <a:srgbClr val="3380E6"/>
                </a:solidFill>
                <a:latin typeface="Arial"/>
              </a:rPr>
              <a:t> Statement (Cont.)</a:t>
            </a:r>
          </a:p>
        </p:txBody>
      </p:sp>
      <p:sp>
        <p:nvSpPr>
          <p:cNvPr id="38915" name="Text Placeholder 2"/>
          <p:cNvSpPr>
            <a:spLocks noGrp="1"/>
          </p:cNvSpPr>
          <p:nvPr>
            <p:ph type="body" idx="1"/>
          </p:nvPr>
        </p:nvSpPr>
        <p:spPr/>
        <p:txBody>
          <a:bodyPr/>
          <a:lstStyle/>
          <a:p>
            <a:pPr eaLnBrk="1" hangingPunct="1"/>
            <a:r>
              <a:rPr lang="en-US" altLang="en-US" dirty="0" smtClean="0">
                <a:solidFill>
                  <a:srgbClr val="000000"/>
                </a:solidFill>
                <a:latin typeface="AGaramond" pitchFamily="50" charset="0"/>
              </a:rPr>
              <a:t>d)Vary the control variable from </a:t>
            </a:r>
            <a:r>
              <a:rPr lang="en-US" altLang="en-US" dirty="0" smtClean="0">
                <a:solidFill>
                  <a:srgbClr val="000000"/>
                </a:solidFill>
                <a:latin typeface="Lucida Console" panose="020B0609040504020204" pitchFamily="49" charset="0"/>
              </a:rPr>
              <a:t>20</a:t>
            </a:r>
            <a:r>
              <a:rPr lang="en-US" altLang="en-US" dirty="0" smtClean="0">
                <a:solidFill>
                  <a:srgbClr val="000000"/>
                </a:solidFill>
                <a:latin typeface="AGaramond" pitchFamily="50" charset="0"/>
              </a:rPr>
              <a:t> to </a:t>
            </a:r>
            <a:r>
              <a:rPr lang="en-US" altLang="en-US" dirty="0" smtClean="0">
                <a:solidFill>
                  <a:srgbClr val="000000"/>
                </a:solidFill>
                <a:latin typeface="Lucida Console" panose="020B0609040504020204" pitchFamily="49" charset="0"/>
              </a:rPr>
              <a:t>2</a:t>
            </a:r>
            <a:r>
              <a:rPr lang="en-US" altLang="en-US" dirty="0" smtClean="0">
                <a:solidFill>
                  <a:srgbClr val="000000"/>
                </a:solidFill>
                <a:latin typeface="AGaramond" pitchFamily="50" charset="0"/>
              </a:rPr>
              <a:t> in decrements of </a:t>
            </a:r>
            <a:r>
              <a:rPr lang="en-US" altLang="en-US" dirty="0" smtClean="0">
                <a:solidFill>
                  <a:srgbClr val="000000"/>
                </a:solidFill>
                <a:latin typeface="Lucida Console" panose="020B0609040504020204" pitchFamily="49" charset="0"/>
              </a:rPr>
              <a:t>2</a:t>
            </a:r>
            <a:r>
              <a:rPr lang="en-US" altLang="en-US" dirty="0" smtClean="0">
                <a:solidFill>
                  <a:srgbClr val="000000"/>
                </a:solidFill>
                <a:latin typeface="AGaramond" pitchFamily="50" charset="0"/>
              </a:rPr>
              <a:t>.</a:t>
            </a:r>
          </a:p>
          <a:p>
            <a:pPr marL="800100" lvl="3" indent="-342900"/>
            <a:r>
              <a:rPr lang="nn-NO" altLang="en-US" dirty="0" smtClean="0">
                <a:solidFill>
                  <a:srgbClr val="0000FF"/>
                </a:solidFill>
                <a:latin typeface="Lucida Console" panose="020B0609040504020204" pitchFamily="49" charset="0"/>
              </a:rPr>
              <a:t>	for</a:t>
            </a:r>
            <a:r>
              <a:rPr lang="nn-NO" altLang="en-US" dirty="0" smtClean="0">
                <a:solidFill>
                  <a:srgbClr val="000000"/>
                </a:solidFill>
                <a:latin typeface="Lucida Console" panose="020B0609040504020204" pitchFamily="49" charset="0"/>
              </a:rPr>
              <a:t> (</a:t>
            </a:r>
            <a:r>
              <a:rPr lang="nn-NO" altLang="en-US" dirty="0" smtClean="0">
                <a:solidFill>
                  <a:srgbClr val="0000FF"/>
                </a:solidFill>
                <a:latin typeface="Lucida Console" panose="020B0609040504020204" pitchFamily="49" charset="0"/>
              </a:rPr>
              <a:t>int</a:t>
            </a:r>
            <a:r>
              <a:rPr lang="nn-NO" altLang="en-US" dirty="0" smtClean="0">
                <a:solidFill>
                  <a:srgbClr val="000000"/>
                </a:solidFill>
                <a:latin typeface="Lucida Console" panose="020B0609040504020204" pitchFamily="49" charset="0"/>
              </a:rPr>
              <a:t> i = </a:t>
            </a:r>
            <a:r>
              <a:rPr lang="nn-NO" altLang="en-US" dirty="0" smtClean="0">
                <a:solidFill>
                  <a:srgbClr val="128AFF"/>
                </a:solidFill>
                <a:latin typeface="Lucida Console" panose="020B0609040504020204" pitchFamily="49" charset="0"/>
              </a:rPr>
              <a:t>20</a:t>
            </a:r>
            <a:r>
              <a:rPr lang="nn-NO" altLang="en-US" dirty="0" smtClean="0">
                <a:solidFill>
                  <a:srgbClr val="000000"/>
                </a:solidFill>
                <a:latin typeface="Lucida Console" panose="020B0609040504020204" pitchFamily="49" charset="0"/>
              </a:rPr>
              <a:t>; i &gt;= </a:t>
            </a:r>
            <a:r>
              <a:rPr lang="nn-NO" altLang="en-US" dirty="0" smtClean="0">
                <a:solidFill>
                  <a:srgbClr val="128AFF"/>
                </a:solidFill>
                <a:latin typeface="Lucida Console" panose="020B0609040504020204" pitchFamily="49" charset="0"/>
              </a:rPr>
              <a:t>2</a:t>
            </a:r>
            <a:r>
              <a:rPr lang="nn-NO" altLang="en-US" dirty="0" smtClean="0">
                <a:solidFill>
                  <a:srgbClr val="000000"/>
                </a:solidFill>
                <a:latin typeface="Lucida Console" panose="020B0609040504020204" pitchFamily="49" charset="0"/>
              </a:rPr>
              <a:t>; i -= </a:t>
            </a:r>
            <a:r>
              <a:rPr lang="nn-NO" altLang="en-US" dirty="0" smtClean="0">
                <a:solidFill>
                  <a:srgbClr val="128AFF"/>
                </a:solidFill>
                <a:latin typeface="Lucida Console" panose="020B0609040504020204" pitchFamily="49" charset="0"/>
              </a:rPr>
              <a:t>2</a:t>
            </a:r>
            <a:r>
              <a:rPr lang="nn-NO" altLang="en-US" dirty="0" smtClean="0">
                <a:solidFill>
                  <a:srgbClr val="000000"/>
                </a:solidFill>
                <a:latin typeface="Lucida Console" panose="020B0609040504020204" pitchFamily="49" charset="0"/>
              </a:rPr>
              <a:t>)</a:t>
            </a:r>
          </a:p>
          <a:p>
            <a:pPr eaLnBrk="1" hangingPunct="1"/>
            <a:r>
              <a:rPr lang="en-US" altLang="en-US" dirty="0" smtClean="0">
                <a:solidFill>
                  <a:srgbClr val="000000"/>
                </a:solidFill>
                <a:latin typeface="AGaramond" pitchFamily="50" charset="0"/>
              </a:rPr>
              <a:t>e)Vary the control variable over the values </a:t>
            </a:r>
            <a:r>
              <a:rPr lang="en-US" altLang="en-US" dirty="0" smtClean="0">
                <a:solidFill>
                  <a:srgbClr val="000000"/>
                </a:solidFill>
                <a:latin typeface="Lucida Console" panose="020B0609040504020204" pitchFamily="49" charset="0"/>
              </a:rPr>
              <a:t>2</a:t>
            </a:r>
            <a:r>
              <a:rPr lang="en-US" altLang="en-US" dirty="0" smtClean="0">
                <a:solidFill>
                  <a:srgbClr val="000000"/>
                </a:solidFill>
                <a:latin typeface="AGaramond" pitchFamily="50" charset="0"/>
              </a:rPr>
              <a:t>, </a:t>
            </a:r>
            <a:r>
              <a:rPr lang="en-US" altLang="en-US" dirty="0" smtClean="0">
                <a:solidFill>
                  <a:srgbClr val="000000"/>
                </a:solidFill>
                <a:latin typeface="Lucida Console" panose="020B0609040504020204" pitchFamily="49" charset="0"/>
              </a:rPr>
              <a:t>5</a:t>
            </a:r>
            <a:r>
              <a:rPr lang="en-US" altLang="en-US" dirty="0" smtClean="0">
                <a:solidFill>
                  <a:srgbClr val="000000"/>
                </a:solidFill>
                <a:latin typeface="AGaramond" pitchFamily="50" charset="0"/>
              </a:rPr>
              <a:t>, </a:t>
            </a:r>
            <a:r>
              <a:rPr lang="en-US" altLang="en-US" dirty="0" smtClean="0">
                <a:solidFill>
                  <a:srgbClr val="000000"/>
                </a:solidFill>
                <a:latin typeface="Lucida Console" panose="020B0609040504020204" pitchFamily="49" charset="0"/>
              </a:rPr>
              <a:t>8</a:t>
            </a:r>
            <a:r>
              <a:rPr lang="en-US" altLang="en-US" dirty="0" smtClean="0">
                <a:solidFill>
                  <a:srgbClr val="000000"/>
                </a:solidFill>
                <a:latin typeface="AGaramond" pitchFamily="50" charset="0"/>
              </a:rPr>
              <a:t>, </a:t>
            </a:r>
            <a:r>
              <a:rPr lang="en-US" altLang="en-US" dirty="0" smtClean="0">
                <a:solidFill>
                  <a:srgbClr val="000000"/>
                </a:solidFill>
                <a:latin typeface="Lucida Console" panose="020B0609040504020204" pitchFamily="49" charset="0"/>
              </a:rPr>
              <a:t>11</a:t>
            </a:r>
            <a:r>
              <a:rPr lang="en-US" altLang="en-US" dirty="0" smtClean="0">
                <a:solidFill>
                  <a:srgbClr val="000000"/>
                </a:solidFill>
                <a:latin typeface="AGaramond" pitchFamily="50" charset="0"/>
              </a:rPr>
              <a:t>, </a:t>
            </a:r>
            <a:r>
              <a:rPr lang="en-US" altLang="en-US" dirty="0" smtClean="0">
                <a:solidFill>
                  <a:srgbClr val="000000"/>
                </a:solidFill>
                <a:latin typeface="Lucida Console" panose="020B0609040504020204" pitchFamily="49" charset="0"/>
              </a:rPr>
              <a:t>14</a:t>
            </a:r>
            <a:r>
              <a:rPr lang="en-US" altLang="en-US" dirty="0" smtClean="0">
                <a:solidFill>
                  <a:srgbClr val="000000"/>
                </a:solidFill>
                <a:latin typeface="AGaramond" pitchFamily="50" charset="0"/>
              </a:rPr>
              <a:t>, </a:t>
            </a:r>
            <a:r>
              <a:rPr lang="en-US" altLang="en-US" dirty="0" smtClean="0">
                <a:solidFill>
                  <a:srgbClr val="000000"/>
                </a:solidFill>
                <a:latin typeface="Lucida Console" panose="020B0609040504020204" pitchFamily="49" charset="0"/>
              </a:rPr>
              <a:t>17</a:t>
            </a:r>
            <a:r>
              <a:rPr lang="en-US" altLang="en-US" dirty="0" smtClean="0">
                <a:solidFill>
                  <a:srgbClr val="000000"/>
                </a:solidFill>
                <a:latin typeface="AGaramond" pitchFamily="50" charset="0"/>
              </a:rPr>
              <a:t>, </a:t>
            </a:r>
            <a:r>
              <a:rPr lang="en-US" altLang="en-US" dirty="0" smtClean="0">
                <a:solidFill>
                  <a:srgbClr val="000000"/>
                </a:solidFill>
                <a:latin typeface="Lucida Console" panose="020B0609040504020204" pitchFamily="49" charset="0"/>
              </a:rPr>
              <a:t>20</a:t>
            </a:r>
            <a:r>
              <a:rPr lang="en-US" altLang="en-US" dirty="0" smtClean="0">
                <a:solidFill>
                  <a:srgbClr val="000000"/>
                </a:solidFill>
                <a:latin typeface="AGaramond" pitchFamily="50" charset="0"/>
              </a:rPr>
              <a:t>.</a:t>
            </a:r>
          </a:p>
          <a:p>
            <a:pPr marL="800100" lvl="3" indent="-342900"/>
            <a:r>
              <a:rPr lang="nn-NO" altLang="en-US" dirty="0" smtClean="0">
                <a:solidFill>
                  <a:srgbClr val="0000FF"/>
                </a:solidFill>
                <a:latin typeface="Lucida Console" panose="020B0609040504020204" pitchFamily="49" charset="0"/>
              </a:rPr>
              <a:t>	for</a:t>
            </a:r>
            <a:r>
              <a:rPr lang="nn-NO" altLang="en-US" dirty="0" smtClean="0">
                <a:solidFill>
                  <a:srgbClr val="000000"/>
                </a:solidFill>
                <a:latin typeface="Lucida Console" panose="020B0609040504020204" pitchFamily="49" charset="0"/>
              </a:rPr>
              <a:t> (</a:t>
            </a:r>
            <a:r>
              <a:rPr lang="nn-NO" altLang="en-US" dirty="0" smtClean="0">
                <a:solidFill>
                  <a:srgbClr val="0000FF"/>
                </a:solidFill>
                <a:latin typeface="Lucida Console" panose="020B0609040504020204" pitchFamily="49" charset="0"/>
              </a:rPr>
              <a:t>int</a:t>
            </a:r>
            <a:r>
              <a:rPr lang="nn-NO" altLang="en-US" dirty="0" smtClean="0">
                <a:solidFill>
                  <a:srgbClr val="000000"/>
                </a:solidFill>
                <a:latin typeface="Lucida Console" panose="020B0609040504020204" pitchFamily="49" charset="0"/>
              </a:rPr>
              <a:t> i = </a:t>
            </a:r>
            <a:r>
              <a:rPr lang="nn-NO" altLang="en-US" dirty="0" smtClean="0">
                <a:solidFill>
                  <a:srgbClr val="128AFF"/>
                </a:solidFill>
                <a:latin typeface="Lucida Console" panose="020B0609040504020204" pitchFamily="49" charset="0"/>
              </a:rPr>
              <a:t>2</a:t>
            </a:r>
            <a:r>
              <a:rPr lang="nn-NO" altLang="en-US" dirty="0" smtClean="0">
                <a:solidFill>
                  <a:srgbClr val="000000"/>
                </a:solidFill>
                <a:latin typeface="Lucida Console" panose="020B0609040504020204" pitchFamily="49" charset="0"/>
              </a:rPr>
              <a:t>; i &lt;= </a:t>
            </a:r>
            <a:r>
              <a:rPr lang="nn-NO" altLang="en-US" dirty="0" smtClean="0">
                <a:solidFill>
                  <a:srgbClr val="128AFF"/>
                </a:solidFill>
                <a:latin typeface="Lucida Console" panose="020B0609040504020204" pitchFamily="49" charset="0"/>
              </a:rPr>
              <a:t>20</a:t>
            </a:r>
            <a:r>
              <a:rPr lang="nn-NO" altLang="en-US" dirty="0" smtClean="0">
                <a:solidFill>
                  <a:srgbClr val="000000"/>
                </a:solidFill>
                <a:latin typeface="Lucida Console" panose="020B0609040504020204" pitchFamily="49" charset="0"/>
              </a:rPr>
              <a:t>; i += </a:t>
            </a:r>
            <a:r>
              <a:rPr lang="nn-NO" altLang="en-US" dirty="0" smtClean="0">
                <a:solidFill>
                  <a:srgbClr val="128AFF"/>
                </a:solidFill>
                <a:latin typeface="Lucida Console" panose="020B0609040504020204" pitchFamily="49" charset="0"/>
              </a:rPr>
              <a:t>3</a:t>
            </a:r>
            <a:r>
              <a:rPr lang="nn-NO" altLang="en-US" dirty="0" smtClean="0">
                <a:solidFill>
                  <a:srgbClr val="000000"/>
                </a:solidFill>
                <a:latin typeface="Lucida Console" panose="020B0609040504020204" pitchFamily="49" charset="0"/>
              </a:rPr>
              <a:t>)</a:t>
            </a:r>
          </a:p>
          <a:p>
            <a:pPr eaLnBrk="1" hangingPunct="1"/>
            <a:r>
              <a:rPr lang="en-US" altLang="en-US" dirty="0" smtClean="0">
                <a:solidFill>
                  <a:srgbClr val="000000"/>
                </a:solidFill>
                <a:latin typeface="AGaramond" pitchFamily="50" charset="0"/>
              </a:rPr>
              <a:t>f)Vary the control variable over the values </a:t>
            </a:r>
            <a:r>
              <a:rPr lang="en-US" altLang="en-US" dirty="0" smtClean="0">
                <a:solidFill>
                  <a:srgbClr val="000000"/>
                </a:solidFill>
                <a:latin typeface="Lucida Console" panose="020B0609040504020204" pitchFamily="49" charset="0"/>
              </a:rPr>
              <a:t>99</a:t>
            </a:r>
            <a:r>
              <a:rPr lang="en-US" altLang="en-US" dirty="0" smtClean="0">
                <a:solidFill>
                  <a:srgbClr val="000000"/>
                </a:solidFill>
                <a:latin typeface="AGaramond" pitchFamily="50" charset="0"/>
              </a:rPr>
              <a:t>, </a:t>
            </a:r>
            <a:r>
              <a:rPr lang="en-US" altLang="en-US" dirty="0" smtClean="0">
                <a:solidFill>
                  <a:srgbClr val="000000"/>
                </a:solidFill>
                <a:latin typeface="Lucida Console" panose="020B0609040504020204" pitchFamily="49" charset="0"/>
              </a:rPr>
              <a:t>88</a:t>
            </a:r>
            <a:r>
              <a:rPr lang="en-US" altLang="en-US" dirty="0" smtClean="0">
                <a:solidFill>
                  <a:srgbClr val="000000"/>
                </a:solidFill>
                <a:latin typeface="AGaramond" pitchFamily="50" charset="0"/>
              </a:rPr>
              <a:t>, </a:t>
            </a:r>
            <a:r>
              <a:rPr lang="en-US" altLang="en-US" dirty="0" smtClean="0">
                <a:solidFill>
                  <a:srgbClr val="000000"/>
                </a:solidFill>
                <a:latin typeface="Lucida Console" panose="020B0609040504020204" pitchFamily="49" charset="0"/>
              </a:rPr>
              <a:t>77</a:t>
            </a:r>
            <a:r>
              <a:rPr lang="en-US" altLang="en-US" dirty="0" smtClean="0">
                <a:solidFill>
                  <a:srgbClr val="000000"/>
                </a:solidFill>
                <a:latin typeface="AGaramond" pitchFamily="50" charset="0"/>
              </a:rPr>
              <a:t>, </a:t>
            </a:r>
            <a:r>
              <a:rPr lang="en-US" altLang="en-US" dirty="0" smtClean="0">
                <a:solidFill>
                  <a:srgbClr val="000000"/>
                </a:solidFill>
                <a:latin typeface="Lucida Console" panose="020B0609040504020204" pitchFamily="49" charset="0"/>
              </a:rPr>
              <a:t>66</a:t>
            </a:r>
            <a:r>
              <a:rPr lang="en-US" altLang="en-US" dirty="0" smtClean="0">
                <a:solidFill>
                  <a:srgbClr val="000000"/>
                </a:solidFill>
                <a:latin typeface="AGaramond" pitchFamily="50" charset="0"/>
              </a:rPr>
              <a:t>, </a:t>
            </a:r>
            <a:r>
              <a:rPr lang="en-US" altLang="en-US" dirty="0" smtClean="0">
                <a:solidFill>
                  <a:srgbClr val="000000"/>
                </a:solidFill>
                <a:latin typeface="Lucida Console" panose="020B0609040504020204" pitchFamily="49" charset="0"/>
              </a:rPr>
              <a:t>55</a:t>
            </a:r>
            <a:r>
              <a:rPr lang="en-US" altLang="en-US" dirty="0" smtClean="0">
                <a:solidFill>
                  <a:srgbClr val="000000"/>
                </a:solidFill>
                <a:latin typeface="AGaramond" pitchFamily="50" charset="0"/>
              </a:rPr>
              <a:t>, </a:t>
            </a:r>
            <a:r>
              <a:rPr lang="en-US" altLang="en-US" dirty="0" smtClean="0">
                <a:solidFill>
                  <a:srgbClr val="000000"/>
                </a:solidFill>
                <a:latin typeface="Lucida Console" panose="020B0609040504020204" pitchFamily="49" charset="0"/>
              </a:rPr>
              <a:t>44</a:t>
            </a:r>
            <a:r>
              <a:rPr lang="en-US" altLang="en-US" dirty="0" smtClean="0">
                <a:solidFill>
                  <a:srgbClr val="000000"/>
                </a:solidFill>
                <a:latin typeface="AGaramond" pitchFamily="50" charset="0"/>
              </a:rPr>
              <a:t>, </a:t>
            </a:r>
            <a:r>
              <a:rPr lang="en-US" altLang="en-US" dirty="0" smtClean="0">
                <a:solidFill>
                  <a:srgbClr val="000000"/>
                </a:solidFill>
                <a:latin typeface="Lucida Console" panose="020B0609040504020204" pitchFamily="49" charset="0"/>
              </a:rPr>
              <a:t>33</a:t>
            </a:r>
            <a:r>
              <a:rPr lang="en-US" altLang="en-US" dirty="0" smtClean="0">
                <a:solidFill>
                  <a:srgbClr val="000000"/>
                </a:solidFill>
                <a:latin typeface="AGaramond" pitchFamily="50" charset="0"/>
              </a:rPr>
              <a:t>, </a:t>
            </a:r>
            <a:r>
              <a:rPr lang="en-US" altLang="en-US" dirty="0" smtClean="0">
                <a:solidFill>
                  <a:srgbClr val="000000"/>
                </a:solidFill>
                <a:latin typeface="Lucida Console" panose="020B0609040504020204" pitchFamily="49" charset="0"/>
              </a:rPr>
              <a:t>22</a:t>
            </a:r>
            <a:r>
              <a:rPr lang="en-US" altLang="en-US" dirty="0" smtClean="0">
                <a:solidFill>
                  <a:srgbClr val="000000"/>
                </a:solidFill>
                <a:latin typeface="AGaramond" pitchFamily="50" charset="0"/>
              </a:rPr>
              <a:t>, </a:t>
            </a:r>
            <a:r>
              <a:rPr lang="en-US" altLang="en-US" dirty="0" smtClean="0">
                <a:solidFill>
                  <a:srgbClr val="000000"/>
                </a:solidFill>
                <a:latin typeface="Lucida Console" panose="020B0609040504020204" pitchFamily="49" charset="0"/>
              </a:rPr>
              <a:t>11</a:t>
            </a:r>
            <a:r>
              <a:rPr lang="en-US" altLang="en-US" dirty="0" smtClean="0">
                <a:solidFill>
                  <a:srgbClr val="000000"/>
                </a:solidFill>
                <a:latin typeface="AGaramond" pitchFamily="50" charset="0"/>
              </a:rPr>
              <a:t>, </a:t>
            </a:r>
            <a:r>
              <a:rPr lang="en-US" altLang="en-US" dirty="0" smtClean="0">
                <a:solidFill>
                  <a:srgbClr val="000000"/>
                </a:solidFill>
                <a:latin typeface="Lucida Console" panose="020B0609040504020204" pitchFamily="49" charset="0"/>
              </a:rPr>
              <a:t>0</a:t>
            </a:r>
            <a:r>
              <a:rPr lang="en-US" altLang="en-US" dirty="0" smtClean="0">
                <a:solidFill>
                  <a:srgbClr val="000000"/>
                </a:solidFill>
                <a:latin typeface="AGaramond" pitchFamily="50" charset="0"/>
              </a:rPr>
              <a:t>.</a:t>
            </a:r>
          </a:p>
          <a:p>
            <a:pPr marL="800100" lvl="3" indent="-342900"/>
            <a:r>
              <a:rPr lang="nn-NO" altLang="en-US" dirty="0" smtClean="0">
                <a:solidFill>
                  <a:srgbClr val="0000FF"/>
                </a:solidFill>
                <a:latin typeface="Lucida Console" panose="020B0609040504020204" pitchFamily="49" charset="0"/>
              </a:rPr>
              <a:t>	for</a:t>
            </a:r>
            <a:r>
              <a:rPr lang="nn-NO" altLang="en-US" dirty="0" smtClean="0">
                <a:solidFill>
                  <a:srgbClr val="000000"/>
                </a:solidFill>
                <a:latin typeface="Lucida Console" panose="020B0609040504020204" pitchFamily="49" charset="0"/>
              </a:rPr>
              <a:t> (</a:t>
            </a:r>
            <a:r>
              <a:rPr lang="nn-NO" altLang="en-US" dirty="0" smtClean="0">
                <a:solidFill>
                  <a:srgbClr val="0000FF"/>
                </a:solidFill>
                <a:latin typeface="Lucida Console" panose="020B0609040504020204" pitchFamily="49" charset="0"/>
              </a:rPr>
              <a:t>int</a:t>
            </a:r>
            <a:r>
              <a:rPr lang="nn-NO" altLang="en-US" dirty="0" smtClean="0">
                <a:solidFill>
                  <a:srgbClr val="000000"/>
                </a:solidFill>
                <a:latin typeface="Lucida Console" panose="020B0609040504020204" pitchFamily="49" charset="0"/>
              </a:rPr>
              <a:t> i = </a:t>
            </a:r>
            <a:r>
              <a:rPr lang="nn-NO" altLang="en-US" dirty="0" smtClean="0">
                <a:solidFill>
                  <a:srgbClr val="128AFF"/>
                </a:solidFill>
                <a:latin typeface="Lucida Console" panose="020B0609040504020204" pitchFamily="49" charset="0"/>
              </a:rPr>
              <a:t>99</a:t>
            </a:r>
            <a:r>
              <a:rPr lang="nn-NO" altLang="en-US" dirty="0" smtClean="0">
                <a:solidFill>
                  <a:srgbClr val="000000"/>
                </a:solidFill>
                <a:latin typeface="Lucida Console" panose="020B0609040504020204" pitchFamily="49" charset="0"/>
              </a:rPr>
              <a:t>; i &gt;= </a:t>
            </a:r>
            <a:r>
              <a:rPr lang="nn-NO" altLang="en-US" dirty="0" smtClean="0">
                <a:solidFill>
                  <a:srgbClr val="128AFF"/>
                </a:solidFill>
                <a:latin typeface="Lucida Console" panose="020B0609040504020204" pitchFamily="49" charset="0"/>
              </a:rPr>
              <a:t>0</a:t>
            </a:r>
            <a:r>
              <a:rPr lang="nn-NO" altLang="en-US" dirty="0" smtClean="0">
                <a:solidFill>
                  <a:srgbClr val="000000"/>
                </a:solidFill>
                <a:latin typeface="Lucida Console" panose="020B0609040504020204" pitchFamily="49" charset="0"/>
              </a:rPr>
              <a:t>; i -= </a:t>
            </a:r>
            <a:r>
              <a:rPr lang="nn-NO" altLang="en-US" dirty="0" smtClean="0">
                <a:solidFill>
                  <a:srgbClr val="128AFF"/>
                </a:solidFill>
                <a:latin typeface="Lucida Console" panose="020B0609040504020204" pitchFamily="49" charset="0"/>
              </a:rPr>
              <a:t>11</a:t>
            </a:r>
            <a:r>
              <a:rPr lang="nn-NO" altLang="en-US" dirty="0" smtClean="0">
                <a:solidFill>
                  <a:srgbClr val="000000"/>
                </a:solidFill>
                <a:latin typeface="Lucida Console" panose="020B0609040504020204" pitchFamily="49" charset="0"/>
              </a:rPr>
              <a:t>)</a:t>
            </a:r>
          </a:p>
          <a:p>
            <a:pPr marL="800100" lvl="3" indent="-342900"/>
            <a:endParaRPr lang="nn-NO" altLang="en-US" dirty="0" smtClean="0">
              <a:solidFill>
                <a:srgbClr val="000000"/>
              </a:solidFill>
              <a:latin typeface="Lucida Console" panose="020B0609040504020204" pitchFamily="49" charset="0"/>
            </a:endParaRPr>
          </a:p>
          <a:p>
            <a:pPr eaLnBrk="1" hangingPunct="1"/>
            <a:endParaRPr lang="en-US" altLang="en-US" dirty="0" smtClean="0">
              <a:solidFill>
                <a:srgbClr val="000000"/>
              </a:solidFill>
              <a:latin typeface="AGaramond" pitchFamily="50" charset="0"/>
            </a:endParaRPr>
          </a:p>
          <a:p>
            <a:pPr eaLnBrk="1" hangingPunct="1"/>
            <a:endParaRPr lang="en-US" altLang="en-US" dirty="0" smtClean="0">
              <a:solidFill>
                <a:srgbClr val="000000"/>
              </a:solidFill>
              <a:latin typeface="AGaramond" pitchFamily="50" charset="0"/>
            </a:endParaRPr>
          </a:p>
          <a:p>
            <a:pPr eaLnBrk="1" hangingPunct="1"/>
            <a:endParaRPr lang="en-US" alt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1" descr="jhtp_05_CS2_Page_18"/>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1" descr="jhtp_05_CS2_Page_19"/>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 descr="jhtp_05_CS2_Page_21"/>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rgbClr val="24B5A1"/>
                </a:solidFill>
                <a:latin typeface="Arial"/>
              </a:rPr>
              <a:t>5.4  </a:t>
            </a:r>
            <a:r>
              <a:rPr lang="en-US" dirty="0" smtClean="0">
                <a:solidFill>
                  <a:srgbClr val="3380E6"/>
                </a:solidFill>
                <a:latin typeface="Arial"/>
              </a:rPr>
              <a:t>Examples Using the </a:t>
            </a:r>
            <a:r>
              <a:rPr lang="en-US" dirty="0" smtClean="0">
                <a:solidFill>
                  <a:srgbClr val="3380E6"/>
                </a:solidFill>
                <a:latin typeface="Lucida Console"/>
              </a:rPr>
              <a:t>for</a:t>
            </a:r>
            <a:r>
              <a:rPr lang="en-US" dirty="0" smtClean="0">
                <a:solidFill>
                  <a:srgbClr val="3380E6"/>
                </a:solidFill>
                <a:latin typeface="Arial"/>
              </a:rPr>
              <a:t> Statement (Cont.)</a:t>
            </a:r>
          </a:p>
        </p:txBody>
      </p:sp>
      <p:sp>
        <p:nvSpPr>
          <p:cNvPr id="45059" name="Text Placeholder 2"/>
          <p:cNvSpPr>
            <a:spLocks noGrp="1"/>
          </p:cNvSpPr>
          <p:nvPr>
            <p:ph type="body" idx="1"/>
          </p:nvPr>
        </p:nvSpPr>
        <p:spPr/>
        <p:txBody>
          <a:bodyPr>
            <a:normAutofit lnSpcReduction="10000"/>
          </a:bodyPr>
          <a:lstStyle/>
          <a:p>
            <a:pPr eaLnBrk="1" hangingPunct="1">
              <a:lnSpc>
                <a:spcPct val="90000"/>
              </a:lnSpc>
            </a:pPr>
            <a:r>
              <a:rPr lang="en-US" altLang="en-US" smtClean="0">
                <a:solidFill>
                  <a:srgbClr val="000000"/>
                </a:solidFill>
                <a:latin typeface="Times New Roman" panose="02020603050405020304" pitchFamily="18" charset="0"/>
              </a:rPr>
              <a:t>Compound interest application</a:t>
            </a:r>
          </a:p>
          <a:p>
            <a:pPr eaLnBrk="1" hangingPunct="1">
              <a:lnSpc>
                <a:spcPct val="90000"/>
              </a:lnSpc>
            </a:pPr>
            <a:r>
              <a:rPr lang="en-US" altLang="en-US" i="1" smtClean="0">
                <a:solidFill>
                  <a:srgbClr val="000000"/>
                </a:solidFill>
                <a:latin typeface="AGaramond" pitchFamily="50" charset="0"/>
              </a:rPr>
              <a:t>A person invests $1,000 in a savings account yielding 5% interest. Assuming that all the interest is left on deposit, calculate and print the amount of money in the account at the end of each year for 10 years. Use the following formula to determine the amounts:</a:t>
            </a:r>
          </a:p>
          <a:p>
            <a:pPr lvl="1" eaLnBrk="1" hangingPunct="1">
              <a:lnSpc>
                <a:spcPct val="90000"/>
              </a:lnSpc>
              <a:buFont typeface="Verdana" panose="020B0604030504040204" pitchFamily="34" charset="0"/>
              <a:buNone/>
            </a:pPr>
            <a:r>
              <a:rPr lang="en-US" altLang="en-US" i="1" smtClean="0">
                <a:solidFill>
                  <a:srgbClr val="000000"/>
                </a:solidFill>
                <a:latin typeface="AGaramond" pitchFamily="50" charset="0"/>
              </a:rPr>
              <a:t>	a = p (1 + r)</a:t>
            </a:r>
            <a:r>
              <a:rPr lang="en-US" altLang="en-US" i="1" baseline="30000" smtClean="0">
                <a:solidFill>
                  <a:srgbClr val="000000"/>
                </a:solidFill>
                <a:latin typeface="AGaramond" pitchFamily="50" charset="0"/>
              </a:rPr>
              <a:t>n</a:t>
            </a:r>
          </a:p>
          <a:p>
            <a:pPr eaLnBrk="1" hangingPunct="1">
              <a:lnSpc>
                <a:spcPct val="90000"/>
              </a:lnSpc>
              <a:buFont typeface="Wingdings 3" panose="05040102010807070707" pitchFamily="18" charset="2"/>
              <a:buNone/>
            </a:pPr>
            <a:r>
              <a:rPr lang="en-US" altLang="en-US" i="1" smtClean="0">
                <a:solidFill>
                  <a:srgbClr val="000000"/>
                </a:solidFill>
                <a:latin typeface="AGaramond" pitchFamily="50" charset="0"/>
              </a:rPr>
              <a:t>	where</a:t>
            </a:r>
          </a:p>
          <a:p>
            <a:pPr lvl="1" eaLnBrk="1" hangingPunct="1">
              <a:lnSpc>
                <a:spcPct val="90000"/>
              </a:lnSpc>
              <a:buFont typeface="Verdana" panose="020B0604030504040204" pitchFamily="34" charset="0"/>
              <a:buNone/>
            </a:pPr>
            <a:r>
              <a:rPr lang="en-US" altLang="en-US" i="1" smtClean="0">
                <a:solidFill>
                  <a:srgbClr val="000000"/>
                </a:solidFill>
                <a:latin typeface="AGaramond" pitchFamily="50" charset="0"/>
              </a:rPr>
              <a:t>	p is the original amount invested (i.e., the principal)</a:t>
            </a:r>
            <a:br>
              <a:rPr lang="en-US" altLang="en-US" i="1" smtClean="0">
                <a:solidFill>
                  <a:srgbClr val="000000"/>
                </a:solidFill>
                <a:latin typeface="AGaramond" pitchFamily="50" charset="0"/>
              </a:rPr>
            </a:br>
            <a:r>
              <a:rPr lang="en-US" altLang="en-US" i="1" smtClean="0">
                <a:solidFill>
                  <a:srgbClr val="000000"/>
                </a:solidFill>
                <a:latin typeface="AGaramond" pitchFamily="50" charset="0"/>
              </a:rPr>
              <a:t>r is the annual interest rate (e.g., use 0.05 for 5%)</a:t>
            </a:r>
            <a:br>
              <a:rPr lang="en-US" altLang="en-US" i="1" smtClean="0">
                <a:solidFill>
                  <a:srgbClr val="000000"/>
                </a:solidFill>
                <a:latin typeface="AGaramond" pitchFamily="50" charset="0"/>
              </a:rPr>
            </a:br>
            <a:r>
              <a:rPr lang="en-US" altLang="en-US" i="1" smtClean="0">
                <a:solidFill>
                  <a:srgbClr val="000000"/>
                </a:solidFill>
                <a:latin typeface="AGaramond" pitchFamily="50" charset="0"/>
              </a:rPr>
              <a:t>n is the number of years</a:t>
            </a:r>
            <a:br>
              <a:rPr lang="en-US" altLang="en-US" i="1" smtClean="0">
                <a:solidFill>
                  <a:srgbClr val="000000"/>
                </a:solidFill>
                <a:latin typeface="AGaramond" pitchFamily="50" charset="0"/>
              </a:rPr>
            </a:br>
            <a:r>
              <a:rPr lang="en-US" altLang="en-US" i="1" smtClean="0">
                <a:solidFill>
                  <a:srgbClr val="000000"/>
                </a:solidFill>
                <a:latin typeface="AGaramond" pitchFamily="50" charset="0"/>
              </a:rPr>
              <a:t>a is the amount on deposit at the end of the nth year.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6200">
              <a:defRPr/>
            </a:pPr>
            <a:r>
              <a:rPr lang="en-US" dirty="0" smtClean="0">
                <a:solidFill>
                  <a:srgbClr val="24B5A1"/>
                </a:solidFill>
                <a:latin typeface="Arial"/>
              </a:rPr>
              <a:t>5.4  </a:t>
            </a:r>
            <a:r>
              <a:rPr lang="en-US" dirty="0" smtClean="0">
                <a:solidFill>
                  <a:srgbClr val="3380E6"/>
                </a:solidFill>
                <a:latin typeface="Arial"/>
              </a:rPr>
              <a:t>Examples Using the </a:t>
            </a:r>
            <a:r>
              <a:rPr lang="en-US" dirty="0" smtClean="0">
                <a:solidFill>
                  <a:srgbClr val="3380E6"/>
                </a:solidFill>
                <a:latin typeface="Lucida Console"/>
              </a:rPr>
              <a:t>for</a:t>
            </a:r>
            <a:r>
              <a:rPr lang="en-US" dirty="0" smtClean="0">
                <a:solidFill>
                  <a:srgbClr val="3380E6"/>
                </a:solidFill>
                <a:latin typeface="Arial"/>
              </a:rPr>
              <a:t> Statement (Cont.)</a:t>
            </a:r>
            <a:endParaRPr lang="en-US" i="1" dirty="0" smtClean="0">
              <a:solidFill>
                <a:srgbClr val="000000"/>
              </a:solidFill>
              <a:latin typeface="AGaramond"/>
            </a:endParaRPr>
          </a:p>
        </p:txBody>
      </p:sp>
      <p:sp>
        <p:nvSpPr>
          <p:cNvPr id="46083" name="Text Placeholder 2"/>
          <p:cNvSpPr>
            <a:spLocks noGrp="1"/>
          </p:cNvSpPr>
          <p:nvPr>
            <p:ph type="body" idx="1"/>
          </p:nvPr>
        </p:nvSpPr>
        <p:spPr/>
        <p:txBody>
          <a:bodyPr/>
          <a:lstStyle/>
          <a:p>
            <a:pPr eaLnBrk="1" hangingPunct="1"/>
            <a:r>
              <a:rPr lang="en-US" altLang="en-US" smtClean="0">
                <a:solidFill>
                  <a:srgbClr val="000000"/>
                </a:solidFill>
                <a:latin typeface="Times New Roman" panose="02020603050405020304" pitchFamily="18" charset="0"/>
              </a:rPr>
              <a:t>The solution to this problem (Fig. 5.6) involves a loop that performs the indicated calculation for each of the 10 years the money remains on deposit. </a:t>
            </a:r>
          </a:p>
          <a:p>
            <a:pPr eaLnBrk="1" hangingPunct="1"/>
            <a:r>
              <a:rPr lang="en-US" altLang="en-US" smtClean="0">
                <a:solidFill>
                  <a:srgbClr val="000000"/>
                </a:solidFill>
                <a:latin typeface="Times New Roman" panose="02020603050405020304" pitchFamily="18" charset="0"/>
              </a:rPr>
              <a:t>Java treats floating-point constants like </a:t>
            </a:r>
            <a:r>
              <a:rPr lang="en-US" altLang="en-US" smtClean="0">
                <a:solidFill>
                  <a:srgbClr val="000000"/>
                </a:solidFill>
                <a:latin typeface="Lucida Console" panose="020B0609040504020204" pitchFamily="49" charset="0"/>
              </a:rPr>
              <a:t>1000.0</a:t>
            </a:r>
            <a:r>
              <a:rPr lang="en-US" altLang="en-US" smtClean="0">
                <a:solidFill>
                  <a:srgbClr val="000000"/>
                </a:solidFill>
                <a:latin typeface="Times New Roman" panose="02020603050405020304" pitchFamily="18" charset="0"/>
              </a:rPr>
              <a:t> and </a:t>
            </a:r>
            <a:r>
              <a:rPr lang="en-US" altLang="en-US" smtClean="0">
                <a:solidFill>
                  <a:srgbClr val="000000"/>
                </a:solidFill>
                <a:latin typeface="Lucida Console" panose="020B0609040504020204" pitchFamily="49" charset="0"/>
              </a:rPr>
              <a:t>0.05</a:t>
            </a:r>
            <a:r>
              <a:rPr lang="en-US" altLang="en-US" smtClean="0">
                <a:solidFill>
                  <a:srgbClr val="000000"/>
                </a:solidFill>
                <a:latin typeface="Times New Roman" panose="02020603050405020304" pitchFamily="18" charset="0"/>
              </a:rPr>
              <a:t> as type </a:t>
            </a:r>
            <a:r>
              <a:rPr lang="en-US" altLang="en-US" smtClean="0">
                <a:solidFill>
                  <a:srgbClr val="000000"/>
                </a:solidFill>
                <a:latin typeface="Lucida Console" panose="020B0609040504020204" pitchFamily="49" charset="0"/>
              </a:rPr>
              <a:t>double</a:t>
            </a:r>
            <a:r>
              <a:rPr lang="en-US" altLang="en-US" smtClean="0">
                <a:solidFill>
                  <a:srgbClr val="000000"/>
                </a:solidFill>
                <a:latin typeface="Times New Roman" panose="02020603050405020304" pitchFamily="18" charset="0"/>
              </a:rPr>
              <a:t>. </a:t>
            </a:r>
          </a:p>
          <a:p>
            <a:pPr eaLnBrk="1" hangingPunct="1"/>
            <a:r>
              <a:rPr lang="en-US" altLang="en-US" smtClean="0">
                <a:solidFill>
                  <a:srgbClr val="000000"/>
                </a:solidFill>
                <a:latin typeface="Times New Roman" panose="02020603050405020304" pitchFamily="18" charset="0"/>
              </a:rPr>
              <a:t>Java treats whole-number constants like </a:t>
            </a:r>
            <a:r>
              <a:rPr lang="en-US" altLang="en-US" smtClean="0">
                <a:solidFill>
                  <a:srgbClr val="000000"/>
                </a:solidFill>
                <a:latin typeface="Lucida Console" panose="020B0609040504020204" pitchFamily="49" charset="0"/>
              </a:rPr>
              <a:t>7</a:t>
            </a:r>
            <a:r>
              <a:rPr lang="en-US" altLang="en-US" smtClean="0">
                <a:solidFill>
                  <a:srgbClr val="000000"/>
                </a:solidFill>
                <a:latin typeface="Times New Roman" panose="02020603050405020304" pitchFamily="18" charset="0"/>
              </a:rPr>
              <a:t> and </a:t>
            </a:r>
            <a:r>
              <a:rPr lang="en-US" altLang="en-US" smtClean="0">
                <a:solidFill>
                  <a:srgbClr val="000000"/>
                </a:solidFill>
                <a:latin typeface="Lucida Console" panose="020B0609040504020204" pitchFamily="49" charset="0"/>
              </a:rPr>
              <a:t>-22</a:t>
            </a:r>
            <a:r>
              <a:rPr lang="en-US" altLang="en-US" smtClean="0">
                <a:solidFill>
                  <a:srgbClr val="000000"/>
                </a:solidFill>
                <a:latin typeface="Times New Roman" panose="02020603050405020304" pitchFamily="18" charset="0"/>
              </a:rPr>
              <a:t> as type </a:t>
            </a:r>
            <a:r>
              <a:rPr lang="en-US" altLang="en-US" smtClean="0">
                <a:solidFill>
                  <a:srgbClr val="000000"/>
                </a:solidFill>
                <a:latin typeface="Lucida Console" panose="020B0609040504020204" pitchFamily="49" charset="0"/>
              </a:rPr>
              <a:t>int</a:t>
            </a:r>
            <a:r>
              <a:rPr lang="en-US" altLang="en-US" smtClean="0">
                <a:solidFill>
                  <a:srgbClr val="000000"/>
                </a:solidFill>
                <a:latin typeface="Times New Roman" panose="02020603050405020304" pitchFamily="18" charset="0"/>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mtClean="0">
                <a:solidFill>
                  <a:srgbClr val="24B5A1"/>
                </a:solidFill>
                <a:latin typeface="Arial"/>
              </a:rPr>
              <a:t>5.4  </a:t>
            </a:r>
            <a:r>
              <a:rPr lang="en-US" smtClean="0">
                <a:solidFill>
                  <a:srgbClr val="3380E6"/>
                </a:solidFill>
                <a:latin typeface="Arial"/>
              </a:rPr>
              <a:t>Examples Using the </a:t>
            </a:r>
            <a:r>
              <a:rPr lang="en-US" smtClean="0">
                <a:solidFill>
                  <a:srgbClr val="3380E6"/>
                </a:solidFill>
                <a:latin typeface="Lucida Console"/>
              </a:rPr>
              <a:t>for</a:t>
            </a:r>
            <a:r>
              <a:rPr lang="en-US" smtClean="0">
                <a:solidFill>
                  <a:srgbClr val="3380E6"/>
                </a:solidFill>
                <a:latin typeface="Arial"/>
              </a:rPr>
              <a:t> Statement (Cont.)</a:t>
            </a:r>
          </a:p>
        </p:txBody>
      </p:sp>
      <p:sp>
        <p:nvSpPr>
          <p:cNvPr id="49155" name="Text Placeholder 2"/>
          <p:cNvSpPr>
            <a:spLocks noGrp="1"/>
          </p:cNvSpPr>
          <p:nvPr>
            <p:ph type="body" idx="1"/>
          </p:nvPr>
        </p:nvSpPr>
        <p:spPr/>
        <p:txBody>
          <a:bodyPr/>
          <a:lstStyle/>
          <a:p>
            <a:pPr eaLnBrk="1" hangingPunct="1">
              <a:lnSpc>
                <a:spcPct val="80000"/>
              </a:lnSpc>
            </a:pPr>
            <a:r>
              <a:rPr lang="en-US" altLang="en-US" sz="2500">
                <a:solidFill>
                  <a:srgbClr val="000000"/>
                </a:solidFill>
                <a:latin typeface="Times New Roman" panose="02020603050405020304" pitchFamily="18" charset="0"/>
              </a:rPr>
              <a:t>In the format specifier </a:t>
            </a:r>
            <a:r>
              <a:rPr lang="en-US" altLang="en-US" sz="2500">
                <a:solidFill>
                  <a:srgbClr val="000000"/>
                </a:solidFill>
                <a:latin typeface="Lucida Console" panose="020B0609040504020204" pitchFamily="49" charset="0"/>
              </a:rPr>
              <a:t>%20s</a:t>
            </a:r>
            <a:r>
              <a:rPr lang="en-US" altLang="en-US" sz="2500">
                <a:solidFill>
                  <a:srgbClr val="000000"/>
                </a:solidFill>
                <a:latin typeface="Times New Roman" panose="02020603050405020304" pitchFamily="18" charset="0"/>
              </a:rPr>
              <a:t>, the integer </a:t>
            </a:r>
            <a:r>
              <a:rPr lang="en-US" altLang="en-US" sz="2500">
                <a:solidFill>
                  <a:srgbClr val="000000"/>
                </a:solidFill>
                <a:latin typeface="Lucida Console" panose="020B0609040504020204" pitchFamily="49" charset="0"/>
              </a:rPr>
              <a:t>20</a:t>
            </a:r>
            <a:r>
              <a:rPr lang="en-US" altLang="en-US" sz="2500">
                <a:solidFill>
                  <a:srgbClr val="000000"/>
                </a:solidFill>
                <a:latin typeface="Times New Roman" panose="02020603050405020304" pitchFamily="18" charset="0"/>
              </a:rPr>
              <a:t> between the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and the conversion character </a:t>
            </a:r>
            <a:r>
              <a:rPr lang="en-US" altLang="en-US" sz="2500">
                <a:solidFill>
                  <a:srgbClr val="000000"/>
                </a:solidFill>
                <a:latin typeface="Lucida Console" panose="020B0609040504020204" pitchFamily="49" charset="0"/>
              </a:rPr>
              <a:t>s</a:t>
            </a:r>
            <a:r>
              <a:rPr lang="en-US" altLang="en-US" sz="2500">
                <a:solidFill>
                  <a:srgbClr val="000000"/>
                </a:solidFill>
                <a:latin typeface="Times New Roman" panose="02020603050405020304" pitchFamily="18" charset="0"/>
              </a:rPr>
              <a:t> indicates that the value output should be displayed with a </a:t>
            </a:r>
            <a:r>
              <a:rPr lang="en-US" altLang="en-US" sz="2500" b="1">
                <a:solidFill>
                  <a:srgbClr val="0000FF"/>
                </a:solidFill>
                <a:latin typeface="Times New Roman" panose="02020603050405020304" pitchFamily="18" charset="0"/>
                <a:cs typeface="Times New Roman" panose="02020603050405020304" pitchFamily="18" charset="0"/>
              </a:rPr>
              <a:t>field width</a:t>
            </a:r>
            <a:r>
              <a:rPr lang="en-US" altLang="en-US" sz="2500" b="1">
                <a:solidFill>
                  <a:srgbClr val="000000"/>
                </a:solidFill>
                <a:latin typeface="Times New Roman" panose="02020603050405020304" pitchFamily="18" charset="0"/>
                <a:cs typeface="Times New Roman" panose="02020603050405020304" pitchFamily="18" charset="0"/>
              </a:rPr>
              <a:t> </a:t>
            </a:r>
            <a:r>
              <a:rPr lang="en-US" altLang="en-US" sz="2500">
                <a:solidFill>
                  <a:srgbClr val="000000"/>
                </a:solidFill>
                <a:latin typeface="Times New Roman" panose="02020603050405020304" pitchFamily="18" charset="0"/>
                <a:cs typeface="Times New Roman" panose="02020603050405020304" pitchFamily="18" charset="0"/>
              </a:rPr>
              <a:t>of 20—that is, </a:t>
            </a:r>
            <a:r>
              <a:rPr lang="en-US" altLang="en-US" sz="2500">
                <a:solidFill>
                  <a:srgbClr val="000000"/>
                </a:solidFill>
                <a:latin typeface="Lucida Console" panose="020B0609040504020204" pitchFamily="49" charset="0"/>
                <a:cs typeface="Times New Roman" panose="02020603050405020304" pitchFamily="18" charset="0"/>
              </a:rPr>
              <a:t>printf</a:t>
            </a:r>
            <a:r>
              <a:rPr lang="en-US" altLang="en-US" sz="2500">
                <a:solidFill>
                  <a:srgbClr val="000000"/>
                </a:solidFill>
                <a:latin typeface="Times New Roman" panose="02020603050405020304" pitchFamily="18" charset="0"/>
                <a:cs typeface="Times New Roman" panose="02020603050405020304" pitchFamily="18" charset="0"/>
              </a:rPr>
              <a:t> displays the value with at least 20 character positions. </a:t>
            </a:r>
          </a:p>
          <a:p>
            <a:pPr eaLnBrk="1" hangingPunct="1">
              <a:lnSpc>
                <a:spcPct val="80000"/>
              </a:lnSpc>
            </a:pPr>
            <a:r>
              <a:rPr lang="en-US" altLang="en-US" sz="2500">
                <a:solidFill>
                  <a:srgbClr val="000000"/>
                </a:solidFill>
                <a:latin typeface="Times New Roman" panose="02020603050405020304" pitchFamily="18" charset="0"/>
              </a:rPr>
              <a:t>If the value to be output is less than 20 character positions wide, the value is </a:t>
            </a:r>
            <a:r>
              <a:rPr lang="en-US" altLang="en-US" sz="2500" b="1">
                <a:solidFill>
                  <a:srgbClr val="0000FF"/>
                </a:solidFill>
                <a:latin typeface="Times New Roman" panose="02020603050405020304" pitchFamily="18" charset="0"/>
                <a:cs typeface="Times New Roman" panose="02020603050405020304" pitchFamily="18" charset="0"/>
              </a:rPr>
              <a:t>right justified</a:t>
            </a:r>
            <a:r>
              <a:rPr lang="en-US" altLang="en-US" sz="2500">
                <a:solidFill>
                  <a:srgbClr val="000000"/>
                </a:solidFill>
                <a:latin typeface="Times New Roman" panose="02020603050405020304" pitchFamily="18" charset="0"/>
                <a:cs typeface="Times New Roman" panose="02020603050405020304" pitchFamily="18" charset="0"/>
              </a:rPr>
              <a:t> in the field by default. </a:t>
            </a:r>
          </a:p>
          <a:p>
            <a:pPr eaLnBrk="1" hangingPunct="1">
              <a:lnSpc>
                <a:spcPct val="80000"/>
              </a:lnSpc>
            </a:pPr>
            <a:r>
              <a:rPr lang="en-US" altLang="en-US" sz="2500">
                <a:solidFill>
                  <a:srgbClr val="000000"/>
                </a:solidFill>
                <a:latin typeface="Times New Roman" panose="02020603050405020304" pitchFamily="18" charset="0"/>
              </a:rPr>
              <a:t>If the </a:t>
            </a:r>
            <a:r>
              <a:rPr lang="en-US" altLang="en-US" sz="2500">
                <a:solidFill>
                  <a:srgbClr val="000000"/>
                </a:solidFill>
                <a:latin typeface="Lucida Console" panose="020B0609040504020204" pitchFamily="49" charset="0"/>
              </a:rPr>
              <a:t>year</a:t>
            </a:r>
            <a:r>
              <a:rPr lang="en-US" altLang="en-US" sz="2500">
                <a:solidFill>
                  <a:srgbClr val="000000"/>
                </a:solidFill>
                <a:latin typeface="Times New Roman" panose="02020603050405020304" pitchFamily="18" charset="0"/>
              </a:rPr>
              <a:t> value to be output were more thanhas more characters than the field width, the field width would be extended to the right to accommodate the entire value. </a:t>
            </a:r>
          </a:p>
          <a:p>
            <a:pPr eaLnBrk="1" hangingPunct="1">
              <a:lnSpc>
                <a:spcPct val="80000"/>
              </a:lnSpc>
            </a:pPr>
            <a:r>
              <a:rPr lang="en-US" altLang="en-US" sz="2500">
                <a:solidFill>
                  <a:srgbClr val="000000"/>
                </a:solidFill>
                <a:latin typeface="Times New Roman" panose="02020603050405020304" pitchFamily="18" charset="0"/>
              </a:rPr>
              <a:t>To indicate that values should be output </a:t>
            </a:r>
            <a:r>
              <a:rPr lang="en-US" altLang="en-US" sz="2500" b="1">
                <a:solidFill>
                  <a:srgbClr val="0000FF"/>
                </a:solidFill>
                <a:latin typeface="Times New Roman" panose="02020603050405020304" pitchFamily="18" charset="0"/>
                <a:cs typeface="Times New Roman" panose="02020603050405020304" pitchFamily="18" charset="0"/>
              </a:rPr>
              <a:t>left justified</a:t>
            </a:r>
            <a:r>
              <a:rPr lang="en-US" altLang="en-US" sz="2500">
                <a:solidFill>
                  <a:srgbClr val="000000"/>
                </a:solidFill>
                <a:latin typeface="Times New Roman" panose="02020603050405020304" pitchFamily="18" charset="0"/>
                <a:cs typeface="Times New Roman" panose="02020603050405020304" pitchFamily="18" charset="0"/>
              </a:rPr>
              <a:t>, precede the field width with the </a:t>
            </a:r>
            <a:r>
              <a:rPr lang="en-US" altLang="en-US" sz="2500" b="1">
                <a:solidFill>
                  <a:srgbClr val="0000FF"/>
                </a:solidFill>
                <a:latin typeface="Times New Roman" panose="02020603050405020304" pitchFamily="18" charset="0"/>
                <a:cs typeface="Times New Roman" panose="02020603050405020304" pitchFamily="18" charset="0"/>
              </a:rPr>
              <a:t>minus sign (</a:t>
            </a:r>
            <a:r>
              <a:rPr lang="en-US" altLang="en-US" sz="2500" b="1">
                <a:solidFill>
                  <a:srgbClr val="0000FF"/>
                </a:solidFill>
                <a:latin typeface="LucidaSansTypewriter" pitchFamily="49" charset="0"/>
              </a:rPr>
              <a:t>–</a:t>
            </a:r>
            <a:r>
              <a:rPr lang="en-US" altLang="en-US" sz="2500" b="1">
                <a:solidFill>
                  <a:srgbClr val="0000FF"/>
                </a:solidFill>
                <a:latin typeface="Times New Roman" panose="02020603050405020304" pitchFamily="18" charset="0"/>
                <a:cs typeface="Times New Roman" panose="02020603050405020304" pitchFamily="18" charset="0"/>
              </a:rPr>
              <a:t>) formatting flag</a:t>
            </a:r>
            <a:r>
              <a:rPr lang="en-US" altLang="en-US" sz="2500">
                <a:solidFill>
                  <a:srgbClr val="000000"/>
                </a:solidFill>
                <a:latin typeface="Times New Roman" panose="02020603050405020304" pitchFamily="18" charset="0"/>
                <a:cs typeface="Times New Roman" panose="02020603050405020304" pitchFamily="18" charset="0"/>
              </a:rPr>
              <a:t> (e.g., </a:t>
            </a:r>
            <a:r>
              <a:rPr lang="en-US" altLang="en-US" sz="2500">
                <a:solidFill>
                  <a:srgbClr val="000000"/>
                </a:solidFill>
                <a:latin typeface="Lucida Console" panose="020B0609040504020204" pitchFamily="49" charset="0"/>
              </a:rPr>
              <a:t>%-20s</a:t>
            </a:r>
            <a:r>
              <a:rPr lang="en-US" altLang="en-US" sz="2500">
                <a:solidFill>
                  <a:srgbClr val="000000"/>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mtClean="0">
                <a:solidFill>
                  <a:srgbClr val="24B5A1"/>
                </a:solidFill>
                <a:latin typeface="Arial"/>
              </a:rPr>
              <a:t>5.4  </a:t>
            </a:r>
            <a:r>
              <a:rPr lang="en-US" smtClean="0">
                <a:solidFill>
                  <a:srgbClr val="3380E6"/>
                </a:solidFill>
                <a:latin typeface="Arial"/>
              </a:rPr>
              <a:t>Examples Using the </a:t>
            </a:r>
            <a:r>
              <a:rPr lang="en-US" smtClean="0">
                <a:solidFill>
                  <a:srgbClr val="3380E6"/>
                </a:solidFill>
                <a:latin typeface="Lucida Console"/>
              </a:rPr>
              <a:t>for</a:t>
            </a:r>
            <a:r>
              <a:rPr lang="en-US" smtClean="0">
                <a:solidFill>
                  <a:srgbClr val="3380E6"/>
                </a:solidFill>
                <a:latin typeface="Arial"/>
              </a:rPr>
              <a:t> Statement (Cont.)</a:t>
            </a:r>
          </a:p>
        </p:txBody>
      </p:sp>
      <p:sp>
        <p:nvSpPr>
          <p:cNvPr id="50179" name="Text Placeholder 2"/>
          <p:cNvSpPr>
            <a:spLocks noGrp="1"/>
          </p:cNvSpPr>
          <p:nvPr>
            <p:ph type="body" idx="1"/>
          </p:nvPr>
        </p:nvSpPr>
        <p:spPr/>
        <p:txBody>
          <a:bodyPr/>
          <a:lstStyle/>
          <a:p>
            <a:pPr eaLnBrk="1" hangingPunct="1">
              <a:lnSpc>
                <a:spcPct val="90000"/>
              </a:lnSpc>
            </a:pPr>
            <a:r>
              <a:rPr lang="en-US" altLang="en-US" sz="2300">
                <a:solidFill>
                  <a:srgbClr val="000000"/>
                </a:solidFill>
                <a:latin typeface="Times New Roman" panose="02020603050405020304" pitchFamily="18" charset="0"/>
              </a:rPr>
              <a:t>Classes provide methods that perform common tasks on objects. </a:t>
            </a:r>
          </a:p>
          <a:p>
            <a:pPr eaLnBrk="1" hangingPunct="1">
              <a:lnSpc>
                <a:spcPct val="90000"/>
              </a:lnSpc>
            </a:pPr>
            <a:r>
              <a:rPr lang="en-US" altLang="en-US" sz="2300">
                <a:solidFill>
                  <a:srgbClr val="000000"/>
                </a:solidFill>
                <a:latin typeface="Times New Roman" panose="02020603050405020304" pitchFamily="18" charset="0"/>
              </a:rPr>
              <a:t>Most methods must be called on a specific object. </a:t>
            </a:r>
          </a:p>
          <a:p>
            <a:pPr eaLnBrk="1" hangingPunct="1">
              <a:lnSpc>
                <a:spcPct val="90000"/>
              </a:lnSpc>
            </a:pPr>
            <a:r>
              <a:rPr lang="en-US" altLang="en-US" sz="2300">
                <a:solidFill>
                  <a:srgbClr val="000000"/>
                </a:solidFill>
                <a:latin typeface="Times New Roman" panose="02020603050405020304" pitchFamily="18" charset="0"/>
              </a:rPr>
              <a:t>Someclasses also provide methods that perform common tasks and do </a:t>
            </a:r>
            <a:r>
              <a:rPr lang="en-US" altLang="en-US" sz="2300" i="1">
                <a:solidFill>
                  <a:srgbClr val="000000"/>
                </a:solidFill>
                <a:latin typeface="Times New Roman" panose="02020603050405020304" pitchFamily="18" charset="0"/>
              </a:rPr>
              <a:t>not</a:t>
            </a:r>
            <a:r>
              <a:rPr lang="en-US" altLang="en-US" sz="2300">
                <a:solidFill>
                  <a:srgbClr val="000000"/>
                </a:solidFill>
                <a:latin typeface="Times New Roman" panose="02020603050405020304" pitchFamily="18" charset="0"/>
              </a:rPr>
              <a:t> require you to first create objects of those classes. These are called </a:t>
            </a:r>
            <a:r>
              <a:rPr lang="en-US" altLang="en-US" sz="2300">
                <a:solidFill>
                  <a:srgbClr val="000000"/>
                </a:solidFill>
                <a:latin typeface="Lucida Console" panose="020B0609040504020204" pitchFamily="49" charset="0"/>
              </a:rPr>
              <a:t>static</a:t>
            </a:r>
            <a:r>
              <a:rPr lang="en-US" altLang="en-US" sz="2300">
                <a:solidFill>
                  <a:srgbClr val="000000"/>
                </a:solidFill>
                <a:latin typeface="Times New Roman" panose="02020603050405020304" pitchFamily="18" charset="0"/>
              </a:rPr>
              <a:t> methods. </a:t>
            </a:r>
          </a:p>
          <a:p>
            <a:pPr eaLnBrk="1" hangingPunct="1">
              <a:lnSpc>
                <a:spcPct val="90000"/>
              </a:lnSpc>
            </a:pPr>
            <a:r>
              <a:rPr lang="en-US" altLang="en-US" sz="2300">
                <a:solidFill>
                  <a:srgbClr val="000000"/>
                </a:solidFill>
                <a:latin typeface="Times New Roman" panose="02020603050405020304" pitchFamily="18" charset="0"/>
              </a:rPr>
              <a:t>Java does not include an exponentiation operator—</a:t>
            </a:r>
            <a:r>
              <a:rPr lang="en-US" altLang="en-US" sz="2300">
                <a:solidFill>
                  <a:srgbClr val="000000"/>
                </a:solidFill>
                <a:latin typeface="Lucida Console" panose="020B0609040504020204" pitchFamily="49" charset="0"/>
              </a:rPr>
              <a:t>Math</a:t>
            </a:r>
            <a:r>
              <a:rPr lang="en-US" altLang="en-US" sz="2300">
                <a:solidFill>
                  <a:srgbClr val="000000"/>
                </a:solidFill>
                <a:latin typeface="Times New Roman" panose="02020603050405020304" pitchFamily="18" charset="0"/>
              </a:rPr>
              <a:t> class </a:t>
            </a:r>
            <a:r>
              <a:rPr lang="en-US" altLang="en-US" sz="2300">
                <a:solidFill>
                  <a:srgbClr val="000000"/>
                </a:solidFill>
                <a:latin typeface="Lucida Console" panose="020B0609040504020204" pitchFamily="49" charset="0"/>
              </a:rPr>
              <a:t>static</a:t>
            </a:r>
            <a:r>
              <a:rPr lang="en-US" altLang="en-US" sz="2300">
                <a:solidFill>
                  <a:srgbClr val="000000"/>
                </a:solidFill>
                <a:latin typeface="Times New Roman" panose="02020603050405020304" pitchFamily="18" charset="0"/>
              </a:rPr>
              <a:t> method </a:t>
            </a:r>
            <a:r>
              <a:rPr lang="en-US" altLang="en-US" sz="2300">
                <a:solidFill>
                  <a:srgbClr val="000000"/>
                </a:solidFill>
                <a:latin typeface="Lucida Console" panose="020B0609040504020204" pitchFamily="49" charset="0"/>
              </a:rPr>
              <a:t>pow</a:t>
            </a:r>
            <a:r>
              <a:rPr lang="en-US" altLang="en-US" sz="2300">
                <a:solidFill>
                  <a:srgbClr val="000000"/>
                </a:solidFill>
                <a:latin typeface="Times New Roman" panose="02020603050405020304" pitchFamily="18" charset="0"/>
              </a:rPr>
              <a:t> can be used for raising a value to a power. </a:t>
            </a:r>
          </a:p>
          <a:p>
            <a:pPr eaLnBrk="1" hangingPunct="1">
              <a:lnSpc>
                <a:spcPct val="90000"/>
              </a:lnSpc>
            </a:pPr>
            <a:r>
              <a:rPr lang="en-US" altLang="en-US" sz="2300">
                <a:solidFill>
                  <a:srgbClr val="000000"/>
                </a:solidFill>
                <a:latin typeface="Times New Roman" panose="02020603050405020304" pitchFamily="18" charset="0"/>
              </a:rPr>
              <a:t>You can call a </a:t>
            </a:r>
            <a:r>
              <a:rPr lang="en-US" altLang="en-US" sz="2300">
                <a:solidFill>
                  <a:srgbClr val="000000"/>
                </a:solidFill>
                <a:latin typeface="Lucida Console" panose="020B0609040504020204" pitchFamily="49" charset="0"/>
              </a:rPr>
              <a:t>static</a:t>
            </a:r>
            <a:r>
              <a:rPr lang="en-US" altLang="en-US" sz="2300">
                <a:solidFill>
                  <a:srgbClr val="000000"/>
                </a:solidFill>
                <a:latin typeface="Times New Roman" panose="02020603050405020304" pitchFamily="18" charset="0"/>
              </a:rPr>
              <a:t> method by specifying the class name followed by a dot (</a:t>
            </a:r>
            <a:r>
              <a:rPr lang="en-US" altLang="en-US" sz="2300">
                <a:solidFill>
                  <a:srgbClr val="000000"/>
                </a:solidFill>
                <a:latin typeface="Lucida Console" panose="020B0609040504020204" pitchFamily="49" charset="0"/>
              </a:rPr>
              <a:t>.</a:t>
            </a:r>
            <a:r>
              <a:rPr lang="en-US" altLang="en-US" sz="2300">
                <a:solidFill>
                  <a:srgbClr val="000000"/>
                </a:solidFill>
                <a:latin typeface="Times New Roman" panose="02020603050405020304" pitchFamily="18" charset="0"/>
              </a:rPr>
              <a:t>) and the method name, as in </a:t>
            </a:r>
          </a:p>
          <a:p>
            <a:pPr lvl="2" eaLnBrk="1" hangingPunct="1">
              <a:lnSpc>
                <a:spcPct val="90000"/>
              </a:lnSpc>
            </a:pPr>
            <a:r>
              <a:rPr lang="en-US" altLang="en-US" sz="1800" i="1">
                <a:solidFill>
                  <a:srgbClr val="000000"/>
                </a:solidFill>
                <a:latin typeface="AGaramond" pitchFamily="50" charset="0"/>
              </a:rPr>
              <a:t>ClassName</a:t>
            </a:r>
            <a:r>
              <a:rPr lang="en-US" altLang="en-US" sz="1800">
                <a:solidFill>
                  <a:srgbClr val="000000"/>
                </a:solidFill>
                <a:latin typeface="Lucida Console" panose="020B0609040504020204" pitchFamily="49" charset="0"/>
              </a:rPr>
              <a:t>.</a:t>
            </a:r>
            <a:r>
              <a:rPr lang="en-US" altLang="en-US" sz="1800" i="1">
                <a:solidFill>
                  <a:srgbClr val="000000"/>
                </a:solidFill>
                <a:latin typeface="AGaramond" pitchFamily="50" charset="0"/>
              </a:rPr>
              <a:t>methodName</a:t>
            </a:r>
            <a:r>
              <a:rPr lang="en-US" altLang="en-US" sz="1800">
                <a:solidFill>
                  <a:srgbClr val="000000"/>
                </a:solidFill>
                <a:latin typeface="Lucida Console" panose="020B0609040504020204" pitchFamily="49" charset="0"/>
              </a:rPr>
              <a:t>(</a:t>
            </a:r>
            <a:r>
              <a:rPr lang="en-US" altLang="en-US" sz="1800" i="1">
                <a:solidFill>
                  <a:srgbClr val="000000"/>
                </a:solidFill>
                <a:latin typeface="AGaramond" pitchFamily="50" charset="0"/>
              </a:rPr>
              <a:t>arguments</a:t>
            </a:r>
            <a:r>
              <a:rPr lang="en-US" altLang="en-US" sz="1800">
                <a:solidFill>
                  <a:srgbClr val="000000"/>
                </a:solidFill>
                <a:latin typeface="Lucida Console" panose="020B0609040504020204" pitchFamily="49" charset="0"/>
              </a:rPr>
              <a:t>)</a:t>
            </a:r>
          </a:p>
          <a:p>
            <a:pPr eaLnBrk="1" hangingPunct="1">
              <a:lnSpc>
                <a:spcPct val="90000"/>
              </a:lnSpc>
            </a:pPr>
            <a:r>
              <a:rPr lang="en-US" altLang="en-US" sz="2300">
                <a:solidFill>
                  <a:srgbClr val="000000"/>
                </a:solidFill>
                <a:latin typeface="Lucida Console" panose="020B0609040504020204" pitchFamily="49" charset="0"/>
              </a:rPr>
              <a:t>Math.pow(</a:t>
            </a:r>
            <a:r>
              <a:rPr lang="en-US" altLang="en-US" sz="2300" i="1">
                <a:solidFill>
                  <a:srgbClr val="000000"/>
                </a:solidFill>
                <a:latin typeface="Times New Roman" panose="02020603050405020304" pitchFamily="18" charset="0"/>
              </a:rPr>
              <a:t>x</a:t>
            </a:r>
            <a:r>
              <a:rPr lang="en-US" altLang="en-US" sz="2300">
                <a:solidFill>
                  <a:srgbClr val="000000"/>
                </a:solidFill>
                <a:latin typeface="Lucida Console" panose="020B0609040504020204" pitchFamily="49" charset="0"/>
              </a:rPr>
              <a:t>,</a:t>
            </a:r>
            <a:r>
              <a:rPr lang="en-US" altLang="en-US" sz="2300" i="1">
                <a:solidFill>
                  <a:srgbClr val="000000"/>
                </a:solidFill>
                <a:latin typeface="Times New Roman" panose="02020603050405020304" pitchFamily="18" charset="0"/>
              </a:rPr>
              <a:t> y</a:t>
            </a:r>
            <a:r>
              <a:rPr lang="en-US" altLang="en-US" sz="2300">
                <a:solidFill>
                  <a:srgbClr val="000000"/>
                </a:solidFill>
                <a:latin typeface="Lucida Console" panose="020B0609040504020204" pitchFamily="49" charset="0"/>
              </a:rPr>
              <a:t>)</a:t>
            </a:r>
            <a:r>
              <a:rPr lang="en-US" altLang="en-US" sz="2300">
                <a:solidFill>
                  <a:srgbClr val="000000"/>
                </a:solidFill>
                <a:latin typeface="Times New Roman" panose="02020603050405020304" pitchFamily="18" charset="0"/>
              </a:rPr>
              <a:t> calculates the value of x raised to the y</a:t>
            </a:r>
            <a:r>
              <a:rPr lang="en-US" altLang="en-US" sz="2300" baseline="30000">
                <a:solidFill>
                  <a:srgbClr val="000000"/>
                </a:solidFill>
                <a:latin typeface="Times New Roman" panose="02020603050405020304" pitchFamily="18" charset="0"/>
              </a:rPr>
              <a:t>th</a:t>
            </a:r>
            <a:r>
              <a:rPr lang="en-US" altLang="en-US" sz="2300">
                <a:solidFill>
                  <a:srgbClr val="000000"/>
                </a:solidFill>
                <a:latin typeface="Times New Roman" panose="02020603050405020304" pitchFamily="18" charset="0"/>
              </a:rPr>
              <a:t> power. The method receives two </a:t>
            </a:r>
            <a:r>
              <a:rPr lang="en-US" altLang="en-US" sz="2300">
                <a:solidFill>
                  <a:srgbClr val="000000"/>
                </a:solidFill>
                <a:latin typeface="Lucida Console" panose="020B0609040504020204" pitchFamily="49" charset="0"/>
              </a:rPr>
              <a:t>double</a:t>
            </a:r>
            <a:r>
              <a:rPr lang="en-US" altLang="en-US" sz="2300">
                <a:solidFill>
                  <a:srgbClr val="000000"/>
                </a:solidFill>
                <a:latin typeface="Times New Roman" panose="02020603050405020304" pitchFamily="18" charset="0"/>
              </a:rPr>
              <a:t> arguments and returns a </a:t>
            </a:r>
            <a:r>
              <a:rPr lang="en-US" altLang="en-US" sz="2300">
                <a:solidFill>
                  <a:srgbClr val="000000"/>
                </a:solidFill>
                <a:latin typeface="Lucida Console" panose="020B0609040504020204" pitchFamily="49" charset="0"/>
              </a:rPr>
              <a:t>double</a:t>
            </a:r>
            <a:r>
              <a:rPr lang="en-US" altLang="en-US" sz="2300">
                <a:solidFill>
                  <a:srgbClr val="000000"/>
                </a:solidFill>
                <a:latin typeface="Times New Roman" panose="02020603050405020304" pitchFamily="18" charset="0"/>
              </a:rPr>
              <a:t> value.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1" descr="jhtp_05_CS2_Page_24"/>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mtClean="0">
                <a:solidFill>
                  <a:srgbClr val="24B5A1"/>
                </a:solidFill>
                <a:latin typeface="Arial"/>
              </a:rPr>
              <a:t>5.4  </a:t>
            </a:r>
            <a:r>
              <a:rPr lang="en-US" smtClean="0">
                <a:solidFill>
                  <a:srgbClr val="3380E6"/>
                </a:solidFill>
                <a:latin typeface="Arial"/>
              </a:rPr>
              <a:t>Examples Using the </a:t>
            </a:r>
            <a:r>
              <a:rPr lang="en-US" smtClean="0">
                <a:solidFill>
                  <a:srgbClr val="3380E6"/>
                </a:solidFill>
                <a:latin typeface="Lucida Console"/>
              </a:rPr>
              <a:t>for</a:t>
            </a:r>
            <a:r>
              <a:rPr lang="en-US" smtClean="0">
                <a:solidFill>
                  <a:srgbClr val="3380E6"/>
                </a:solidFill>
                <a:latin typeface="Arial"/>
              </a:rPr>
              <a:t> Statement (Cont.)</a:t>
            </a:r>
          </a:p>
        </p:txBody>
      </p:sp>
      <p:sp>
        <p:nvSpPr>
          <p:cNvPr id="52227" name="Text Placeholder 2"/>
          <p:cNvSpPr>
            <a:spLocks noGrp="1"/>
          </p:cNvSpPr>
          <p:nvPr>
            <p:ph type="body" idx="1"/>
          </p:nvPr>
        </p:nvSpPr>
        <p:spPr/>
        <p:txBody>
          <a:bodyPr/>
          <a:lstStyle/>
          <a:p>
            <a:pPr eaLnBrk="1" hangingPunct="1">
              <a:lnSpc>
                <a:spcPct val="80000"/>
              </a:lnSpc>
            </a:pPr>
            <a:r>
              <a:rPr lang="en-US" altLang="en-US" sz="2500">
                <a:solidFill>
                  <a:srgbClr val="000000"/>
                </a:solidFill>
                <a:latin typeface="Times New Roman" panose="02020603050405020304" pitchFamily="18" charset="0"/>
              </a:rPr>
              <a:t>In the format specifier </a:t>
            </a:r>
            <a:r>
              <a:rPr lang="en-US" altLang="en-US" sz="2500">
                <a:solidFill>
                  <a:srgbClr val="000000"/>
                </a:solidFill>
                <a:latin typeface="Lucida Console" panose="020B0609040504020204" pitchFamily="49" charset="0"/>
              </a:rPr>
              <a:t>%,20.2f</a:t>
            </a:r>
            <a:r>
              <a:rPr lang="en-US" altLang="en-US" sz="2500">
                <a:solidFill>
                  <a:srgbClr val="000000"/>
                </a:solidFill>
                <a:latin typeface="Times New Roman" panose="02020603050405020304" pitchFamily="18" charset="0"/>
                <a:cs typeface="Times New Roman" panose="02020603050405020304" pitchFamily="18" charset="0"/>
              </a:rPr>
              <a:t>, the </a:t>
            </a:r>
            <a:r>
              <a:rPr lang="en-US" altLang="en-US" sz="2500" b="1">
                <a:solidFill>
                  <a:srgbClr val="0000FF"/>
                </a:solidFill>
                <a:latin typeface="Times New Roman" panose="02020603050405020304" pitchFamily="18" charset="0"/>
                <a:cs typeface="Times New Roman" panose="02020603050405020304" pitchFamily="18" charset="0"/>
              </a:rPr>
              <a:t>comma (,) formatting flag</a:t>
            </a:r>
            <a:r>
              <a:rPr lang="en-US" altLang="en-US" sz="2500" b="1">
                <a:solidFill>
                  <a:srgbClr val="000000"/>
                </a:solidFill>
                <a:latin typeface="Times New Roman" panose="02020603050405020304" pitchFamily="18" charset="0"/>
                <a:cs typeface="Times New Roman" panose="02020603050405020304" pitchFamily="18" charset="0"/>
              </a:rPr>
              <a:t> </a:t>
            </a:r>
            <a:r>
              <a:rPr lang="en-US" altLang="en-US" sz="2500">
                <a:solidFill>
                  <a:srgbClr val="000000"/>
                </a:solidFill>
                <a:latin typeface="Times New Roman" panose="02020603050405020304" pitchFamily="18" charset="0"/>
                <a:cs typeface="Times New Roman" panose="02020603050405020304" pitchFamily="18" charset="0"/>
              </a:rPr>
              <a:t>indicates that the floating-point value should be output with a</a:t>
            </a:r>
            <a:r>
              <a:rPr lang="en-US" altLang="en-US" sz="2500" b="1">
                <a:solidFill>
                  <a:srgbClr val="000000"/>
                </a:solidFill>
                <a:latin typeface="Times New Roman" panose="02020603050405020304" pitchFamily="18" charset="0"/>
                <a:cs typeface="Times New Roman" panose="02020603050405020304" pitchFamily="18" charset="0"/>
              </a:rPr>
              <a:t> </a:t>
            </a:r>
            <a:r>
              <a:rPr lang="en-US" altLang="en-US" sz="2500" b="1">
                <a:solidFill>
                  <a:srgbClr val="0000FF"/>
                </a:solidFill>
                <a:latin typeface="Times New Roman" panose="02020603050405020304" pitchFamily="18" charset="0"/>
                <a:cs typeface="Times New Roman" panose="02020603050405020304" pitchFamily="18" charset="0"/>
              </a:rPr>
              <a:t>grouping separator</a:t>
            </a:r>
            <a:r>
              <a:rPr lang="en-US" altLang="en-US" sz="2500" b="1">
                <a:solidFill>
                  <a:srgbClr val="000000"/>
                </a:solidFill>
                <a:latin typeface="Times New Roman" panose="02020603050405020304" pitchFamily="18" charset="0"/>
                <a:cs typeface="Times New Roman" panose="02020603050405020304" pitchFamily="18" charset="0"/>
              </a:rPr>
              <a:t>. </a:t>
            </a:r>
          </a:p>
          <a:p>
            <a:pPr eaLnBrk="1" hangingPunct="1">
              <a:lnSpc>
                <a:spcPct val="80000"/>
              </a:lnSpc>
            </a:pPr>
            <a:r>
              <a:rPr lang="en-US" altLang="en-US" sz="2500">
                <a:solidFill>
                  <a:srgbClr val="000000"/>
                </a:solidFill>
                <a:latin typeface="Times New Roman" panose="02020603050405020304" pitchFamily="18" charset="0"/>
              </a:rPr>
              <a:t>Separator is specific to the user’s locale (i.e., country). </a:t>
            </a:r>
          </a:p>
          <a:p>
            <a:pPr eaLnBrk="1" hangingPunct="1">
              <a:lnSpc>
                <a:spcPct val="80000"/>
              </a:lnSpc>
            </a:pPr>
            <a:r>
              <a:rPr lang="en-US" altLang="en-US" sz="2500">
                <a:solidFill>
                  <a:srgbClr val="000000"/>
                </a:solidFill>
                <a:latin typeface="Times New Roman" panose="02020603050405020304" pitchFamily="18" charset="0"/>
              </a:rPr>
              <a:t>In the United States, the number will be output using commas to separate every three digits and a decimal point to separate the fractional part of the number, as in 1,234.45. </a:t>
            </a:r>
          </a:p>
          <a:p>
            <a:pPr eaLnBrk="1" hangingPunct="1">
              <a:lnSpc>
                <a:spcPct val="80000"/>
              </a:lnSpc>
            </a:pPr>
            <a:r>
              <a:rPr lang="en-US" altLang="en-US" sz="2500">
                <a:solidFill>
                  <a:srgbClr val="000000"/>
                </a:solidFill>
                <a:latin typeface="Times New Roman" panose="02020603050405020304" pitchFamily="18" charset="0"/>
              </a:rPr>
              <a:t>The number </a:t>
            </a:r>
            <a:r>
              <a:rPr lang="en-US" altLang="en-US" sz="2500">
                <a:solidFill>
                  <a:srgbClr val="000000"/>
                </a:solidFill>
                <a:latin typeface="Lucida Console" panose="020B0609040504020204" pitchFamily="49" charset="0"/>
              </a:rPr>
              <a:t>20</a:t>
            </a:r>
            <a:r>
              <a:rPr lang="en-US" altLang="en-US" sz="2500">
                <a:solidFill>
                  <a:srgbClr val="000000"/>
                </a:solidFill>
                <a:latin typeface="Times New Roman" panose="02020603050405020304" pitchFamily="18" charset="0"/>
              </a:rPr>
              <a:t> in the format specification indicates that the value should be output right justified in a field width of 20 characters. </a:t>
            </a:r>
          </a:p>
          <a:p>
            <a:pPr eaLnBrk="1" hangingPunct="1">
              <a:lnSpc>
                <a:spcPct val="80000"/>
              </a:lnSpc>
            </a:pPr>
            <a:r>
              <a:rPr lang="en-US" altLang="en-US" sz="2500">
                <a:solidFill>
                  <a:srgbClr val="000000"/>
                </a:solidFill>
                <a:latin typeface="Times New Roman" panose="02020603050405020304" pitchFamily="18" charset="0"/>
              </a:rPr>
              <a:t>The </a:t>
            </a:r>
            <a:r>
              <a:rPr lang="en-US" altLang="en-US" sz="2500">
                <a:solidFill>
                  <a:srgbClr val="000000"/>
                </a:solidFill>
                <a:latin typeface="Lucida Console" panose="020B0609040504020204" pitchFamily="49" charset="0"/>
              </a:rPr>
              <a:t>.2</a:t>
            </a:r>
            <a:r>
              <a:rPr lang="en-US" altLang="en-US" sz="2500">
                <a:solidFill>
                  <a:srgbClr val="000000"/>
                </a:solidFill>
                <a:latin typeface="Times New Roman" panose="02020603050405020304" pitchFamily="18" charset="0"/>
              </a:rPr>
              <a:t> specifies the formatted number’s precision—in this case, the number is rounded to the nearest hundredth and output with two digits to the right of the decimal point.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hape 4097"/>
          <p:cNvSpPr>
            <a:spLocks noGrp="1" noChangeArrowheads="1"/>
          </p:cNvSpPr>
          <p:nvPr>
            <p:ph type="title" idx="4294967295"/>
          </p:nvPr>
        </p:nvSpPr>
        <p:spPr/>
        <p:txBody>
          <a:bodyPr>
            <a:normAutofit/>
          </a:bodyPr>
          <a:lstStyle/>
          <a:p>
            <a:r>
              <a:rPr lang="en-US" altLang="en-US" dirty="0" smtClean="0">
                <a:latin typeface="Times New Roman" panose="02020603050405020304" pitchFamily="18" charset="0"/>
                <a:cs typeface="Times New Roman" panose="02020603050405020304" pitchFamily="18" charset="0"/>
              </a:rPr>
              <a:t>The Basics of a Java Program</a:t>
            </a:r>
          </a:p>
        </p:txBody>
      </p:sp>
      <p:sp>
        <p:nvSpPr>
          <p:cNvPr id="8197" name="Shape 4098"/>
          <p:cNvSpPr>
            <a:spLocks noGrp="1" noChangeArrowheads="1"/>
          </p:cNvSpPr>
          <p:nvPr>
            <p:ph type="body" idx="4294967295"/>
          </p:nvPr>
        </p:nvSpPr>
        <p:spPr/>
        <p:txBody>
          <a:bodyPr/>
          <a:lstStyle/>
          <a:p>
            <a:r>
              <a:rPr lang="en-US" altLang="en-US" dirty="0" smtClean="0">
                <a:solidFill>
                  <a:srgbClr val="231F20"/>
                </a:solidFill>
                <a:latin typeface="Times New Roman" panose="02020603050405020304" pitchFamily="18" charset="0"/>
                <a:cs typeface="Times New Roman" panose="02020603050405020304" pitchFamily="18" charset="0"/>
              </a:rPr>
              <a:t>Java program: collection of classes</a:t>
            </a:r>
            <a:endParaRPr lang="en-US" altLang="en-US" dirty="0" smtClean="0">
              <a:solidFill>
                <a:srgbClr val="000000"/>
              </a:solidFill>
              <a:latin typeface="Times New Roman" panose="02020603050405020304" pitchFamily="18" charset="0"/>
              <a:cs typeface="Times New Roman" panose="02020603050405020304" pitchFamily="18" charset="0"/>
            </a:endParaRPr>
          </a:p>
          <a:p>
            <a:r>
              <a:rPr lang="en-US" altLang="en-US" dirty="0" smtClean="0">
                <a:latin typeface="Times New Roman" panose="02020603050405020304" pitchFamily="18" charset="0"/>
                <a:cs typeface="Times New Roman" panose="02020603050405020304" pitchFamily="18" charset="0"/>
              </a:rPr>
              <a:t>There is a main method in every Java application program</a:t>
            </a:r>
          </a:p>
          <a:p>
            <a:r>
              <a:rPr lang="en-US" altLang="en-US" dirty="0" smtClean="0">
                <a:latin typeface="Times New Roman" panose="02020603050405020304" pitchFamily="18" charset="0"/>
                <a:cs typeface="Times New Roman" panose="02020603050405020304" pitchFamily="18" charset="0"/>
              </a:rPr>
              <a:t>Token: smallest individual unit of a program</a:t>
            </a:r>
          </a:p>
          <a:p>
            <a:pPr>
              <a:buNone/>
            </a:pPr>
            <a:endParaRPr lang="en-US" altLang="en-US" dirty="0" smtClean="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52B1F438-B7AE-4702-B141-CE19DA8A8758}" type="slidenum">
              <a:rPr lang="en-CA" smtClean="0"/>
              <a:t>3</a:t>
            </a:fld>
            <a:endParaRPr lang="en-CA"/>
          </a:p>
        </p:txBody>
      </p:sp>
      <p:sp>
        <p:nvSpPr>
          <p:cNvPr id="9" name="Shape 4"/>
          <p:cNvSpPr txBox="1">
            <a:spLocks/>
          </p:cNvSpPr>
          <p:nvPr/>
        </p:nvSpPr>
        <p:spPr>
          <a:xfrm>
            <a:off x="2531347" y="6380704"/>
            <a:ext cx="5334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defPPr>
              <a:defRPr lang="en-US"/>
            </a:defPPr>
            <a:lvl1pPr marL="0" algn="l" defTabSz="914400" rtl="0" eaLnBrk="0" latinLnBrk="0" hangingPunct="0">
              <a:defRPr sz="2400" kern="1200">
                <a:solidFill>
                  <a:schemeClr val="tx1"/>
                </a:solidFill>
                <a:latin typeface="Times New Roman" panose="02020603050405020304" pitchFamily="18" charset="0"/>
                <a:ea typeface="+mn-ea"/>
                <a:cs typeface="+mn-cs"/>
              </a:defRPr>
            </a:lvl1pPr>
            <a:lvl2pPr marL="742950" indent="-285750" algn="l" defTabSz="914400" rtl="0" eaLnBrk="0" latinLnBrk="0" hangingPunct="0">
              <a:defRPr sz="2400" kern="1200">
                <a:solidFill>
                  <a:schemeClr val="tx1"/>
                </a:solidFill>
                <a:latin typeface="Times New Roman" panose="02020603050405020304" pitchFamily="18" charset="0"/>
                <a:ea typeface="+mn-ea"/>
                <a:cs typeface="+mn-cs"/>
              </a:defRPr>
            </a:lvl2pPr>
            <a:lvl3pPr marL="1143000" indent="-228600" algn="l" defTabSz="914400" rtl="0" eaLnBrk="0" latinLnBrk="0" hangingPunct="0">
              <a:defRPr sz="2400" kern="1200">
                <a:solidFill>
                  <a:schemeClr val="tx1"/>
                </a:solidFill>
                <a:latin typeface="Times New Roman" panose="02020603050405020304" pitchFamily="18" charset="0"/>
                <a:ea typeface="+mn-ea"/>
                <a:cs typeface="+mn-cs"/>
              </a:defRPr>
            </a:lvl3pPr>
            <a:lvl4pPr marL="1600200" indent="-228600" algn="l" defTabSz="914400" rtl="0" eaLnBrk="0" latinLnBrk="0" hangingPunct="0">
              <a:defRPr sz="2400" kern="1200">
                <a:solidFill>
                  <a:schemeClr val="tx1"/>
                </a:solidFill>
                <a:latin typeface="Times New Roman" panose="02020603050405020304" pitchFamily="18" charset="0"/>
                <a:ea typeface="+mn-ea"/>
                <a:cs typeface="+mn-cs"/>
              </a:defRPr>
            </a:lvl4pPr>
            <a:lvl5pPr marL="2057400" indent="-228600" algn="l" defTabSz="914400" rtl="0" eaLnBrk="0" latinLnBrk="0" hangingPunct="0">
              <a:defRPr sz="24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anose="02020603050405020304" pitchFamily="18" charset="0"/>
                <a:ea typeface="+mn-ea"/>
                <a:cs typeface="+mn-cs"/>
              </a:defRPr>
            </a:lvl9pPr>
          </a:lstStyle>
          <a:p>
            <a:pPr eaLnBrk="1" hangingPunct="1"/>
            <a:r>
              <a:rPr lang="fr-FR" altLang="en-US" sz="1400" smtClean="0"/>
              <a:t>CCCS 300 Programming Techniques 1</a:t>
            </a:r>
            <a:endParaRPr lang="en-US" altLang="en-US" sz="1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1" descr="jhtp_05_CS2_Page_25"/>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solidFill>
                  <a:srgbClr val="24B5A1"/>
                </a:solidFill>
                <a:latin typeface="Arial"/>
              </a:rPr>
              <a:t>5.5  </a:t>
            </a:r>
            <a:r>
              <a:rPr lang="en-US" smtClean="0">
                <a:solidFill>
                  <a:srgbClr val="3380E6"/>
                </a:solidFill>
                <a:latin typeface="Lucida Console"/>
              </a:rPr>
              <a:t>do</a:t>
            </a:r>
            <a:r>
              <a:rPr lang="en-US" smtClean="0">
                <a:solidFill>
                  <a:srgbClr val="3380E6"/>
                </a:solidFill>
                <a:latin typeface="Arial"/>
              </a:rPr>
              <a:t>…</a:t>
            </a:r>
            <a:r>
              <a:rPr lang="en-US" smtClean="0">
                <a:solidFill>
                  <a:srgbClr val="3380E6"/>
                </a:solidFill>
                <a:latin typeface="Lucida Console"/>
              </a:rPr>
              <a:t>while</a:t>
            </a:r>
            <a:r>
              <a:rPr lang="en-US" smtClean="0">
                <a:solidFill>
                  <a:srgbClr val="3380E6"/>
                </a:solidFill>
                <a:latin typeface="Arial"/>
              </a:rPr>
              <a:t> Repetition Statement</a:t>
            </a:r>
          </a:p>
        </p:txBody>
      </p:sp>
      <p:sp>
        <p:nvSpPr>
          <p:cNvPr id="54275" name="Text Placeholder 2"/>
          <p:cNvSpPr>
            <a:spLocks noGrp="1"/>
          </p:cNvSpPr>
          <p:nvPr>
            <p:ph type="body" idx="1"/>
          </p:nvPr>
        </p:nvSpPr>
        <p:spPr/>
        <p:txBody>
          <a:bodyPr/>
          <a:lstStyle/>
          <a:p>
            <a:pPr eaLnBrk="1" hangingPunct="1">
              <a:lnSpc>
                <a:spcPct val="90000"/>
              </a:lnSpc>
            </a:pPr>
            <a:r>
              <a:rPr lang="en-US" altLang="en-US" smtClean="0">
                <a:solidFill>
                  <a:srgbClr val="000000"/>
                </a:solidFill>
                <a:latin typeface="Times New Roman" panose="02020603050405020304" pitchFamily="18" charset="0"/>
              </a:rPr>
              <a:t>The </a:t>
            </a:r>
            <a:r>
              <a:rPr lang="en-US" altLang="en-US" smtClean="0">
                <a:solidFill>
                  <a:srgbClr val="0000FF"/>
                </a:solidFill>
                <a:latin typeface="LucidaSansTypewriter" pitchFamily="49" charset="0"/>
              </a:rPr>
              <a:t>do</a:t>
            </a:r>
            <a:r>
              <a:rPr lang="en-US" altLang="en-US" smtClean="0">
                <a:solidFill>
                  <a:srgbClr val="0000FF"/>
                </a:solidFill>
                <a:latin typeface="AGaramond Bold" pitchFamily="50" charset="0"/>
              </a:rPr>
              <a:t>…</a:t>
            </a:r>
            <a:r>
              <a:rPr lang="en-US" altLang="en-US" smtClean="0">
                <a:solidFill>
                  <a:srgbClr val="0000FF"/>
                </a:solidFill>
                <a:latin typeface="LucidaSansTypewriter" pitchFamily="49" charset="0"/>
              </a:rPr>
              <a:t>while</a:t>
            </a:r>
            <a:r>
              <a:rPr lang="en-US" altLang="en-US" b="1" smtClean="0">
                <a:solidFill>
                  <a:srgbClr val="0000FF"/>
                </a:solidFill>
                <a:latin typeface="Times New Roman" panose="02020603050405020304" pitchFamily="18" charset="0"/>
                <a:cs typeface="Times New Roman" panose="02020603050405020304" pitchFamily="18" charset="0"/>
              </a:rPr>
              <a:t> repetition statement</a:t>
            </a:r>
            <a:r>
              <a:rPr lang="en-US" altLang="en-US" smtClean="0">
                <a:solidFill>
                  <a:srgbClr val="000000"/>
                </a:solidFill>
                <a:latin typeface="Times New Roman" panose="02020603050405020304" pitchFamily="18" charset="0"/>
                <a:cs typeface="Times New Roman" panose="02020603050405020304" pitchFamily="18" charset="0"/>
              </a:rPr>
              <a:t> is similar to the </a:t>
            </a:r>
            <a:r>
              <a:rPr lang="en-US" altLang="en-US" smtClean="0">
                <a:solidFill>
                  <a:srgbClr val="000000"/>
                </a:solidFill>
                <a:latin typeface="Lucida Console" panose="020B0609040504020204" pitchFamily="49" charset="0"/>
              </a:rPr>
              <a:t>while</a:t>
            </a:r>
            <a:r>
              <a:rPr lang="en-US" altLang="en-US" smtClean="0">
                <a:solidFill>
                  <a:srgbClr val="000000"/>
                </a:solidFill>
                <a:latin typeface="Times New Roman" panose="02020603050405020304" pitchFamily="18" charset="0"/>
                <a:cs typeface="Times New Roman" panose="02020603050405020304" pitchFamily="18" charset="0"/>
              </a:rPr>
              <a:t> statement. </a:t>
            </a:r>
          </a:p>
          <a:p>
            <a:pPr eaLnBrk="1" hangingPunct="1">
              <a:lnSpc>
                <a:spcPct val="90000"/>
              </a:lnSpc>
            </a:pPr>
            <a:r>
              <a:rPr lang="en-US" altLang="en-US" smtClean="0">
                <a:solidFill>
                  <a:srgbClr val="000000"/>
                </a:solidFill>
                <a:latin typeface="Times New Roman" panose="02020603050405020304" pitchFamily="18" charset="0"/>
              </a:rPr>
              <a:t>In the </a:t>
            </a:r>
            <a:r>
              <a:rPr lang="en-US" altLang="en-US" smtClean="0">
                <a:solidFill>
                  <a:srgbClr val="000000"/>
                </a:solidFill>
                <a:latin typeface="Lucida Console" panose="020B0609040504020204" pitchFamily="49" charset="0"/>
              </a:rPr>
              <a:t>while</a:t>
            </a:r>
            <a:r>
              <a:rPr lang="en-US" altLang="en-US" smtClean="0">
                <a:solidFill>
                  <a:srgbClr val="000000"/>
                </a:solidFill>
                <a:latin typeface="Times New Roman" panose="02020603050405020304" pitchFamily="18" charset="0"/>
              </a:rPr>
              <a:t>, the program tests the loop-continuation condition at the </a:t>
            </a:r>
            <a:r>
              <a:rPr lang="en-US" altLang="en-US" i="1" smtClean="0">
                <a:solidFill>
                  <a:srgbClr val="000000"/>
                </a:solidFill>
                <a:latin typeface="Times New Roman" panose="02020603050405020304" pitchFamily="18" charset="0"/>
              </a:rPr>
              <a:t>beginning</a:t>
            </a:r>
            <a:r>
              <a:rPr lang="en-US" altLang="en-US" smtClean="0">
                <a:solidFill>
                  <a:srgbClr val="000000"/>
                </a:solidFill>
                <a:latin typeface="Times New Roman" panose="02020603050405020304" pitchFamily="18" charset="0"/>
              </a:rPr>
              <a:t> of the loop, </a:t>
            </a:r>
            <a:r>
              <a:rPr lang="en-US" altLang="en-US" i="1" smtClean="0">
                <a:solidFill>
                  <a:srgbClr val="000000"/>
                </a:solidFill>
                <a:latin typeface="Times New Roman" panose="02020603050405020304" pitchFamily="18" charset="0"/>
              </a:rPr>
              <a:t>before</a:t>
            </a:r>
            <a:r>
              <a:rPr lang="en-US" altLang="en-US" smtClean="0">
                <a:solidFill>
                  <a:srgbClr val="000000"/>
                </a:solidFill>
                <a:latin typeface="Times New Roman" panose="02020603050405020304" pitchFamily="18" charset="0"/>
              </a:rPr>
              <a:t> executing the loop’s body; if the condition is </a:t>
            </a:r>
            <a:r>
              <a:rPr lang="en-US" altLang="en-US" i="1" smtClean="0">
                <a:solidFill>
                  <a:srgbClr val="000000"/>
                </a:solidFill>
                <a:latin typeface="Times New Roman" panose="02020603050405020304" pitchFamily="18" charset="0"/>
              </a:rPr>
              <a:t>false</a:t>
            </a:r>
            <a:r>
              <a:rPr lang="en-US" altLang="en-US" smtClean="0">
                <a:solidFill>
                  <a:srgbClr val="000000"/>
                </a:solidFill>
                <a:latin typeface="Times New Roman" panose="02020603050405020304" pitchFamily="18" charset="0"/>
              </a:rPr>
              <a:t>, the body </a:t>
            </a:r>
            <a:r>
              <a:rPr lang="en-US" altLang="en-US" i="1" smtClean="0">
                <a:solidFill>
                  <a:srgbClr val="000000"/>
                </a:solidFill>
                <a:latin typeface="Times New Roman" panose="02020603050405020304" pitchFamily="18" charset="0"/>
              </a:rPr>
              <a:t>never</a:t>
            </a:r>
            <a:r>
              <a:rPr lang="en-US" altLang="en-US" smtClean="0">
                <a:solidFill>
                  <a:srgbClr val="000000"/>
                </a:solidFill>
                <a:latin typeface="Times New Roman" panose="02020603050405020304" pitchFamily="18" charset="0"/>
              </a:rPr>
              <a:t> executes. </a:t>
            </a:r>
          </a:p>
          <a:p>
            <a:pPr eaLnBrk="1" hangingPunct="1">
              <a:lnSpc>
                <a:spcPct val="90000"/>
              </a:lnSpc>
            </a:pPr>
            <a:r>
              <a:rPr lang="en-US" altLang="en-US" smtClean="0">
                <a:solidFill>
                  <a:srgbClr val="000000"/>
                </a:solidFill>
                <a:latin typeface="Times New Roman" panose="02020603050405020304" pitchFamily="18" charset="0"/>
              </a:rPr>
              <a:t>The </a:t>
            </a:r>
            <a:r>
              <a:rPr lang="en-US" altLang="en-US" smtClean="0">
                <a:solidFill>
                  <a:srgbClr val="000000"/>
                </a:solidFill>
                <a:latin typeface="Lucida Console" panose="020B0609040504020204" pitchFamily="49" charset="0"/>
              </a:rPr>
              <a:t>do</a:t>
            </a:r>
            <a:r>
              <a:rPr lang="en-US" altLang="en-US" smtClean="0">
                <a:solidFill>
                  <a:srgbClr val="000000"/>
                </a:solidFill>
                <a:latin typeface="Times New Roman" panose="02020603050405020304" pitchFamily="18" charset="0"/>
              </a:rPr>
              <a:t>…</a:t>
            </a:r>
            <a:r>
              <a:rPr lang="en-US" altLang="en-US" smtClean="0">
                <a:solidFill>
                  <a:srgbClr val="000000"/>
                </a:solidFill>
                <a:latin typeface="Lucida Console" panose="020B0609040504020204" pitchFamily="49" charset="0"/>
              </a:rPr>
              <a:t>while</a:t>
            </a:r>
            <a:r>
              <a:rPr lang="en-US" altLang="en-US" smtClean="0">
                <a:solidFill>
                  <a:srgbClr val="000000"/>
                </a:solidFill>
                <a:latin typeface="Times New Roman" panose="02020603050405020304" pitchFamily="18" charset="0"/>
              </a:rPr>
              <a:t> statement tests the loop-continuation condition </a:t>
            </a:r>
            <a:r>
              <a:rPr lang="en-US" altLang="en-US" i="1" smtClean="0">
                <a:solidFill>
                  <a:srgbClr val="000000"/>
                </a:solidFill>
                <a:latin typeface="Times New Roman" panose="02020603050405020304" pitchFamily="18" charset="0"/>
              </a:rPr>
              <a:t>after </a:t>
            </a:r>
            <a:r>
              <a:rPr lang="en-US" altLang="en-US" smtClean="0">
                <a:solidFill>
                  <a:srgbClr val="000000"/>
                </a:solidFill>
                <a:latin typeface="Times New Roman" panose="02020603050405020304" pitchFamily="18" charset="0"/>
              </a:rPr>
              <a:t>executing the loop’s body; therefore, </a:t>
            </a:r>
            <a:r>
              <a:rPr lang="en-US" altLang="en-US" i="1" smtClean="0">
                <a:solidFill>
                  <a:srgbClr val="000000"/>
                </a:solidFill>
                <a:latin typeface="Times New Roman" panose="02020603050405020304" pitchFamily="18" charset="0"/>
              </a:rPr>
              <a:t>the body always executes at least once</a:t>
            </a:r>
            <a:r>
              <a:rPr lang="en-US" altLang="en-US" smtClean="0">
                <a:solidFill>
                  <a:srgbClr val="000000"/>
                </a:solidFill>
                <a:latin typeface="Times New Roman" panose="02020603050405020304" pitchFamily="18" charset="0"/>
              </a:rPr>
              <a:t>. </a:t>
            </a:r>
          </a:p>
          <a:p>
            <a:pPr eaLnBrk="1" hangingPunct="1">
              <a:lnSpc>
                <a:spcPct val="90000"/>
              </a:lnSpc>
            </a:pPr>
            <a:r>
              <a:rPr lang="en-US" altLang="en-US" smtClean="0">
                <a:solidFill>
                  <a:srgbClr val="000000"/>
                </a:solidFill>
                <a:latin typeface="Times New Roman" panose="02020603050405020304" pitchFamily="18" charset="0"/>
              </a:rPr>
              <a:t>When a </a:t>
            </a:r>
            <a:r>
              <a:rPr lang="en-US" altLang="en-US" smtClean="0">
                <a:solidFill>
                  <a:srgbClr val="000000"/>
                </a:solidFill>
                <a:latin typeface="Lucida Console" panose="020B0609040504020204" pitchFamily="49" charset="0"/>
              </a:rPr>
              <a:t>do</a:t>
            </a:r>
            <a:r>
              <a:rPr lang="en-US" altLang="en-US" smtClean="0">
                <a:solidFill>
                  <a:srgbClr val="000000"/>
                </a:solidFill>
                <a:latin typeface="Times New Roman" panose="02020603050405020304" pitchFamily="18" charset="0"/>
              </a:rPr>
              <a:t>…</a:t>
            </a:r>
            <a:r>
              <a:rPr lang="en-US" altLang="en-US" smtClean="0">
                <a:solidFill>
                  <a:srgbClr val="000000"/>
                </a:solidFill>
                <a:latin typeface="Lucida Console" panose="020B0609040504020204" pitchFamily="49" charset="0"/>
              </a:rPr>
              <a:t>while</a:t>
            </a:r>
            <a:r>
              <a:rPr lang="en-US" altLang="en-US" smtClean="0">
                <a:solidFill>
                  <a:srgbClr val="000000"/>
                </a:solidFill>
                <a:latin typeface="Times New Roman" panose="02020603050405020304" pitchFamily="18" charset="0"/>
              </a:rPr>
              <a:t> statement terminates, execution continues with the next statement in sequence.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rgbClr val="24B5A1"/>
                </a:solidFill>
                <a:latin typeface="Arial"/>
              </a:rPr>
              <a:t>5.5  </a:t>
            </a:r>
            <a:r>
              <a:rPr lang="en-US" dirty="0" smtClean="0">
                <a:solidFill>
                  <a:srgbClr val="3380E6"/>
                </a:solidFill>
                <a:latin typeface="Lucida Console"/>
              </a:rPr>
              <a:t>do</a:t>
            </a:r>
            <a:r>
              <a:rPr lang="en-US" dirty="0" smtClean="0">
                <a:solidFill>
                  <a:srgbClr val="3380E6"/>
                </a:solidFill>
                <a:latin typeface="Arial"/>
              </a:rPr>
              <a:t>…</a:t>
            </a:r>
            <a:r>
              <a:rPr lang="en-US" dirty="0" smtClean="0">
                <a:solidFill>
                  <a:srgbClr val="3380E6"/>
                </a:solidFill>
                <a:latin typeface="Lucida Console"/>
              </a:rPr>
              <a:t>while</a:t>
            </a:r>
            <a:r>
              <a:rPr lang="en-US" dirty="0" smtClean="0">
                <a:solidFill>
                  <a:srgbClr val="3380E6"/>
                </a:solidFill>
                <a:latin typeface="Arial"/>
              </a:rPr>
              <a:t> Repetition Statement (Cont.)</a:t>
            </a:r>
          </a:p>
        </p:txBody>
      </p:sp>
      <p:sp>
        <p:nvSpPr>
          <p:cNvPr id="56323" name="Text Placeholder 2"/>
          <p:cNvSpPr>
            <a:spLocks noGrp="1"/>
          </p:cNvSpPr>
          <p:nvPr>
            <p:ph type="body" idx="1"/>
          </p:nvPr>
        </p:nvSpPr>
        <p:spPr>
          <a:xfrm>
            <a:off x="838200" y="1446963"/>
            <a:ext cx="10515600" cy="4730000"/>
          </a:xfrm>
        </p:spPr>
        <p:txBody>
          <a:bodyPr/>
          <a:lstStyle/>
          <a:p>
            <a:pPr eaLnBrk="1" hangingPunct="1"/>
            <a:r>
              <a:rPr lang="en-US" altLang="en-US" dirty="0" smtClean="0">
                <a:solidFill>
                  <a:srgbClr val="000000"/>
                </a:solidFill>
                <a:latin typeface="Times New Roman" panose="02020603050405020304" pitchFamily="18" charset="0"/>
              </a:rPr>
              <a:t>The </a:t>
            </a:r>
            <a:r>
              <a:rPr lang="en-US" altLang="en-US" dirty="0" smtClean="0">
                <a:solidFill>
                  <a:srgbClr val="000000"/>
                </a:solidFill>
                <a:latin typeface="Times New Roman" panose="02020603050405020304" pitchFamily="18" charset="0"/>
              </a:rPr>
              <a:t>diagram makes it clear that the loop-continuation condition is not evaluated until </a:t>
            </a:r>
            <a:r>
              <a:rPr lang="en-US" altLang="en-US" i="1" dirty="0" smtClean="0">
                <a:solidFill>
                  <a:srgbClr val="000000"/>
                </a:solidFill>
                <a:latin typeface="Times New Roman" panose="02020603050405020304" pitchFamily="18" charset="0"/>
              </a:rPr>
              <a:t>after</a:t>
            </a:r>
            <a:r>
              <a:rPr lang="en-US" altLang="en-US" dirty="0" smtClean="0">
                <a:solidFill>
                  <a:srgbClr val="000000"/>
                </a:solidFill>
                <a:latin typeface="Times New Roman" panose="02020603050405020304" pitchFamily="18" charset="0"/>
              </a:rPr>
              <a:t> the loop performs the action state </a:t>
            </a:r>
            <a:r>
              <a:rPr lang="en-US" altLang="en-US" i="1" dirty="0" smtClean="0">
                <a:solidFill>
                  <a:srgbClr val="000000"/>
                </a:solidFill>
                <a:latin typeface="Times New Roman" panose="02020603050405020304" pitchFamily="18" charset="0"/>
              </a:rPr>
              <a:t>at least once</a:t>
            </a:r>
            <a:r>
              <a:rPr lang="en-US" altLang="en-US" dirty="0" smtClean="0">
                <a:solidFill>
                  <a:srgbClr val="000000"/>
                </a:solidFill>
                <a:latin typeface="Times New Roman" panose="02020603050405020304" pitchFamily="18" charset="0"/>
              </a:rPr>
              <a:t>.</a:t>
            </a:r>
          </a:p>
        </p:txBody>
      </p:sp>
      <p:pic>
        <p:nvPicPr>
          <p:cNvPr id="5" name="Picture 1" descr="jhtp_05_CS2_Page_27"/>
          <p:cNvPicPr>
            <a:picLocks noGrp="1" noChangeAspect="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1523999" y="2140299"/>
            <a:ext cx="9242187" cy="423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mtClean="0">
                <a:solidFill>
                  <a:srgbClr val="24B5A1"/>
                </a:solidFill>
                <a:latin typeface="Arial"/>
              </a:rPr>
              <a:t>5.5  </a:t>
            </a:r>
            <a:r>
              <a:rPr lang="en-US" smtClean="0">
                <a:solidFill>
                  <a:srgbClr val="3380E6"/>
                </a:solidFill>
                <a:latin typeface="Lucida Console"/>
              </a:rPr>
              <a:t>do</a:t>
            </a:r>
            <a:r>
              <a:rPr lang="en-US" smtClean="0">
                <a:solidFill>
                  <a:srgbClr val="3380E6"/>
                </a:solidFill>
                <a:latin typeface="Arial"/>
              </a:rPr>
              <a:t>…</a:t>
            </a:r>
            <a:r>
              <a:rPr lang="en-US" smtClean="0">
                <a:solidFill>
                  <a:srgbClr val="3380E6"/>
                </a:solidFill>
                <a:latin typeface="Lucida Console"/>
              </a:rPr>
              <a:t>while</a:t>
            </a:r>
            <a:r>
              <a:rPr lang="en-US" smtClean="0">
                <a:solidFill>
                  <a:srgbClr val="3380E6"/>
                </a:solidFill>
                <a:latin typeface="Arial"/>
              </a:rPr>
              <a:t> Repetition Statement (Cont.)</a:t>
            </a:r>
          </a:p>
        </p:txBody>
      </p:sp>
      <p:sp>
        <p:nvSpPr>
          <p:cNvPr id="58371" name="Text Placeholder 2"/>
          <p:cNvSpPr>
            <a:spLocks noGrp="1"/>
          </p:cNvSpPr>
          <p:nvPr>
            <p:ph type="body" idx="1"/>
          </p:nvPr>
        </p:nvSpPr>
        <p:spPr/>
        <p:txBody>
          <a:bodyPr/>
          <a:lstStyle/>
          <a:p>
            <a:pPr eaLnBrk="1" hangingPunct="1"/>
            <a:r>
              <a:rPr lang="en-US" altLang="en-US" smtClean="0">
                <a:solidFill>
                  <a:srgbClr val="000000"/>
                </a:solidFill>
                <a:latin typeface="Times New Roman" panose="02020603050405020304" pitchFamily="18" charset="0"/>
              </a:rPr>
              <a:t>Braces are not required in the </a:t>
            </a:r>
            <a:r>
              <a:rPr lang="en-US" altLang="en-US" smtClean="0">
                <a:solidFill>
                  <a:srgbClr val="000000"/>
                </a:solidFill>
                <a:latin typeface="Lucida Console" panose="020B0609040504020204" pitchFamily="49" charset="0"/>
              </a:rPr>
              <a:t>do</a:t>
            </a:r>
            <a:r>
              <a:rPr lang="en-US" altLang="en-US" smtClean="0">
                <a:solidFill>
                  <a:srgbClr val="000000"/>
                </a:solidFill>
                <a:latin typeface="Times New Roman" panose="02020603050405020304" pitchFamily="18" charset="0"/>
              </a:rPr>
              <a:t>…</a:t>
            </a:r>
            <a:r>
              <a:rPr lang="en-US" altLang="en-US" smtClean="0">
                <a:solidFill>
                  <a:srgbClr val="000000"/>
                </a:solidFill>
                <a:latin typeface="Lucida Console" panose="020B0609040504020204" pitchFamily="49" charset="0"/>
              </a:rPr>
              <a:t>while</a:t>
            </a:r>
            <a:r>
              <a:rPr lang="en-US" altLang="en-US" smtClean="0">
                <a:solidFill>
                  <a:srgbClr val="000000"/>
                </a:solidFill>
                <a:latin typeface="Times New Roman" panose="02020603050405020304" pitchFamily="18" charset="0"/>
              </a:rPr>
              <a:t> repetition statement if there’s only one statement in the body. </a:t>
            </a:r>
          </a:p>
          <a:p>
            <a:pPr eaLnBrk="1" hangingPunct="1"/>
            <a:r>
              <a:rPr lang="en-US" altLang="en-US" smtClean="0">
                <a:solidFill>
                  <a:srgbClr val="000000"/>
                </a:solidFill>
                <a:latin typeface="Times New Roman" panose="02020603050405020304" pitchFamily="18" charset="0"/>
              </a:rPr>
              <a:t>Most programmers include the braces, to avoid confusion between the </a:t>
            </a:r>
            <a:r>
              <a:rPr lang="en-US" altLang="en-US" smtClean="0">
                <a:solidFill>
                  <a:srgbClr val="000000"/>
                </a:solidFill>
                <a:latin typeface="Lucida Console" panose="020B0609040504020204" pitchFamily="49" charset="0"/>
              </a:rPr>
              <a:t>while</a:t>
            </a:r>
            <a:r>
              <a:rPr lang="en-US" altLang="en-US" smtClean="0">
                <a:solidFill>
                  <a:srgbClr val="000000"/>
                </a:solidFill>
                <a:latin typeface="Times New Roman" panose="02020603050405020304" pitchFamily="18" charset="0"/>
              </a:rPr>
              <a:t> and </a:t>
            </a:r>
            <a:r>
              <a:rPr lang="en-US" altLang="en-US" smtClean="0">
                <a:solidFill>
                  <a:srgbClr val="000000"/>
                </a:solidFill>
                <a:latin typeface="Lucida Console" panose="020B0609040504020204" pitchFamily="49" charset="0"/>
              </a:rPr>
              <a:t>do</a:t>
            </a:r>
            <a:r>
              <a:rPr lang="en-US" altLang="en-US" smtClean="0">
                <a:solidFill>
                  <a:srgbClr val="000000"/>
                </a:solidFill>
                <a:latin typeface="Times New Roman" panose="02020603050405020304" pitchFamily="18" charset="0"/>
              </a:rPr>
              <a:t>…</a:t>
            </a:r>
            <a:r>
              <a:rPr lang="en-US" altLang="en-US" smtClean="0">
                <a:solidFill>
                  <a:srgbClr val="000000"/>
                </a:solidFill>
                <a:latin typeface="Lucida Console" panose="020B0609040504020204" pitchFamily="49" charset="0"/>
              </a:rPr>
              <a:t>while</a:t>
            </a:r>
            <a:r>
              <a:rPr lang="en-US" altLang="en-US" smtClean="0">
                <a:solidFill>
                  <a:srgbClr val="000000"/>
                </a:solidFill>
                <a:latin typeface="Times New Roman" panose="02020603050405020304" pitchFamily="18" charset="0"/>
              </a:rPr>
              <a:t> statements. </a:t>
            </a:r>
          </a:p>
          <a:p>
            <a:pPr eaLnBrk="1" hangingPunct="1"/>
            <a:r>
              <a:rPr lang="en-US" altLang="en-US" smtClean="0">
                <a:solidFill>
                  <a:srgbClr val="000000"/>
                </a:solidFill>
                <a:latin typeface="Times New Roman" panose="02020603050405020304" pitchFamily="18" charset="0"/>
              </a:rPr>
              <a:t>Thus, the </a:t>
            </a:r>
            <a:r>
              <a:rPr lang="en-US" altLang="en-US" smtClean="0">
                <a:solidFill>
                  <a:srgbClr val="000000"/>
                </a:solidFill>
                <a:latin typeface="Lucida Console" panose="020B0609040504020204" pitchFamily="49" charset="0"/>
              </a:rPr>
              <a:t>do</a:t>
            </a:r>
            <a:r>
              <a:rPr lang="en-US" altLang="en-US" smtClean="0">
                <a:solidFill>
                  <a:srgbClr val="000000"/>
                </a:solidFill>
                <a:latin typeface="Times New Roman" panose="02020603050405020304" pitchFamily="18" charset="0"/>
              </a:rPr>
              <a:t>…</a:t>
            </a:r>
            <a:r>
              <a:rPr lang="en-US" altLang="en-US" smtClean="0">
                <a:solidFill>
                  <a:srgbClr val="000000"/>
                </a:solidFill>
                <a:latin typeface="Lucida Console" panose="020B0609040504020204" pitchFamily="49" charset="0"/>
              </a:rPr>
              <a:t>while</a:t>
            </a:r>
            <a:r>
              <a:rPr lang="en-US" altLang="en-US" smtClean="0">
                <a:solidFill>
                  <a:srgbClr val="000000"/>
                </a:solidFill>
                <a:latin typeface="Times New Roman" panose="02020603050405020304" pitchFamily="18" charset="0"/>
              </a:rPr>
              <a:t> statement with one body statement is usually written as follows:</a:t>
            </a:r>
          </a:p>
          <a:p>
            <a:pPr lvl="2" eaLnBrk="1" hangingPunct="1"/>
            <a:r>
              <a:rPr lang="en-US" altLang="en-US" smtClean="0">
                <a:solidFill>
                  <a:srgbClr val="0000FF"/>
                </a:solidFill>
                <a:latin typeface="Lucida Console" panose="020B0609040504020204" pitchFamily="49" charset="0"/>
              </a:rPr>
              <a:t>do</a:t>
            </a:r>
            <a:r>
              <a:rPr lang="en-US" altLang="en-US" smtClean="0">
                <a:solidFill>
                  <a:srgbClr val="000000"/>
                </a:solidFill>
                <a:latin typeface="Lucida Console" panose="020B0609040504020204" pitchFamily="49" charset="0"/>
              </a:rPr>
              <a:t> </a:t>
            </a:r>
            <a:br>
              <a:rPr lang="en-US" altLang="en-US" smtClean="0">
                <a:solidFill>
                  <a:srgbClr val="000000"/>
                </a:solidFill>
                <a:latin typeface="Lucida Console" panose="020B0609040504020204" pitchFamily="49" charset="0"/>
              </a:rPr>
            </a:br>
            <a:r>
              <a:rPr lang="en-US" altLang="en-US" smtClean="0">
                <a:solidFill>
                  <a:srgbClr val="000000"/>
                </a:solidFill>
                <a:latin typeface="Lucida Console" panose="020B0609040504020204" pitchFamily="49" charset="0"/>
              </a:rPr>
              <a:t>{</a:t>
            </a:r>
            <a:br>
              <a:rPr lang="en-US" altLang="en-US" smtClean="0">
                <a:solidFill>
                  <a:srgbClr val="000000"/>
                </a:solidFill>
                <a:latin typeface="Lucida Console" panose="020B0609040504020204" pitchFamily="49" charset="0"/>
              </a:rPr>
            </a:br>
            <a:r>
              <a:rPr lang="en-US" altLang="en-US" smtClean="0">
                <a:solidFill>
                  <a:srgbClr val="000000"/>
                </a:solidFill>
                <a:latin typeface="Lucida Console" panose="020B0609040504020204" pitchFamily="49" charset="0"/>
              </a:rPr>
              <a:t>   </a:t>
            </a:r>
            <a:r>
              <a:rPr lang="en-US" altLang="en-US" i="1" smtClean="0">
                <a:solidFill>
                  <a:srgbClr val="000000"/>
                </a:solidFill>
                <a:latin typeface="AGaramond" pitchFamily="50" charset="0"/>
              </a:rPr>
              <a:t>statement</a:t>
            </a:r>
            <a:br>
              <a:rPr lang="en-US" altLang="en-US" i="1" smtClean="0">
                <a:solidFill>
                  <a:srgbClr val="000000"/>
                </a:solidFill>
                <a:latin typeface="AGaramond" pitchFamily="50" charset="0"/>
              </a:rPr>
            </a:br>
            <a:r>
              <a:rPr lang="en-US" altLang="en-US" smtClean="0">
                <a:solidFill>
                  <a:srgbClr val="000000"/>
                </a:solidFill>
                <a:latin typeface="Lucida Console" panose="020B0609040504020204" pitchFamily="49" charset="0"/>
              </a:rPr>
              <a:t>} </a:t>
            </a:r>
            <a:r>
              <a:rPr lang="en-US" altLang="en-US" smtClean="0">
                <a:solidFill>
                  <a:srgbClr val="0000FF"/>
                </a:solidFill>
                <a:latin typeface="Lucida Console" panose="020B0609040504020204" pitchFamily="49" charset="0"/>
              </a:rPr>
              <a:t>while</a:t>
            </a:r>
            <a:r>
              <a:rPr lang="en-US" altLang="en-US" smtClean="0">
                <a:solidFill>
                  <a:srgbClr val="000000"/>
                </a:solidFill>
                <a:latin typeface="Lucida Console" panose="020B0609040504020204" pitchFamily="49" charset="0"/>
              </a:rPr>
              <a:t> (</a:t>
            </a:r>
            <a:r>
              <a:rPr lang="en-US" altLang="en-US" i="1" smtClean="0">
                <a:solidFill>
                  <a:srgbClr val="000000"/>
                </a:solidFill>
                <a:latin typeface="AGaramond" pitchFamily="50" charset="0"/>
              </a:rPr>
              <a:t>condition</a:t>
            </a:r>
            <a:r>
              <a:rPr lang="en-US" altLang="en-US" smtClean="0">
                <a:solidFill>
                  <a:srgbClr val="000000"/>
                </a:solidFill>
                <a:latin typeface="Lucida Console" panose="020B0609040504020204" pitchFamily="49" charset="0"/>
              </a:rPr>
              <a:t>); </a:t>
            </a:r>
            <a:r>
              <a:rPr lang="en-US" altLang="en-US" smtClean="0">
                <a:solidFill>
                  <a:srgbClr val="000000"/>
                </a:solidFill>
                <a:latin typeface="AGaramond" pitchFamily="50" charset="0"/>
              </a:rPr>
              <a:t> </a:t>
            </a:r>
            <a:r>
              <a:rPr lang="en-US" altLang="en-US" smtClean="0">
                <a:solidFill>
                  <a:srgbClr val="000000"/>
                </a:solidFill>
                <a:latin typeface="Lucida Console" panose="020B0609040504020204" pitchFamily="49"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1" descr="jhtp_05_CS2_Page_28"/>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rgbClr val="24B5A1"/>
                </a:solidFill>
                <a:latin typeface="Arial"/>
              </a:rPr>
              <a:t>5.6  </a:t>
            </a:r>
            <a:r>
              <a:rPr lang="en-US" dirty="0" smtClean="0">
                <a:solidFill>
                  <a:srgbClr val="3380E6"/>
                </a:solidFill>
                <a:latin typeface="Lucida Console"/>
              </a:rPr>
              <a:t>switch</a:t>
            </a:r>
            <a:r>
              <a:rPr lang="en-US" dirty="0" smtClean="0">
                <a:solidFill>
                  <a:srgbClr val="3380E6"/>
                </a:solidFill>
                <a:latin typeface="Arial"/>
              </a:rPr>
              <a:t> Multiple-Selection Statement</a:t>
            </a:r>
          </a:p>
        </p:txBody>
      </p:sp>
      <p:sp>
        <p:nvSpPr>
          <p:cNvPr id="60419" name="Text Placeholder 2"/>
          <p:cNvSpPr>
            <a:spLocks noGrp="1"/>
          </p:cNvSpPr>
          <p:nvPr>
            <p:ph type="body" idx="1"/>
          </p:nvPr>
        </p:nvSpPr>
        <p:spPr/>
        <p:txBody>
          <a:bodyPr/>
          <a:lstStyle/>
          <a:p>
            <a:pPr eaLnBrk="1" hangingPunct="1"/>
            <a:r>
              <a:rPr lang="en-US" altLang="en-US" smtClean="0">
                <a:solidFill>
                  <a:srgbClr val="0000FF"/>
                </a:solidFill>
                <a:latin typeface="LucidaSansTypewriter" pitchFamily="49" charset="0"/>
              </a:rPr>
              <a:t>switch</a:t>
            </a:r>
            <a:r>
              <a:rPr lang="en-US" altLang="en-US" b="1" smtClean="0">
                <a:solidFill>
                  <a:srgbClr val="0000FF"/>
                </a:solidFill>
                <a:latin typeface="AGaramond Bold" pitchFamily="50" charset="0"/>
              </a:rPr>
              <a:t> </a:t>
            </a:r>
            <a:r>
              <a:rPr lang="en-US" altLang="en-US" b="1" smtClean="0">
                <a:solidFill>
                  <a:srgbClr val="0000FF"/>
                </a:solidFill>
                <a:latin typeface="Times New Roman" panose="02020603050405020304" pitchFamily="18" charset="0"/>
                <a:cs typeface="Times New Roman" panose="02020603050405020304" pitchFamily="18" charset="0"/>
              </a:rPr>
              <a:t>multiple-selection statement</a:t>
            </a:r>
            <a:r>
              <a:rPr lang="en-US" altLang="en-US" b="1" smtClean="0">
                <a:solidFill>
                  <a:srgbClr val="000000"/>
                </a:solidFill>
                <a:latin typeface="Times New Roman" panose="02020603050405020304" pitchFamily="18" charset="0"/>
                <a:cs typeface="Times New Roman" panose="02020603050405020304" pitchFamily="18" charset="0"/>
              </a:rPr>
              <a:t> </a:t>
            </a:r>
            <a:r>
              <a:rPr lang="en-US" altLang="en-US" smtClean="0">
                <a:solidFill>
                  <a:srgbClr val="000000"/>
                </a:solidFill>
                <a:latin typeface="Times New Roman" panose="02020603050405020304" pitchFamily="18" charset="0"/>
              </a:rPr>
              <a:t>performs different actions based on the possible values of a </a:t>
            </a:r>
            <a:r>
              <a:rPr lang="en-US" altLang="en-US" b="1" smtClean="0">
                <a:solidFill>
                  <a:srgbClr val="0000FF"/>
                </a:solidFill>
                <a:latin typeface="Times New Roman" panose="02020603050405020304" pitchFamily="18" charset="0"/>
                <a:cs typeface="Times New Roman" panose="02020603050405020304" pitchFamily="18" charset="0"/>
              </a:rPr>
              <a:t>constant integral expression</a:t>
            </a:r>
            <a:r>
              <a:rPr lang="en-US" altLang="en-US" b="1" smtClean="0">
                <a:solidFill>
                  <a:srgbClr val="000000"/>
                </a:solidFill>
                <a:latin typeface="Times New Roman" panose="02020603050405020304" pitchFamily="18" charset="0"/>
                <a:cs typeface="Times New Roman" panose="02020603050405020304" pitchFamily="18" charset="0"/>
              </a:rPr>
              <a:t> </a:t>
            </a:r>
            <a:r>
              <a:rPr lang="en-US" altLang="en-US" smtClean="0">
                <a:solidFill>
                  <a:srgbClr val="000000"/>
                </a:solidFill>
                <a:latin typeface="Times New Roman" panose="02020603050405020304" pitchFamily="18" charset="0"/>
              </a:rPr>
              <a:t>of type </a:t>
            </a:r>
            <a:r>
              <a:rPr lang="en-US" altLang="en-US" smtClean="0">
                <a:solidFill>
                  <a:srgbClr val="000000"/>
                </a:solidFill>
                <a:latin typeface="Lucida Console" panose="020B0609040504020204" pitchFamily="49" charset="0"/>
              </a:rPr>
              <a:t>byte</a:t>
            </a:r>
            <a:r>
              <a:rPr lang="en-US" altLang="en-US" smtClean="0">
                <a:solidFill>
                  <a:srgbClr val="000000"/>
                </a:solidFill>
                <a:latin typeface="Times New Roman" panose="02020603050405020304" pitchFamily="18" charset="0"/>
              </a:rPr>
              <a:t>, </a:t>
            </a:r>
            <a:r>
              <a:rPr lang="en-US" altLang="en-US" smtClean="0">
                <a:solidFill>
                  <a:srgbClr val="000000"/>
                </a:solidFill>
                <a:latin typeface="Lucida Console" panose="020B0609040504020204" pitchFamily="49" charset="0"/>
              </a:rPr>
              <a:t>short</a:t>
            </a:r>
            <a:r>
              <a:rPr lang="en-US" altLang="en-US" smtClean="0">
                <a:solidFill>
                  <a:srgbClr val="000000"/>
                </a:solidFill>
                <a:latin typeface="Times New Roman" panose="02020603050405020304" pitchFamily="18" charset="0"/>
              </a:rPr>
              <a:t>, </a:t>
            </a:r>
            <a:r>
              <a:rPr lang="en-US" altLang="en-US" smtClean="0">
                <a:solidFill>
                  <a:srgbClr val="000000"/>
                </a:solidFill>
                <a:latin typeface="Lucida Console" panose="020B0609040504020204" pitchFamily="49" charset="0"/>
              </a:rPr>
              <a:t>int</a:t>
            </a:r>
            <a:r>
              <a:rPr lang="en-US" altLang="en-US" smtClean="0">
                <a:solidFill>
                  <a:srgbClr val="000000"/>
                </a:solidFill>
                <a:latin typeface="Times New Roman" panose="02020603050405020304" pitchFamily="18" charset="0"/>
              </a:rPr>
              <a:t> or </a:t>
            </a:r>
            <a:r>
              <a:rPr lang="en-US" altLang="en-US" smtClean="0">
                <a:solidFill>
                  <a:srgbClr val="000000"/>
                </a:solidFill>
                <a:latin typeface="Lucida Console" panose="020B0609040504020204" pitchFamily="49" charset="0"/>
              </a:rPr>
              <a:t>char</a:t>
            </a:r>
            <a:r>
              <a:rPr lang="en-US" altLang="en-US" smtClean="0">
                <a:solidFill>
                  <a:srgbClr val="000000"/>
                </a:solidFill>
                <a:latin typeface="Times New Roman" panose="02020603050405020304" pitchFamily="18" charset="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rgbClr val="24B5A1"/>
                </a:solidFill>
                <a:latin typeface="Arial"/>
              </a:rPr>
              <a:t>5.6  </a:t>
            </a:r>
            <a:r>
              <a:rPr lang="en-US" dirty="0" smtClean="0">
                <a:solidFill>
                  <a:srgbClr val="3380E6"/>
                </a:solidFill>
                <a:latin typeface="Lucida Console"/>
              </a:rPr>
              <a:t>switch</a:t>
            </a:r>
            <a:r>
              <a:rPr lang="en-US" dirty="0" smtClean="0">
                <a:solidFill>
                  <a:srgbClr val="3380E6"/>
                </a:solidFill>
                <a:latin typeface="Arial"/>
              </a:rPr>
              <a:t> Multiple-Selection Statement (Cont.)</a:t>
            </a:r>
          </a:p>
        </p:txBody>
      </p:sp>
      <p:sp>
        <p:nvSpPr>
          <p:cNvPr id="69635" name="Text Placeholder 2"/>
          <p:cNvSpPr>
            <a:spLocks noGrp="1"/>
          </p:cNvSpPr>
          <p:nvPr>
            <p:ph type="body" idx="1"/>
          </p:nvPr>
        </p:nvSpPr>
        <p:spPr/>
        <p:txBody>
          <a:bodyPr/>
          <a:lstStyle/>
          <a:p>
            <a:pPr eaLnBrk="1" hangingPunct="1"/>
            <a:r>
              <a:rPr lang="en-US" altLang="en-US" sz="2400">
                <a:solidFill>
                  <a:srgbClr val="000000"/>
                </a:solidFill>
                <a:latin typeface="Times New Roman" panose="02020603050405020304" pitchFamily="18" charset="0"/>
              </a:rPr>
              <a:t>The </a:t>
            </a:r>
            <a:r>
              <a:rPr lang="en-US" altLang="en-US" sz="2400">
                <a:solidFill>
                  <a:srgbClr val="000000"/>
                </a:solidFill>
                <a:latin typeface="Lucida Console" panose="020B0609040504020204" pitchFamily="49" charset="0"/>
              </a:rPr>
              <a:t>switch</a:t>
            </a:r>
            <a:r>
              <a:rPr lang="en-US" altLang="en-US" sz="2400">
                <a:solidFill>
                  <a:srgbClr val="000000"/>
                </a:solidFill>
                <a:latin typeface="Times New Roman" panose="02020603050405020304" pitchFamily="18" charset="0"/>
              </a:rPr>
              <a:t> statement consists of a block that contains a sequence of </a:t>
            </a:r>
            <a:r>
              <a:rPr lang="en-US" altLang="en-US" sz="2400">
                <a:solidFill>
                  <a:srgbClr val="0000FF"/>
                </a:solidFill>
                <a:latin typeface="LucidaSansTypewriter" pitchFamily="49" charset="0"/>
              </a:rPr>
              <a:t>case</a:t>
            </a:r>
            <a:r>
              <a:rPr lang="en-US" altLang="en-US" sz="2400">
                <a:solidFill>
                  <a:srgbClr val="000000"/>
                </a:solidFill>
                <a:latin typeface="Times New Roman" panose="02020603050405020304" pitchFamily="18" charset="0"/>
              </a:rPr>
              <a:t> </a:t>
            </a:r>
            <a:r>
              <a:rPr lang="en-US" altLang="en-US" sz="2400" b="1">
                <a:solidFill>
                  <a:srgbClr val="0000FF"/>
                </a:solidFill>
                <a:latin typeface="Times New Roman" panose="02020603050405020304" pitchFamily="18" charset="0"/>
                <a:cs typeface="Times New Roman" panose="02020603050405020304" pitchFamily="18" charset="0"/>
              </a:rPr>
              <a:t>labels</a:t>
            </a:r>
            <a:r>
              <a:rPr lang="en-US" altLang="en-US" sz="2400" b="1">
                <a:solidFill>
                  <a:srgbClr val="000000"/>
                </a:solidFill>
                <a:latin typeface="Times New Roman" panose="02020603050405020304" pitchFamily="18" charset="0"/>
              </a:rPr>
              <a:t> </a:t>
            </a:r>
            <a:r>
              <a:rPr lang="en-US" altLang="en-US" sz="2400">
                <a:solidFill>
                  <a:srgbClr val="000000"/>
                </a:solidFill>
                <a:latin typeface="Times New Roman" panose="02020603050405020304" pitchFamily="18" charset="0"/>
              </a:rPr>
              <a:t>and an optional </a:t>
            </a:r>
            <a:r>
              <a:rPr lang="en-US" altLang="en-US" sz="2400">
                <a:solidFill>
                  <a:srgbClr val="0000FF"/>
                </a:solidFill>
                <a:latin typeface="LucidaSansTypewriter" pitchFamily="49" charset="0"/>
              </a:rPr>
              <a:t>default</a:t>
            </a:r>
            <a:r>
              <a:rPr lang="en-US" altLang="en-US" sz="2400" b="1">
                <a:solidFill>
                  <a:srgbClr val="000000"/>
                </a:solidFill>
                <a:latin typeface="Times New Roman" panose="02020603050405020304" pitchFamily="18" charset="0"/>
              </a:rPr>
              <a:t> </a:t>
            </a:r>
            <a:r>
              <a:rPr lang="en-US" altLang="en-US" sz="2400" b="1">
                <a:solidFill>
                  <a:srgbClr val="0000FF"/>
                </a:solidFill>
                <a:latin typeface="Times New Roman" panose="02020603050405020304" pitchFamily="18" charset="0"/>
                <a:cs typeface="Times New Roman" panose="02020603050405020304" pitchFamily="18" charset="0"/>
              </a:rPr>
              <a:t>case</a:t>
            </a:r>
            <a:r>
              <a:rPr lang="en-US" altLang="en-US" sz="2400" b="1">
                <a:solidFill>
                  <a:srgbClr val="000000"/>
                </a:solidFill>
                <a:latin typeface="Times New Roman" panose="02020603050405020304" pitchFamily="18" charset="0"/>
              </a:rPr>
              <a:t>. </a:t>
            </a:r>
          </a:p>
          <a:p>
            <a:pPr eaLnBrk="1" hangingPunct="1"/>
            <a:r>
              <a:rPr lang="en-US" altLang="en-US" sz="2400">
                <a:solidFill>
                  <a:srgbClr val="000000"/>
                </a:solidFill>
                <a:latin typeface="Times New Roman" panose="02020603050405020304" pitchFamily="18" charset="0"/>
              </a:rPr>
              <a:t>The program evaluates the </a:t>
            </a:r>
            <a:r>
              <a:rPr lang="en-US" altLang="en-US" sz="2400" b="1">
                <a:solidFill>
                  <a:srgbClr val="0000FF"/>
                </a:solidFill>
                <a:latin typeface="Times New Roman" panose="02020603050405020304" pitchFamily="18" charset="0"/>
                <a:cs typeface="Times New Roman" panose="02020603050405020304" pitchFamily="18" charset="0"/>
              </a:rPr>
              <a:t>controlling expression</a:t>
            </a:r>
            <a:r>
              <a:rPr lang="en-US" altLang="en-US" sz="2400" b="1">
                <a:solidFill>
                  <a:srgbClr val="000000"/>
                </a:solidFill>
                <a:latin typeface="Times New Roman" panose="02020603050405020304" pitchFamily="18" charset="0"/>
                <a:cs typeface="Times New Roman" panose="02020603050405020304" pitchFamily="18" charset="0"/>
              </a:rPr>
              <a:t> </a:t>
            </a:r>
            <a:r>
              <a:rPr lang="en-US" altLang="en-US" sz="2400">
                <a:solidFill>
                  <a:srgbClr val="000000"/>
                </a:solidFill>
                <a:latin typeface="Times New Roman" panose="02020603050405020304" pitchFamily="18" charset="0"/>
              </a:rPr>
              <a:t>in the parentheses following keyword </a:t>
            </a:r>
            <a:r>
              <a:rPr lang="en-US" altLang="en-US" sz="2400">
                <a:solidFill>
                  <a:srgbClr val="000000"/>
                </a:solidFill>
                <a:latin typeface="Lucida Console" panose="020B0609040504020204" pitchFamily="49" charset="0"/>
              </a:rPr>
              <a:t>switch</a:t>
            </a:r>
            <a:r>
              <a:rPr lang="en-US" altLang="en-US" sz="2400">
                <a:solidFill>
                  <a:srgbClr val="000000"/>
                </a:solidFill>
                <a:latin typeface="Times New Roman" panose="02020603050405020304" pitchFamily="18" charset="0"/>
              </a:rPr>
              <a:t>. </a:t>
            </a:r>
          </a:p>
          <a:p>
            <a:pPr eaLnBrk="1" hangingPunct="1"/>
            <a:r>
              <a:rPr lang="en-US" altLang="en-US" sz="2400">
                <a:solidFill>
                  <a:srgbClr val="000000"/>
                </a:solidFill>
                <a:latin typeface="Times New Roman" panose="02020603050405020304" pitchFamily="18" charset="0"/>
              </a:rPr>
              <a:t>The program compares the controlling expression’s value (which must evaluate to an integral value of type </a:t>
            </a:r>
            <a:r>
              <a:rPr lang="en-US" altLang="en-US" sz="2400">
                <a:solidFill>
                  <a:srgbClr val="000000"/>
                </a:solidFill>
                <a:latin typeface="Lucida Console" panose="020B0609040504020204" pitchFamily="49" charset="0"/>
              </a:rPr>
              <a:t>byte</a:t>
            </a:r>
            <a:r>
              <a:rPr lang="en-US" altLang="en-US" sz="2400">
                <a:solidFill>
                  <a:srgbClr val="000000"/>
                </a:solidFill>
                <a:latin typeface="Times New Roman" panose="02020603050405020304" pitchFamily="18" charset="0"/>
              </a:rPr>
              <a:t>, </a:t>
            </a:r>
            <a:r>
              <a:rPr lang="en-US" altLang="en-US" sz="2400">
                <a:solidFill>
                  <a:srgbClr val="000000"/>
                </a:solidFill>
                <a:latin typeface="Lucida Console" panose="020B0609040504020204" pitchFamily="49" charset="0"/>
              </a:rPr>
              <a:t>char</a:t>
            </a:r>
            <a:r>
              <a:rPr lang="en-US" altLang="en-US" sz="2400">
                <a:solidFill>
                  <a:srgbClr val="000000"/>
                </a:solidFill>
                <a:latin typeface="Times New Roman" panose="02020603050405020304" pitchFamily="18" charset="0"/>
              </a:rPr>
              <a:t>, </a:t>
            </a:r>
            <a:r>
              <a:rPr lang="en-US" altLang="en-US" sz="2400">
                <a:solidFill>
                  <a:srgbClr val="000000"/>
                </a:solidFill>
                <a:latin typeface="Lucida Console" panose="020B0609040504020204" pitchFamily="49" charset="0"/>
              </a:rPr>
              <a:t>short</a:t>
            </a:r>
            <a:r>
              <a:rPr lang="en-US" altLang="en-US" sz="2400">
                <a:solidFill>
                  <a:srgbClr val="000000"/>
                </a:solidFill>
                <a:latin typeface="Times New Roman" panose="02020603050405020304" pitchFamily="18" charset="0"/>
              </a:rPr>
              <a:t> or </a:t>
            </a:r>
            <a:r>
              <a:rPr lang="en-US" altLang="en-US" sz="2400">
                <a:solidFill>
                  <a:srgbClr val="000000"/>
                </a:solidFill>
                <a:latin typeface="Lucida Console" panose="020B0609040504020204" pitchFamily="49" charset="0"/>
              </a:rPr>
              <a:t>int</a:t>
            </a:r>
            <a:r>
              <a:rPr lang="en-US" altLang="en-US" sz="2400">
                <a:solidFill>
                  <a:srgbClr val="000000"/>
                </a:solidFill>
                <a:latin typeface="Times New Roman" panose="02020603050405020304" pitchFamily="18" charset="0"/>
              </a:rPr>
              <a:t>, or to a </a:t>
            </a:r>
            <a:r>
              <a:rPr lang="en-US" altLang="en-US" sz="2000">
                <a:solidFill>
                  <a:srgbClr val="000000"/>
                </a:solidFill>
                <a:latin typeface="Lucida Console" panose="020B0609040504020204" pitchFamily="49" charset="0"/>
              </a:rPr>
              <a:t>String</a:t>
            </a:r>
            <a:r>
              <a:rPr lang="en-US" altLang="en-US" sz="2400">
                <a:solidFill>
                  <a:srgbClr val="000000"/>
                </a:solidFill>
                <a:latin typeface="Times New Roman" panose="02020603050405020304" pitchFamily="18" charset="0"/>
              </a:rPr>
              <a:t>) with each </a:t>
            </a:r>
            <a:r>
              <a:rPr lang="en-US" altLang="en-US" sz="2400">
                <a:solidFill>
                  <a:srgbClr val="000000"/>
                </a:solidFill>
                <a:latin typeface="Lucida Console" panose="020B0609040504020204" pitchFamily="49" charset="0"/>
              </a:rPr>
              <a:t>case</a:t>
            </a:r>
            <a:r>
              <a:rPr lang="en-US" altLang="en-US" sz="2400">
                <a:solidFill>
                  <a:srgbClr val="000000"/>
                </a:solidFill>
                <a:latin typeface="Times New Roman" panose="02020603050405020304" pitchFamily="18" charset="0"/>
              </a:rPr>
              <a:t> label. </a:t>
            </a:r>
          </a:p>
          <a:p>
            <a:pPr eaLnBrk="1" hangingPunct="1"/>
            <a:r>
              <a:rPr lang="en-US" altLang="en-US" sz="2400">
                <a:solidFill>
                  <a:srgbClr val="000000"/>
                </a:solidFill>
                <a:latin typeface="Times New Roman" panose="02020603050405020304" pitchFamily="18" charset="0"/>
              </a:rPr>
              <a:t>If a match occurs, the program executes that </a:t>
            </a:r>
            <a:r>
              <a:rPr lang="en-US" altLang="en-US" sz="2400">
                <a:solidFill>
                  <a:srgbClr val="000000"/>
                </a:solidFill>
                <a:latin typeface="Lucida Console" panose="020B0609040504020204" pitchFamily="49" charset="0"/>
              </a:rPr>
              <a:t>case</a:t>
            </a:r>
            <a:r>
              <a:rPr lang="en-US" altLang="en-US" sz="2400">
                <a:solidFill>
                  <a:srgbClr val="000000"/>
                </a:solidFill>
                <a:latin typeface="Times New Roman" panose="02020603050405020304" pitchFamily="18" charset="0"/>
              </a:rPr>
              <a:t>’s statements. </a:t>
            </a:r>
          </a:p>
          <a:p>
            <a:pPr eaLnBrk="1" hangingPunct="1"/>
            <a:r>
              <a:rPr lang="en-US" altLang="en-US" sz="2400">
                <a:solidFill>
                  <a:srgbClr val="000000"/>
                </a:solidFill>
                <a:latin typeface="Times New Roman" panose="02020603050405020304" pitchFamily="18" charset="0"/>
              </a:rPr>
              <a:t>The </a:t>
            </a:r>
            <a:r>
              <a:rPr lang="en-US" altLang="en-US" sz="2400">
                <a:solidFill>
                  <a:srgbClr val="0000FF"/>
                </a:solidFill>
                <a:latin typeface="LucidaSansTypewriter" pitchFamily="49" charset="0"/>
              </a:rPr>
              <a:t>break</a:t>
            </a:r>
            <a:r>
              <a:rPr lang="en-US" altLang="en-US" sz="2400" b="1">
                <a:solidFill>
                  <a:srgbClr val="0000FF"/>
                </a:solidFill>
                <a:latin typeface="AGaramond Bold" pitchFamily="50" charset="0"/>
              </a:rPr>
              <a:t> </a:t>
            </a:r>
            <a:r>
              <a:rPr lang="en-US" altLang="en-US" sz="2400" b="1">
                <a:solidFill>
                  <a:srgbClr val="0000FF"/>
                </a:solidFill>
                <a:latin typeface="Times New Roman" panose="02020603050405020304" pitchFamily="18" charset="0"/>
                <a:cs typeface="Times New Roman" panose="02020603050405020304" pitchFamily="18" charset="0"/>
              </a:rPr>
              <a:t>statement</a:t>
            </a:r>
            <a:r>
              <a:rPr lang="en-US" altLang="en-US" sz="2400" b="1">
                <a:solidFill>
                  <a:srgbClr val="000000"/>
                </a:solidFill>
                <a:latin typeface="Times New Roman" panose="02020603050405020304" pitchFamily="18" charset="0"/>
              </a:rPr>
              <a:t> </a:t>
            </a:r>
            <a:r>
              <a:rPr lang="en-US" altLang="en-US" sz="2400">
                <a:solidFill>
                  <a:srgbClr val="000000"/>
                </a:solidFill>
                <a:latin typeface="Times New Roman" panose="02020603050405020304" pitchFamily="18" charset="0"/>
              </a:rPr>
              <a:t>causes program control to proceed with the first statement after the </a:t>
            </a:r>
            <a:r>
              <a:rPr lang="en-US" altLang="en-US" sz="2400">
                <a:solidFill>
                  <a:srgbClr val="000000"/>
                </a:solidFill>
                <a:latin typeface="Lucida Console" panose="020B0609040504020204" pitchFamily="49" charset="0"/>
              </a:rPr>
              <a:t>switch</a:t>
            </a:r>
            <a:r>
              <a:rPr lang="en-US" altLang="en-US" sz="2400">
                <a:solidFill>
                  <a:srgbClr val="000000"/>
                </a:solidFill>
                <a:latin typeface="Times New Roman" panose="02020603050405020304" pitchFamily="18"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rgbClr val="24B5A1"/>
                </a:solidFill>
                <a:latin typeface="Arial"/>
              </a:rPr>
              <a:t>5.6  </a:t>
            </a:r>
            <a:r>
              <a:rPr lang="en-US" dirty="0" smtClean="0">
                <a:solidFill>
                  <a:srgbClr val="3380E6"/>
                </a:solidFill>
                <a:latin typeface="Lucida Console"/>
              </a:rPr>
              <a:t>switch</a:t>
            </a:r>
            <a:r>
              <a:rPr lang="en-US" dirty="0" smtClean="0">
                <a:solidFill>
                  <a:srgbClr val="3380E6"/>
                </a:solidFill>
                <a:latin typeface="Arial"/>
              </a:rPr>
              <a:t> Multiple-Selection Statement (Cont.)</a:t>
            </a:r>
          </a:p>
        </p:txBody>
      </p:sp>
      <p:sp>
        <p:nvSpPr>
          <p:cNvPr id="70659" name="Text Placeholder 2"/>
          <p:cNvSpPr>
            <a:spLocks noGrp="1"/>
          </p:cNvSpPr>
          <p:nvPr>
            <p:ph type="body" idx="1"/>
          </p:nvPr>
        </p:nvSpPr>
        <p:spPr>
          <a:xfrm>
            <a:off x="1981200" y="1481138"/>
            <a:ext cx="8229600" cy="4843462"/>
          </a:xfrm>
        </p:spPr>
        <p:txBody>
          <a:bodyPr/>
          <a:lstStyle/>
          <a:p>
            <a:pPr eaLnBrk="1" hangingPunct="1">
              <a:lnSpc>
                <a:spcPct val="90000"/>
              </a:lnSpc>
            </a:pPr>
            <a:r>
              <a:rPr lang="en-US" altLang="en-US" sz="2300">
                <a:solidFill>
                  <a:srgbClr val="000000"/>
                </a:solidFill>
                <a:latin typeface="Lucida Console" panose="020B0609040504020204" pitchFamily="49" charset="0"/>
              </a:rPr>
              <a:t>switch</a:t>
            </a:r>
            <a:r>
              <a:rPr lang="en-US" altLang="en-US" sz="2300">
                <a:solidFill>
                  <a:srgbClr val="000000"/>
                </a:solidFill>
                <a:latin typeface="Times New Roman" panose="02020603050405020304" pitchFamily="18" charset="0"/>
              </a:rPr>
              <a:t> does </a:t>
            </a:r>
            <a:r>
              <a:rPr lang="en-US" altLang="en-US" sz="2300" i="1">
                <a:solidFill>
                  <a:srgbClr val="000000"/>
                </a:solidFill>
                <a:latin typeface="Times New Roman" panose="02020603050405020304" pitchFamily="18" charset="0"/>
              </a:rPr>
              <a:t>not</a:t>
            </a:r>
            <a:r>
              <a:rPr lang="en-US" altLang="en-US" sz="2300">
                <a:solidFill>
                  <a:srgbClr val="000000"/>
                </a:solidFill>
                <a:latin typeface="Times New Roman" panose="02020603050405020304" pitchFamily="18" charset="0"/>
              </a:rPr>
              <a:t> provide a mechanism for testing ranges of values—every value must be listed in a separate </a:t>
            </a:r>
            <a:r>
              <a:rPr lang="en-US" altLang="en-US" sz="2300">
                <a:solidFill>
                  <a:srgbClr val="000000"/>
                </a:solidFill>
                <a:latin typeface="Lucida Console" panose="020B0609040504020204" pitchFamily="49" charset="0"/>
              </a:rPr>
              <a:t>case</a:t>
            </a:r>
            <a:r>
              <a:rPr lang="en-US" altLang="en-US" sz="2300">
                <a:solidFill>
                  <a:srgbClr val="000000"/>
                </a:solidFill>
                <a:latin typeface="Times New Roman" panose="02020603050405020304" pitchFamily="18" charset="0"/>
              </a:rPr>
              <a:t> label. </a:t>
            </a:r>
          </a:p>
          <a:p>
            <a:pPr eaLnBrk="1" hangingPunct="1">
              <a:lnSpc>
                <a:spcPct val="90000"/>
              </a:lnSpc>
            </a:pPr>
            <a:r>
              <a:rPr lang="en-US" altLang="en-US" sz="2300">
                <a:solidFill>
                  <a:srgbClr val="000000"/>
                </a:solidFill>
                <a:latin typeface="Times New Roman" panose="02020603050405020304" pitchFamily="18" charset="0"/>
              </a:rPr>
              <a:t>Note that each </a:t>
            </a:r>
            <a:r>
              <a:rPr lang="en-US" altLang="en-US" sz="2300">
                <a:solidFill>
                  <a:srgbClr val="000000"/>
                </a:solidFill>
                <a:latin typeface="Lucida Console" panose="020B0609040504020204" pitchFamily="49" charset="0"/>
              </a:rPr>
              <a:t>case</a:t>
            </a:r>
            <a:r>
              <a:rPr lang="en-US" altLang="en-US" sz="2300">
                <a:solidFill>
                  <a:srgbClr val="000000"/>
                </a:solidFill>
                <a:latin typeface="Times New Roman" panose="02020603050405020304" pitchFamily="18" charset="0"/>
              </a:rPr>
              <a:t> can have multiple statements.</a:t>
            </a:r>
          </a:p>
          <a:p>
            <a:pPr eaLnBrk="1" hangingPunct="1">
              <a:lnSpc>
                <a:spcPct val="90000"/>
              </a:lnSpc>
            </a:pPr>
            <a:r>
              <a:rPr lang="en-US" altLang="en-US" sz="2300">
                <a:solidFill>
                  <a:srgbClr val="000000"/>
                </a:solidFill>
                <a:latin typeface="Lucida Console" panose="020B0609040504020204" pitchFamily="49" charset="0"/>
              </a:rPr>
              <a:t>switch</a:t>
            </a:r>
            <a:r>
              <a:rPr lang="en-US" altLang="en-US" sz="2300">
                <a:solidFill>
                  <a:srgbClr val="000000"/>
                </a:solidFill>
                <a:latin typeface="Times New Roman" panose="02020603050405020304" pitchFamily="18" charset="0"/>
              </a:rPr>
              <a:t> differs from other control statements in that it does not require braces around multiple statements in a </a:t>
            </a:r>
            <a:r>
              <a:rPr lang="en-US" altLang="en-US" sz="2300">
                <a:solidFill>
                  <a:srgbClr val="000000"/>
                </a:solidFill>
                <a:latin typeface="Lucida Console" panose="020B0609040504020204" pitchFamily="49" charset="0"/>
              </a:rPr>
              <a:t>case</a:t>
            </a:r>
            <a:r>
              <a:rPr lang="en-US" altLang="en-US" sz="2300">
                <a:solidFill>
                  <a:srgbClr val="000000"/>
                </a:solidFill>
                <a:latin typeface="Times New Roman" panose="02020603050405020304" pitchFamily="18" charset="0"/>
              </a:rPr>
              <a:t>. </a:t>
            </a:r>
          </a:p>
          <a:p>
            <a:pPr eaLnBrk="1" hangingPunct="1">
              <a:lnSpc>
                <a:spcPct val="90000"/>
              </a:lnSpc>
            </a:pPr>
            <a:r>
              <a:rPr lang="en-US" altLang="en-US" sz="2300">
                <a:solidFill>
                  <a:srgbClr val="000000"/>
                </a:solidFill>
                <a:latin typeface="Times New Roman" panose="02020603050405020304" pitchFamily="18" charset="0"/>
              </a:rPr>
              <a:t>Without </a:t>
            </a:r>
            <a:r>
              <a:rPr lang="en-US" altLang="en-US" sz="2300">
                <a:solidFill>
                  <a:srgbClr val="000000"/>
                </a:solidFill>
                <a:latin typeface="Lucida Console" panose="020B0609040504020204" pitchFamily="49" charset="0"/>
              </a:rPr>
              <a:t>break</a:t>
            </a:r>
            <a:r>
              <a:rPr lang="en-US" altLang="en-US" sz="2300">
                <a:solidFill>
                  <a:srgbClr val="000000"/>
                </a:solidFill>
                <a:latin typeface="Times New Roman" panose="02020603050405020304" pitchFamily="18" charset="0"/>
              </a:rPr>
              <a:t>, the statements for a matching case and subsequent cases execute until a </a:t>
            </a:r>
            <a:r>
              <a:rPr lang="en-US" altLang="en-US" sz="2300">
                <a:solidFill>
                  <a:srgbClr val="000000"/>
                </a:solidFill>
                <a:latin typeface="Lucida Console" panose="020B0609040504020204" pitchFamily="49" charset="0"/>
              </a:rPr>
              <a:t>break</a:t>
            </a:r>
            <a:r>
              <a:rPr lang="en-US" altLang="en-US" sz="2300">
                <a:solidFill>
                  <a:srgbClr val="000000"/>
                </a:solidFill>
                <a:latin typeface="Times New Roman" panose="02020603050405020304" pitchFamily="18" charset="0"/>
              </a:rPr>
              <a:t> or the end of the </a:t>
            </a:r>
            <a:r>
              <a:rPr lang="en-US" altLang="en-US" sz="2300">
                <a:solidFill>
                  <a:srgbClr val="000000"/>
                </a:solidFill>
                <a:latin typeface="Lucida Console" panose="020B0609040504020204" pitchFamily="49" charset="0"/>
              </a:rPr>
              <a:t>switch</a:t>
            </a:r>
            <a:r>
              <a:rPr lang="en-US" altLang="en-US" sz="2300">
                <a:solidFill>
                  <a:srgbClr val="000000"/>
                </a:solidFill>
                <a:latin typeface="Times New Roman" panose="02020603050405020304" pitchFamily="18" charset="0"/>
              </a:rPr>
              <a:t> is encountered. This is called “falling through.” </a:t>
            </a:r>
          </a:p>
          <a:p>
            <a:pPr eaLnBrk="1" hangingPunct="1">
              <a:lnSpc>
                <a:spcPct val="90000"/>
              </a:lnSpc>
            </a:pPr>
            <a:r>
              <a:rPr lang="en-US" altLang="en-US" sz="2300">
                <a:solidFill>
                  <a:srgbClr val="000000"/>
                </a:solidFill>
                <a:latin typeface="Times New Roman" panose="02020603050405020304" pitchFamily="18" charset="0"/>
              </a:rPr>
              <a:t>If no match occurs between the controlling expression’s value and a </a:t>
            </a:r>
            <a:r>
              <a:rPr lang="en-US" altLang="en-US" sz="2300">
                <a:solidFill>
                  <a:srgbClr val="000000"/>
                </a:solidFill>
                <a:latin typeface="Lucida Console" panose="020B0609040504020204" pitchFamily="49" charset="0"/>
              </a:rPr>
              <a:t>case</a:t>
            </a:r>
            <a:r>
              <a:rPr lang="en-US" altLang="en-US" sz="2300">
                <a:solidFill>
                  <a:srgbClr val="000000"/>
                </a:solidFill>
                <a:latin typeface="Times New Roman" panose="02020603050405020304" pitchFamily="18" charset="0"/>
              </a:rPr>
              <a:t> label, the </a:t>
            </a:r>
            <a:r>
              <a:rPr lang="en-US" altLang="en-US" sz="2300">
                <a:solidFill>
                  <a:srgbClr val="000000"/>
                </a:solidFill>
                <a:latin typeface="Lucida Console" panose="020B0609040504020204" pitchFamily="49" charset="0"/>
              </a:rPr>
              <a:t>default</a:t>
            </a:r>
            <a:r>
              <a:rPr lang="en-US" altLang="en-US" sz="2300">
                <a:solidFill>
                  <a:srgbClr val="000000"/>
                </a:solidFill>
                <a:latin typeface="Times New Roman" panose="02020603050405020304" pitchFamily="18" charset="0"/>
              </a:rPr>
              <a:t> case executes. </a:t>
            </a:r>
          </a:p>
          <a:p>
            <a:pPr eaLnBrk="1" hangingPunct="1">
              <a:lnSpc>
                <a:spcPct val="90000"/>
              </a:lnSpc>
            </a:pPr>
            <a:r>
              <a:rPr lang="en-US" altLang="en-US" sz="2300">
                <a:solidFill>
                  <a:srgbClr val="000000"/>
                </a:solidFill>
                <a:latin typeface="Times New Roman" panose="02020603050405020304" pitchFamily="18" charset="0"/>
              </a:rPr>
              <a:t>If no match occurs and there is no </a:t>
            </a:r>
            <a:r>
              <a:rPr lang="en-US" altLang="en-US" sz="2300">
                <a:solidFill>
                  <a:srgbClr val="000000"/>
                </a:solidFill>
                <a:latin typeface="Lucida Console" panose="020B0609040504020204" pitchFamily="49" charset="0"/>
              </a:rPr>
              <a:t>default</a:t>
            </a:r>
            <a:r>
              <a:rPr lang="en-US" altLang="en-US" sz="2300">
                <a:solidFill>
                  <a:srgbClr val="000000"/>
                </a:solidFill>
                <a:latin typeface="Times New Roman" panose="02020603050405020304" pitchFamily="18" charset="0"/>
              </a:rPr>
              <a:t> case, program control simply continues with the first statement after the </a:t>
            </a:r>
            <a:r>
              <a:rPr lang="en-US" altLang="en-US" sz="2300">
                <a:solidFill>
                  <a:srgbClr val="000000"/>
                </a:solidFill>
                <a:latin typeface="Lucida Console" panose="020B0609040504020204" pitchFamily="49" charset="0"/>
              </a:rPr>
              <a:t>switch</a:t>
            </a:r>
            <a:r>
              <a:rPr lang="en-US" altLang="en-US" sz="2300">
                <a:solidFill>
                  <a:srgbClr val="000000"/>
                </a:solidFill>
                <a:latin typeface="Times New Roman" panose="02020603050405020304" pitchFamily="18" charset="0"/>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rgbClr val="24B5A1"/>
                </a:solidFill>
                <a:latin typeface="Arial"/>
              </a:rPr>
              <a:t>5.6  </a:t>
            </a:r>
            <a:r>
              <a:rPr lang="en-US" dirty="0" smtClean="0">
                <a:solidFill>
                  <a:srgbClr val="3380E6"/>
                </a:solidFill>
                <a:latin typeface="Lucida Console"/>
              </a:rPr>
              <a:t>switch</a:t>
            </a:r>
            <a:r>
              <a:rPr lang="en-US" dirty="0" smtClean="0">
                <a:solidFill>
                  <a:srgbClr val="3380E6"/>
                </a:solidFill>
                <a:latin typeface="Arial"/>
              </a:rPr>
              <a:t> Multiple-Selection Statement (Cont.)</a:t>
            </a:r>
          </a:p>
        </p:txBody>
      </p:sp>
      <p:sp>
        <p:nvSpPr>
          <p:cNvPr id="73731" name="Text Placeholder 2"/>
          <p:cNvSpPr>
            <a:spLocks noGrp="1"/>
          </p:cNvSpPr>
          <p:nvPr>
            <p:ph type="body" idx="1"/>
          </p:nvPr>
        </p:nvSpPr>
        <p:spPr/>
        <p:txBody>
          <a:bodyPr/>
          <a:lstStyle/>
          <a:p>
            <a:pPr eaLnBrk="1" hangingPunct="1"/>
            <a:r>
              <a:rPr lang="en-US" altLang="en-US" dirty="0" smtClean="0">
                <a:solidFill>
                  <a:srgbClr val="000000"/>
                </a:solidFill>
                <a:latin typeface="Times New Roman" panose="02020603050405020304" pitchFamily="18" charset="0"/>
              </a:rPr>
              <a:t>Most </a:t>
            </a:r>
            <a:r>
              <a:rPr lang="en-US" altLang="en-US" dirty="0" smtClean="0">
                <a:solidFill>
                  <a:srgbClr val="000000"/>
                </a:solidFill>
                <a:latin typeface="Lucida Console" panose="020B0609040504020204" pitchFamily="49" charset="0"/>
              </a:rPr>
              <a:t>switch</a:t>
            </a:r>
            <a:r>
              <a:rPr lang="en-US" altLang="en-US" dirty="0" smtClean="0">
                <a:solidFill>
                  <a:srgbClr val="000000"/>
                </a:solidFill>
                <a:latin typeface="Times New Roman" panose="02020603050405020304" pitchFamily="18" charset="0"/>
              </a:rPr>
              <a:t> statements use a </a:t>
            </a:r>
            <a:r>
              <a:rPr lang="en-US" altLang="en-US" dirty="0" smtClean="0">
                <a:solidFill>
                  <a:srgbClr val="000000"/>
                </a:solidFill>
                <a:latin typeface="Lucida Console" panose="020B0609040504020204" pitchFamily="49" charset="0"/>
              </a:rPr>
              <a:t>break</a:t>
            </a:r>
            <a:r>
              <a:rPr lang="en-US" altLang="en-US" dirty="0" smtClean="0">
                <a:solidFill>
                  <a:srgbClr val="000000"/>
                </a:solidFill>
                <a:latin typeface="Times New Roman" panose="02020603050405020304" pitchFamily="18" charset="0"/>
              </a:rPr>
              <a:t> in each </a:t>
            </a:r>
            <a:r>
              <a:rPr lang="en-US" altLang="en-US" dirty="0" smtClean="0">
                <a:solidFill>
                  <a:srgbClr val="000000"/>
                </a:solidFill>
                <a:latin typeface="Lucida Console" panose="020B0609040504020204" pitchFamily="49" charset="0"/>
              </a:rPr>
              <a:t>case</a:t>
            </a:r>
            <a:r>
              <a:rPr lang="en-US" altLang="en-US" dirty="0" smtClean="0">
                <a:solidFill>
                  <a:srgbClr val="000000"/>
                </a:solidFill>
                <a:latin typeface="Times New Roman" panose="02020603050405020304" pitchFamily="18" charset="0"/>
              </a:rPr>
              <a:t> to terminate the </a:t>
            </a:r>
            <a:r>
              <a:rPr lang="en-US" altLang="en-US" dirty="0" smtClean="0">
                <a:solidFill>
                  <a:srgbClr val="000000"/>
                </a:solidFill>
                <a:latin typeface="Lucida Console" panose="020B0609040504020204" pitchFamily="49" charset="0"/>
              </a:rPr>
              <a:t>switch</a:t>
            </a:r>
            <a:r>
              <a:rPr lang="en-US" altLang="en-US" dirty="0" smtClean="0">
                <a:solidFill>
                  <a:srgbClr val="000000"/>
                </a:solidFill>
                <a:latin typeface="Times New Roman" panose="02020603050405020304" pitchFamily="18" charset="0"/>
              </a:rPr>
              <a:t> statement after processing the </a:t>
            </a:r>
            <a:r>
              <a:rPr lang="en-US" altLang="en-US" dirty="0" smtClean="0">
                <a:solidFill>
                  <a:srgbClr val="000000"/>
                </a:solidFill>
                <a:latin typeface="Lucida Console" panose="020B0609040504020204" pitchFamily="49" charset="0"/>
              </a:rPr>
              <a:t>case</a:t>
            </a:r>
            <a:r>
              <a:rPr lang="en-US" altLang="en-US" dirty="0" smtClean="0">
                <a:solidFill>
                  <a:srgbClr val="000000"/>
                </a:solidFill>
                <a:latin typeface="Times New Roman" panose="02020603050405020304" pitchFamily="18" charset="0"/>
              </a:rPr>
              <a:t>.</a:t>
            </a:r>
          </a:p>
          <a:p>
            <a:pPr eaLnBrk="1" hangingPunct="1"/>
            <a:r>
              <a:rPr lang="en-US" altLang="en-US" dirty="0" smtClean="0">
                <a:solidFill>
                  <a:srgbClr val="000000"/>
                </a:solidFill>
                <a:latin typeface="Times New Roman" panose="02020603050405020304" pitchFamily="18" charset="0"/>
              </a:rPr>
              <a:t>The </a:t>
            </a:r>
            <a:r>
              <a:rPr lang="en-US" altLang="en-US" dirty="0" smtClean="0">
                <a:solidFill>
                  <a:srgbClr val="000000"/>
                </a:solidFill>
                <a:latin typeface="Lucida Console" panose="020B0609040504020204" pitchFamily="49" charset="0"/>
              </a:rPr>
              <a:t>break</a:t>
            </a:r>
            <a:r>
              <a:rPr lang="en-US" altLang="en-US" dirty="0" smtClean="0">
                <a:solidFill>
                  <a:srgbClr val="000000"/>
                </a:solidFill>
                <a:latin typeface="Times New Roman" panose="02020603050405020304" pitchFamily="18" charset="0"/>
              </a:rPr>
              <a:t> statement is not required for the </a:t>
            </a:r>
            <a:r>
              <a:rPr lang="en-US" altLang="en-US" dirty="0" smtClean="0">
                <a:solidFill>
                  <a:srgbClr val="000000"/>
                </a:solidFill>
                <a:latin typeface="Lucida Console" panose="020B0609040504020204" pitchFamily="49" charset="0"/>
              </a:rPr>
              <a:t>switch</a:t>
            </a:r>
            <a:r>
              <a:rPr lang="en-US" altLang="en-US" dirty="0" smtClean="0">
                <a:solidFill>
                  <a:srgbClr val="000000"/>
                </a:solidFill>
                <a:latin typeface="Times New Roman" panose="02020603050405020304" pitchFamily="18" charset="0"/>
              </a:rPr>
              <a:t>’s last </a:t>
            </a:r>
            <a:r>
              <a:rPr lang="en-US" altLang="en-US" dirty="0" smtClean="0">
                <a:solidFill>
                  <a:srgbClr val="000000"/>
                </a:solidFill>
                <a:latin typeface="Lucida Console" panose="020B0609040504020204" pitchFamily="49" charset="0"/>
              </a:rPr>
              <a:t>case</a:t>
            </a:r>
            <a:r>
              <a:rPr lang="en-US" altLang="en-US" dirty="0" smtClean="0">
                <a:solidFill>
                  <a:srgbClr val="000000"/>
                </a:solidFill>
                <a:latin typeface="Times New Roman" panose="02020603050405020304" pitchFamily="18" charset="0"/>
              </a:rPr>
              <a:t> (or the optional </a:t>
            </a:r>
            <a:r>
              <a:rPr lang="en-US" altLang="en-US" dirty="0" smtClean="0">
                <a:solidFill>
                  <a:srgbClr val="000000"/>
                </a:solidFill>
                <a:latin typeface="Lucida Console" panose="020B0609040504020204" pitchFamily="49" charset="0"/>
              </a:rPr>
              <a:t>default</a:t>
            </a:r>
            <a:r>
              <a:rPr lang="en-US" altLang="en-US" dirty="0" smtClean="0">
                <a:solidFill>
                  <a:srgbClr val="000000"/>
                </a:solidFill>
                <a:latin typeface="Times New Roman" panose="02020603050405020304" pitchFamily="18" charset="0"/>
              </a:rPr>
              <a:t> case, when it appears last), because execution continues with the next statement after the </a:t>
            </a:r>
            <a:r>
              <a:rPr lang="en-US" altLang="en-US" dirty="0" smtClean="0">
                <a:solidFill>
                  <a:srgbClr val="000000"/>
                </a:solidFill>
                <a:latin typeface="Lucida Console" panose="020B0609040504020204" pitchFamily="49" charset="0"/>
              </a:rPr>
              <a:t>switch</a:t>
            </a:r>
            <a:r>
              <a:rPr lang="en-US" altLang="en-US" dirty="0" smtClean="0">
                <a:solidFill>
                  <a:srgbClr val="000000"/>
                </a:solidFill>
                <a:latin typeface="Times New Roman" panose="02020603050405020304" pitchFamily="18" charset="0"/>
              </a:rPr>
              <a:t>.</a:t>
            </a:r>
          </a:p>
          <a:p>
            <a:pPr eaLnBrk="1" hangingPunct="1"/>
            <a:r>
              <a:rPr lang="en-US" altLang="en-US" dirty="0" smtClean="0">
                <a:solidFill>
                  <a:srgbClr val="000000"/>
                </a:solidFill>
                <a:latin typeface="Times New Roman" panose="02020603050405020304" pitchFamily="18" charset="0"/>
              </a:rPr>
              <a:t>Forgetting a break statement when one is needed in a switch is a logical error </a:t>
            </a:r>
          </a:p>
          <a:p>
            <a:pPr eaLnBrk="1" hangingPunct="1"/>
            <a:r>
              <a:rPr lang="en-US" altLang="en-US" dirty="0" smtClean="0">
                <a:solidFill>
                  <a:srgbClr val="000000"/>
                </a:solidFill>
                <a:latin typeface="Times New Roman" panose="02020603050405020304" pitchFamily="18" charset="0"/>
              </a:rPr>
              <a:t>In a switch statement, ensure that you test for all possible values of the controlling expressions</a:t>
            </a:r>
            <a:endParaRPr lang="en-US" altLang="en-US" dirty="0" smtClean="0">
              <a:solidFill>
                <a:srgbClr val="000000"/>
              </a:solidFill>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1" descr="jhtp_05_CS2_Page_37"/>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rgbClr val="24B5A1"/>
                </a:solidFill>
                <a:latin typeface="Arial"/>
              </a:rPr>
              <a:t>5.2  </a:t>
            </a:r>
            <a:r>
              <a:rPr lang="en-US" dirty="0" smtClean="0">
                <a:solidFill>
                  <a:srgbClr val="3380E6"/>
                </a:solidFill>
                <a:latin typeface="Arial"/>
              </a:rPr>
              <a:t>Essentials of Counter-Controlled Repetition</a:t>
            </a:r>
          </a:p>
        </p:txBody>
      </p:sp>
      <p:sp>
        <p:nvSpPr>
          <p:cNvPr id="14339" name="Text Placeholder 2"/>
          <p:cNvSpPr>
            <a:spLocks noGrp="1"/>
          </p:cNvSpPr>
          <p:nvPr>
            <p:ph type="body" idx="1"/>
          </p:nvPr>
        </p:nvSpPr>
        <p:spPr/>
        <p:txBody>
          <a:bodyPr/>
          <a:lstStyle/>
          <a:p>
            <a:pPr eaLnBrk="1" hangingPunct="1"/>
            <a:r>
              <a:rPr lang="en-US" altLang="en-US" dirty="0" smtClean="0">
                <a:solidFill>
                  <a:srgbClr val="000000"/>
                </a:solidFill>
                <a:latin typeface="Times New Roman" panose="02020603050405020304" pitchFamily="18" charset="0"/>
              </a:rPr>
              <a:t>Counter-controlled repetition requires</a:t>
            </a:r>
          </a:p>
          <a:p>
            <a:pPr lvl="1" eaLnBrk="1" hangingPunct="1"/>
            <a:r>
              <a:rPr lang="en-US" altLang="en-US" dirty="0" smtClean="0">
                <a:solidFill>
                  <a:srgbClr val="000000"/>
                </a:solidFill>
                <a:latin typeface="Times New Roman" panose="02020603050405020304" pitchFamily="18" charset="0"/>
                <a:cs typeface="Times New Roman" panose="02020603050405020304" pitchFamily="18" charset="0"/>
              </a:rPr>
              <a:t>a </a:t>
            </a:r>
            <a:r>
              <a:rPr lang="en-US" altLang="en-US" b="1" dirty="0" smtClean="0">
                <a:solidFill>
                  <a:srgbClr val="0000FF"/>
                </a:solidFill>
                <a:latin typeface="Times New Roman" panose="02020603050405020304" pitchFamily="18" charset="0"/>
                <a:cs typeface="Times New Roman" panose="02020603050405020304" pitchFamily="18" charset="0"/>
              </a:rPr>
              <a:t>control variable</a:t>
            </a:r>
            <a:r>
              <a:rPr lang="en-US" altLang="en-US" dirty="0" smtClean="0">
                <a:solidFill>
                  <a:srgbClr val="000000"/>
                </a:solidFill>
                <a:latin typeface="Times New Roman" panose="02020603050405020304" pitchFamily="18" charset="0"/>
                <a:cs typeface="Times New Roman" panose="02020603050405020304" pitchFamily="18" charset="0"/>
              </a:rPr>
              <a:t> (or loop counter)</a:t>
            </a:r>
          </a:p>
          <a:p>
            <a:pPr lvl="1" eaLnBrk="1" hangingPunct="1"/>
            <a:r>
              <a:rPr lang="en-US" altLang="en-US" dirty="0" smtClean="0">
                <a:solidFill>
                  <a:srgbClr val="000000"/>
                </a:solidFill>
                <a:latin typeface="Times New Roman" panose="02020603050405020304" pitchFamily="18" charset="0"/>
                <a:cs typeface="Times New Roman" panose="02020603050405020304" pitchFamily="18" charset="0"/>
              </a:rPr>
              <a:t>the </a:t>
            </a:r>
            <a:r>
              <a:rPr lang="en-US" altLang="en-US" b="1" dirty="0" smtClean="0">
                <a:solidFill>
                  <a:srgbClr val="0000FF"/>
                </a:solidFill>
                <a:latin typeface="Times New Roman" panose="02020603050405020304" pitchFamily="18" charset="0"/>
                <a:cs typeface="Times New Roman" panose="02020603050405020304" pitchFamily="18" charset="0"/>
              </a:rPr>
              <a:t>initial value</a:t>
            </a:r>
            <a:r>
              <a:rPr lang="en-US" altLang="en-US" dirty="0" smtClean="0">
                <a:solidFill>
                  <a:srgbClr val="000000"/>
                </a:solidFill>
                <a:latin typeface="Times New Roman" panose="02020603050405020304" pitchFamily="18" charset="0"/>
                <a:cs typeface="Times New Roman" panose="02020603050405020304" pitchFamily="18" charset="0"/>
              </a:rPr>
              <a:t> of the control variable</a:t>
            </a:r>
          </a:p>
          <a:p>
            <a:pPr lvl="1" eaLnBrk="1" hangingPunct="1"/>
            <a:r>
              <a:rPr lang="en-US" altLang="en-US" dirty="0" smtClean="0">
                <a:solidFill>
                  <a:srgbClr val="000000"/>
                </a:solidFill>
                <a:latin typeface="Times New Roman" panose="02020603050405020304" pitchFamily="18" charset="0"/>
                <a:cs typeface="Times New Roman" panose="02020603050405020304" pitchFamily="18" charset="0"/>
              </a:rPr>
              <a:t>the </a:t>
            </a:r>
            <a:r>
              <a:rPr lang="en-US" altLang="en-US" b="1" dirty="0" smtClean="0">
                <a:solidFill>
                  <a:srgbClr val="0000FF"/>
                </a:solidFill>
                <a:latin typeface="Times New Roman" panose="02020603050405020304" pitchFamily="18" charset="0"/>
                <a:cs typeface="Times New Roman" panose="02020603050405020304" pitchFamily="18" charset="0"/>
              </a:rPr>
              <a:t>increment</a:t>
            </a:r>
            <a:r>
              <a:rPr lang="en-US" altLang="en-US" b="1" dirty="0" smtClean="0">
                <a:solidFill>
                  <a:srgbClr val="000000"/>
                </a:solidFill>
                <a:latin typeface="Times New Roman" panose="02020603050405020304" pitchFamily="18" charset="0"/>
                <a:cs typeface="Times New Roman" panose="02020603050405020304" pitchFamily="18" charset="0"/>
              </a:rPr>
              <a:t> </a:t>
            </a:r>
            <a:r>
              <a:rPr lang="en-US" altLang="en-US" dirty="0" smtClean="0">
                <a:solidFill>
                  <a:srgbClr val="000000"/>
                </a:solidFill>
                <a:latin typeface="Times New Roman" panose="02020603050405020304" pitchFamily="18" charset="0"/>
                <a:cs typeface="Times New Roman" panose="02020603050405020304" pitchFamily="18" charset="0"/>
              </a:rPr>
              <a:t>by which the control variable is modified each time through the loop (also known as </a:t>
            </a:r>
            <a:r>
              <a:rPr lang="en-US" altLang="en-US" b="1" dirty="0" smtClean="0">
                <a:solidFill>
                  <a:srgbClr val="0000FF"/>
                </a:solidFill>
                <a:latin typeface="Times New Roman" panose="02020603050405020304" pitchFamily="18" charset="0"/>
                <a:cs typeface="Times New Roman" panose="02020603050405020304" pitchFamily="18" charset="0"/>
              </a:rPr>
              <a:t>each iteration of the loop</a:t>
            </a:r>
            <a:r>
              <a:rPr lang="en-US" altLang="en-US" dirty="0" smtClean="0">
                <a:solidFill>
                  <a:srgbClr val="000000"/>
                </a:solidFill>
                <a:latin typeface="Times New Roman" panose="02020603050405020304" pitchFamily="18" charset="0"/>
                <a:cs typeface="Times New Roman" panose="02020603050405020304" pitchFamily="18" charset="0"/>
              </a:rPr>
              <a:t>)</a:t>
            </a:r>
          </a:p>
          <a:p>
            <a:pPr lvl="1" eaLnBrk="1" hangingPunct="1"/>
            <a:r>
              <a:rPr lang="en-US" altLang="en-US" dirty="0" smtClean="0">
                <a:solidFill>
                  <a:srgbClr val="000000"/>
                </a:solidFill>
                <a:latin typeface="Times New Roman" panose="02020603050405020304" pitchFamily="18" charset="0"/>
                <a:cs typeface="Times New Roman" panose="02020603050405020304" pitchFamily="18" charset="0"/>
              </a:rPr>
              <a:t>the </a:t>
            </a:r>
            <a:r>
              <a:rPr lang="en-US" altLang="en-US" b="1" dirty="0" smtClean="0">
                <a:solidFill>
                  <a:srgbClr val="0000FF"/>
                </a:solidFill>
                <a:latin typeface="Times New Roman" panose="02020603050405020304" pitchFamily="18" charset="0"/>
                <a:cs typeface="Times New Roman" panose="02020603050405020304" pitchFamily="18" charset="0"/>
              </a:rPr>
              <a:t>loop-continuation condition</a:t>
            </a:r>
            <a:r>
              <a:rPr lang="en-US" altLang="en-US" dirty="0" smtClean="0">
                <a:solidFill>
                  <a:srgbClr val="000000"/>
                </a:solidFill>
                <a:latin typeface="Times New Roman" panose="02020603050405020304" pitchFamily="18" charset="0"/>
                <a:cs typeface="Times New Roman" panose="02020603050405020304" pitchFamily="18" charset="0"/>
              </a:rPr>
              <a:t> that determines if looping should continue.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rgbClr val="24B5A1"/>
                </a:solidFill>
                <a:latin typeface="Arial"/>
              </a:rPr>
              <a:t>5.6  </a:t>
            </a:r>
            <a:r>
              <a:rPr lang="en-US" dirty="0" smtClean="0">
                <a:solidFill>
                  <a:srgbClr val="3380E6"/>
                </a:solidFill>
                <a:latin typeface="Lucida Console"/>
              </a:rPr>
              <a:t>switch</a:t>
            </a:r>
            <a:r>
              <a:rPr lang="en-US" dirty="0" smtClean="0">
                <a:solidFill>
                  <a:srgbClr val="3380E6"/>
                </a:solidFill>
                <a:latin typeface="Arial"/>
              </a:rPr>
              <a:t> Multiple-Selection Statement (Cont.)</a:t>
            </a:r>
          </a:p>
        </p:txBody>
      </p:sp>
      <p:sp>
        <p:nvSpPr>
          <p:cNvPr id="77827" name="Text Placeholder 2"/>
          <p:cNvSpPr>
            <a:spLocks noGrp="1"/>
          </p:cNvSpPr>
          <p:nvPr>
            <p:ph type="body" idx="1"/>
          </p:nvPr>
        </p:nvSpPr>
        <p:spPr/>
        <p:txBody>
          <a:bodyPr>
            <a:normAutofit lnSpcReduction="10000"/>
          </a:bodyPr>
          <a:lstStyle/>
          <a:p>
            <a:pPr eaLnBrk="1" hangingPunct="1">
              <a:lnSpc>
                <a:spcPct val="90000"/>
              </a:lnSpc>
            </a:pPr>
            <a:r>
              <a:rPr lang="en-US" altLang="en-US" sz="2500">
                <a:solidFill>
                  <a:srgbClr val="000000"/>
                </a:solidFill>
                <a:latin typeface="Times New Roman" panose="02020603050405020304" pitchFamily="18" charset="0"/>
              </a:rPr>
              <a:t>When using the </a:t>
            </a:r>
            <a:r>
              <a:rPr lang="en-US" altLang="en-US" sz="2500">
                <a:solidFill>
                  <a:srgbClr val="000000"/>
                </a:solidFill>
                <a:latin typeface="Lucida Console" panose="020B0609040504020204" pitchFamily="49" charset="0"/>
              </a:rPr>
              <a:t>switch</a:t>
            </a:r>
            <a:r>
              <a:rPr lang="en-US" altLang="en-US" sz="2500">
                <a:solidFill>
                  <a:srgbClr val="000000"/>
                </a:solidFill>
                <a:latin typeface="Times New Roman" panose="02020603050405020304" pitchFamily="18" charset="0"/>
              </a:rPr>
              <a:t> statement, remember that each </a:t>
            </a:r>
            <a:r>
              <a:rPr lang="en-US" altLang="en-US" sz="2500">
                <a:solidFill>
                  <a:srgbClr val="000000"/>
                </a:solidFill>
                <a:latin typeface="Lucida Console" panose="020B0609040504020204" pitchFamily="49" charset="0"/>
              </a:rPr>
              <a:t>case</a:t>
            </a:r>
            <a:r>
              <a:rPr lang="en-US" altLang="en-US" sz="2500">
                <a:solidFill>
                  <a:srgbClr val="000000"/>
                </a:solidFill>
                <a:latin typeface="Times New Roman" panose="02020603050405020304" pitchFamily="18" charset="0"/>
              </a:rPr>
              <a:t> must contain a constant integral expression. </a:t>
            </a:r>
          </a:p>
          <a:p>
            <a:pPr eaLnBrk="1" hangingPunct="1">
              <a:lnSpc>
                <a:spcPct val="90000"/>
              </a:lnSpc>
            </a:pPr>
            <a:r>
              <a:rPr lang="en-US" altLang="en-US" sz="2500">
                <a:solidFill>
                  <a:srgbClr val="000000"/>
                </a:solidFill>
                <a:latin typeface="Times New Roman" panose="02020603050405020304" pitchFamily="18" charset="0"/>
              </a:rPr>
              <a:t>An integer constant is simply an integer value. </a:t>
            </a:r>
          </a:p>
          <a:p>
            <a:pPr eaLnBrk="1" hangingPunct="1">
              <a:lnSpc>
                <a:spcPct val="90000"/>
              </a:lnSpc>
            </a:pPr>
            <a:r>
              <a:rPr lang="en-US" altLang="en-US" sz="2500">
                <a:solidFill>
                  <a:srgbClr val="000000"/>
                </a:solidFill>
                <a:latin typeface="Times New Roman" panose="02020603050405020304" pitchFamily="18" charset="0"/>
              </a:rPr>
              <a:t>In addition, you can use </a:t>
            </a:r>
            <a:r>
              <a:rPr lang="en-US" altLang="en-US" sz="2500" b="1">
                <a:solidFill>
                  <a:srgbClr val="0000FF"/>
                </a:solidFill>
                <a:latin typeface="Times New Roman" panose="02020603050405020304" pitchFamily="18" charset="0"/>
                <a:cs typeface="Times New Roman" panose="02020603050405020304" pitchFamily="18" charset="0"/>
              </a:rPr>
              <a:t>character constants</a:t>
            </a:r>
            <a:r>
              <a:rPr lang="en-US" altLang="en-US" sz="2500">
                <a:solidFill>
                  <a:srgbClr val="000000"/>
                </a:solidFill>
                <a:latin typeface="Times New Roman" panose="02020603050405020304" pitchFamily="18" charset="0"/>
              </a:rPr>
              <a:t>—specific characters in single quotes, such as </a:t>
            </a:r>
            <a:r>
              <a:rPr lang="en-US" altLang="en-US" sz="2500">
                <a:solidFill>
                  <a:srgbClr val="000000"/>
                </a:solidFill>
                <a:latin typeface="Lucida Console" panose="020B0609040504020204" pitchFamily="49" charset="0"/>
              </a:rPr>
              <a:t>'A'</a:t>
            </a:r>
            <a:r>
              <a:rPr lang="en-US" altLang="en-US" sz="2500">
                <a:solidFill>
                  <a:srgbClr val="000000"/>
                </a:solidFill>
                <a:latin typeface="Times New Roman" panose="02020603050405020304" pitchFamily="18" charset="0"/>
              </a:rPr>
              <a:t>, </a:t>
            </a:r>
            <a:r>
              <a:rPr lang="en-US" altLang="en-US" sz="2500">
                <a:solidFill>
                  <a:srgbClr val="000000"/>
                </a:solidFill>
                <a:latin typeface="Lucida Console" panose="020B0609040504020204" pitchFamily="49" charset="0"/>
              </a:rPr>
              <a:t>'7'</a:t>
            </a:r>
            <a:r>
              <a:rPr lang="en-US" altLang="en-US" sz="2500">
                <a:solidFill>
                  <a:srgbClr val="000000"/>
                </a:solidFill>
                <a:latin typeface="Times New Roman" panose="02020603050405020304" pitchFamily="18" charset="0"/>
              </a:rPr>
              <a:t> or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—which represent the integer values of characters. </a:t>
            </a:r>
          </a:p>
          <a:p>
            <a:pPr eaLnBrk="1" hangingPunct="1">
              <a:lnSpc>
                <a:spcPct val="90000"/>
              </a:lnSpc>
            </a:pPr>
            <a:r>
              <a:rPr lang="en-US" altLang="en-US" sz="2500">
                <a:solidFill>
                  <a:srgbClr val="000000"/>
                </a:solidFill>
                <a:latin typeface="Times New Roman" panose="02020603050405020304" pitchFamily="18" charset="0"/>
              </a:rPr>
              <a:t>The expression in each </a:t>
            </a:r>
            <a:r>
              <a:rPr lang="en-US" altLang="en-US" sz="2500">
                <a:solidFill>
                  <a:srgbClr val="000000"/>
                </a:solidFill>
                <a:latin typeface="Lucida Console" panose="020B0609040504020204" pitchFamily="49" charset="0"/>
              </a:rPr>
              <a:t>case</a:t>
            </a:r>
            <a:r>
              <a:rPr lang="en-US" altLang="en-US" sz="2500">
                <a:solidFill>
                  <a:srgbClr val="000000"/>
                </a:solidFill>
                <a:latin typeface="Times New Roman" panose="02020603050405020304" pitchFamily="18" charset="0"/>
              </a:rPr>
              <a:t> can also be a </a:t>
            </a:r>
            <a:r>
              <a:rPr lang="en-US" altLang="en-US" sz="2500" b="1">
                <a:solidFill>
                  <a:srgbClr val="0000FF"/>
                </a:solidFill>
                <a:latin typeface="Times New Roman" panose="02020603050405020304" pitchFamily="18" charset="0"/>
                <a:cs typeface="Times New Roman" panose="02020603050405020304" pitchFamily="18" charset="0"/>
              </a:rPr>
              <a:t>constant variable</a:t>
            </a:r>
            <a:r>
              <a:rPr lang="en-US" altLang="en-US" sz="2500">
                <a:solidFill>
                  <a:srgbClr val="000000"/>
                </a:solidFill>
                <a:latin typeface="Times New Roman" panose="02020603050405020304" pitchFamily="18" charset="0"/>
              </a:rPr>
              <a:t>—a variable that contains a value which does not change for the entire program. Such a variable is declared with keyword </a:t>
            </a:r>
            <a:r>
              <a:rPr lang="en-US" altLang="en-US" sz="2500">
                <a:solidFill>
                  <a:srgbClr val="000000"/>
                </a:solidFill>
                <a:latin typeface="Lucida Console" panose="020B0609040504020204" pitchFamily="49" charset="0"/>
              </a:rPr>
              <a:t>final</a:t>
            </a:r>
            <a:r>
              <a:rPr lang="en-US" altLang="en-US" sz="2500">
                <a:solidFill>
                  <a:srgbClr val="000000"/>
                </a:solidFill>
                <a:latin typeface="Times New Roman" panose="02020603050405020304" pitchFamily="18" charset="0"/>
              </a:rPr>
              <a:t>. </a:t>
            </a:r>
          </a:p>
          <a:p>
            <a:pPr eaLnBrk="1" hangingPunct="1">
              <a:lnSpc>
                <a:spcPct val="90000"/>
              </a:lnSpc>
            </a:pPr>
            <a:r>
              <a:rPr lang="en-US" altLang="en-US" sz="2500">
                <a:solidFill>
                  <a:srgbClr val="000000"/>
                </a:solidFill>
                <a:latin typeface="Times New Roman" panose="02020603050405020304" pitchFamily="18" charset="0"/>
              </a:rPr>
              <a:t>Java has a feature called </a:t>
            </a:r>
            <a:r>
              <a:rPr lang="en-US" altLang="en-US" sz="2500">
                <a:solidFill>
                  <a:srgbClr val="000000"/>
                </a:solidFill>
                <a:latin typeface="Lucida Console" panose="020B0609040504020204" pitchFamily="49" charset="0"/>
              </a:rPr>
              <a:t>enum</a:t>
            </a:r>
            <a:r>
              <a:rPr lang="en-US" altLang="en-US" sz="2500">
                <a:solidFill>
                  <a:srgbClr val="000000"/>
                </a:solidFill>
                <a:latin typeface="Times New Roman" panose="02020603050405020304" pitchFamily="18" charset="0"/>
              </a:rPr>
              <a:t> types—</a:t>
            </a:r>
            <a:r>
              <a:rPr lang="en-US" altLang="en-US" sz="2500">
                <a:solidFill>
                  <a:srgbClr val="000000"/>
                </a:solidFill>
                <a:latin typeface="Lucida Console" panose="020B0609040504020204" pitchFamily="49" charset="0"/>
              </a:rPr>
              <a:t>enum</a:t>
            </a:r>
            <a:r>
              <a:rPr lang="en-US" altLang="en-US" sz="2500">
                <a:solidFill>
                  <a:srgbClr val="000000"/>
                </a:solidFill>
                <a:latin typeface="Times New Roman" panose="02020603050405020304" pitchFamily="18" charset="0"/>
              </a:rPr>
              <a:t> type constants can also be used in </a:t>
            </a:r>
            <a:r>
              <a:rPr lang="en-US" altLang="en-US" sz="2500">
                <a:solidFill>
                  <a:srgbClr val="000000"/>
                </a:solidFill>
                <a:latin typeface="Lucida Console" panose="020B0609040504020204" pitchFamily="49" charset="0"/>
              </a:rPr>
              <a:t>case</a:t>
            </a:r>
            <a:r>
              <a:rPr lang="en-US" altLang="en-US" sz="2500">
                <a:solidFill>
                  <a:srgbClr val="000000"/>
                </a:solidFill>
                <a:latin typeface="Times New Roman" panose="02020603050405020304" pitchFamily="18" charset="0"/>
              </a:rPr>
              <a:t> labels.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rgbClr val="24B5A1"/>
                </a:solidFill>
                <a:latin typeface="Arial"/>
              </a:rPr>
              <a:t>5.8  </a:t>
            </a:r>
            <a:r>
              <a:rPr lang="en-US" dirty="0" smtClean="0">
                <a:solidFill>
                  <a:srgbClr val="3380E6"/>
                </a:solidFill>
                <a:latin typeface="Lucida Console"/>
              </a:rPr>
              <a:t>break</a:t>
            </a:r>
            <a:r>
              <a:rPr lang="en-US" dirty="0" smtClean="0">
                <a:solidFill>
                  <a:srgbClr val="3380E6"/>
                </a:solidFill>
                <a:latin typeface="Arial"/>
              </a:rPr>
              <a:t> and </a:t>
            </a:r>
            <a:r>
              <a:rPr lang="en-US" dirty="0" smtClean="0">
                <a:solidFill>
                  <a:srgbClr val="3380E6"/>
                </a:solidFill>
                <a:latin typeface="Lucida Console"/>
              </a:rPr>
              <a:t>continue</a:t>
            </a:r>
            <a:r>
              <a:rPr lang="en-US" dirty="0" smtClean="0">
                <a:solidFill>
                  <a:srgbClr val="3380E6"/>
                </a:solidFill>
                <a:latin typeface="Arial"/>
              </a:rPr>
              <a:t> Statements </a:t>
            </a:r>
          </a:p>
        </p:txBody>
      </p:sp>
      <p:sp>
        <p:nvSpPr>
          <p:cNvPr id="88067" name="Text Placeholder 2"/>
          <p:cNvSpPr>
            <a:spLocks noGrp="1"/>
          </p:cNvSpPr>
          <p:nvPr>
            <p:ph type="body" idx="1"/>
          </p:nvPr>
        </p:nvSpPr>
        <p:spPr/>
        <p:txBody>
          <a:bodyPr/>
          <a:lstStyle/>
          <a:p>
            <a:pPr eaLnBrk="1" hangingPunct="1"/>
            <a:r>
              <a:rPr lang="en-US" altLang="en-US" smtClean="0">
                <a:solidFill>
                  <a:srgbClr val="000000"/>
                </a:solidFill>
                <a:latin typeface="Times New Roman" panose="02020603050405020304" pitchFamily="18" charset="0"/>
              </a:rPr>
              <a:t>The </a:t>
            </a:r>
            <a:r>
              <a:rPr lang="en-US" altLang="en-US" smtClean="0">
                <a:solidFill>
                  <a:srgbClr val="000000"/>
                </a:solidFill>
                <a:latin typeface="Lucida Console" panose="020B0609040504020204" pitchFamily="49" charset="0"/>
              </a:rPr>
              <a:t>break</a:t>
            </a:r>
            <a:r>
              <a:rPr lang="en-US" altLang="en-US" smtClean="0">
                <a:solidFill>
                  <a:srgbClr val="000000"/>
                </a:solidFill>
                <a:latin typeface="Times New Roman" panose="02020603050405020304" pitchFamily="18" charset="0"/>
              </a:rPr>
              <a:t> statement, when executed in a </a:t>
            </a:r>
            <a:r>
              <a:rPr lang="en-US" altLang="en-US" smtClean="0">
                <a:solidFill>
                  <a:srgbClr val="000000"/>
                </a:solidFill>
                <a:latin typeface="Lucida Console" panose="020B0609040504020204" pitchFamily="49" charset="0"/>
              </a:rPr>
              <a:t>while</a:t>
            </a:r>
            <a:r>
              <a:rPr lang="en-US" altLang="en-US" smtClean="0">
                <a:solidFill>
                  <a:srgbClr val="000000"/>
                </a:solidFill>
                <a:latin typeface="Times New Roman" panose="02020603050405020304" pitchFamily="18" charset="0"/>
              </a:rPr>
              <a:t>, </a:t>
            </a:r>
            <a:r>
              <a:rPr lang="en-US" altLang="en-US" smtClean="0">
                <a:solidFill>
                  <a:srgbClr val="000000"/>
                </a:solidFill>
                <a:latin typeface="Lucida Console" panose="020B0609040504020204" pitchFamily="49" charset="0"/>
              </a:rPr>
              <a:t>for</a:t>
            </a:r>
            <a:r>
              <a:rPr lang="en-US" altLang="en-US" smtClean="0">
                <a:solidFill>
                  <a:srgbClr val="000000"/>
                </a:solidFill>
                <a:latin typeface="Times New Roman" panose="02020603050405020304" pitchFamily="18" charset="0"/>
              </a:rPr>
              <a:t>, </a:t>
            </a:r>
            <a:r>
              <a:rPr lang="en-US" altLang="en-US" smtClean="0">
                <a:solidFill>
                  <a:srgbClr val="000000"/>
                </a:solidFill>
                <a:latin typeface="Lucida Console" panose="020B0609040504020204" pitchFamily="49" charset="0"/>
              </a:rPr>
              <a:t>do</a:t>
            </a:r>
            <a:r>
              <a:rPr lang="en-US" altLang="en-US" smtClean="0">
                <a:solidFill>
                  <a:srgbClr val="000000"/>
                </a:solidFill>
                <a:latin typeface="Times New Roman" panose="02020603050405020304" pitchFamily="18" charset="0"/>
              </a:rPr>
              <a:t>…</a:t>
            </a:r>
            <a:r>
              <a:rPr lang="en-US" altLang="en-US" smtClean="0">
                <a:solidFill>
                  <a:srgbClr val="000000"/>
                </a:solidFill>
                <a:latin typeface="Lucida Console" panose="020B0609040504020204" pitchFamily="49" charset="0"/>
              </a:rPr>
              <a:t>while</a:t>
            </a:r>
            <a:r>
              <a:rPr lang="en-US" altLang="en-US" smtClean="0">
                <a:solidFill>
                  <a:srgbClr val="000000"/>
                </a:solidFill>
                <a:latin typeface="Times New Roman" panose="02020603050405020304" pitchFamily="18" charset="0"/>
              </a:rPr>
              <a:t> or </a:t>
            </a:r>
            <a:r>
              <a:rPr lang="en-US" altLang="en-US" smtClean="0">
                <a:solidFill>
                  <a:srgbClr val="000000"/>
                </a:solidFill>
                <a:latin typeface="Lucida Console" panose="020B0609040504020204" pitchFamily="49" charset="0"/>
              </a:rPr>
              <a:t>switch</a:t>
            </a:r>
            <a:r>
              <a:rPr lang="en-US" altLang="en-US" smtClean="0">
                <a:solidFill>
                  <a:srgbClr val="000000"/>
                </a:solidFill>
                <a:latin typeface="Times New Roman" panose="02020603050405020304" pitchFamily="18" charset="0"/>
              </a:rPr>
              <a:t>, causes immediate exit from that statement. </a:t>
            </a:r>
          </a:p>
          <a:p>
            <a:pPr eaLnBrk="1" hangingPunct="1"/>
            <a:r>
              <a:rPr lang="en-US" altLang="en-US" smtClean="0">
                <a:solidFill>
                  <a:srgbClr val="000000"/>
                </a:solidFill>
                <a:latin typeface="Times New Roman" panose="02020603050405020304" pitchFamily="18" charset="0"/>
              </a:rPr>
              <a:t>Execution continues with the first statement after the control statement. </a:t>
            </a:r>
          </a:p>
          <a:p>
            <a:pPr eaLnBrk="1" hangingPunct="1"/>
            <a:r>
              <a:rPr lang="en-US" altLang="en-US" smtClean="0">
                <a:solidFill>
                  <a:srgbClr val="000000"/>
                </a:solidFill>
                <a:latin typeface="Times New Roman" panose="02020603050405020304" pitchFamily="18" charset="0"/>
              </a:rPr>
              <a:t>Common uses of the </a:t>
            </a:r>
            <a:r>
              <a:rPr lang="en-US" altLang="en-US" smtClean="0">
                <a:solidFill>
                  <a:srgbClr val="000000"/>
                </a:solidFill>
                <a:latin typeface="Lucida Console" panose="020B0609040504020204" pitchFamily="49" charset="0"/>
              </a:rPr>
              <a:t>break</a:t>
            </a:r>
            <a:r>
              <a:rPr lang="en-US" altLang="en-US" smtClean="0">
                <a:solidFill>
                  <a:srgbClr val="000000"/>
                </a:solidFill>
                <a:latin typeface="Times New Roman" panose="02020603050405020304" pitchFamily="18" charset="0"/>
              </a:rPr>
              <a:t> statement are to escape early from a loop or to skip the remainder of a </a:t>
            </a:r>
            <a:r>
              <a:rPr lang="en-US" altLang="en-US" smtClean="0">
                <a:solidFill>
                  <a:srgbClr val="000000"/>
                </a:solidFill>
                <a:latin typeface="Lucida Console" panose="020B0609040504020204" pitchFamily="49" charset="0"/>
              </a:rPr>
              <a:t>switch</a:t>
            </a:r>
            <a:r>
              <a:rPr lang="en-US" altLang="en-US" smtClean="0">
                <a:solidFill>
                  <a:srgbClr val="000000"/>
                </a:solidFill>
                <a:latin typeface="Times New Roman" panose="02020603050405020304" pitchFamily="18" charset="0"/>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rgbClr val="24B5A1"/>
                </a:solidFill>
                <a:latin typeface="Arial"/>
              </a:rPr>
              <a:t>5.8  </a:t>
            </a:r>
            <a:r>
              <a:rPr lang="en-US" dirty="0" smtClean="0">
                <a:solidFill>
                  <a:srgbClr val="3380E6"/>
                </a:solidFill>
                <a:latin typeface="Lucida Console"/>
              </a:rPr>
              <a:t>break</a:t>
            </a:r>
            <a:r>
              <a:rPr lang="en-US" dirty="0" smtClean="0">
                <a:solidFill>
                  <a:srgbClr val="3380E6"/>
                </a:solidFill>
                <a:latin typeface="Arial"/>
              </a:rPr>
              <a:t> and </a:t>
            </a:r>
            <a:r>
              <a:rPr lang="en-US" dirty="0" smtClean="0">
                <a:solidFill>
                  <a:srgbClr val="3380E6"/>
                </a:solidFill>
                <a:latin typeface="Lucida Console"/>
              </a:rPr>
              <a:t>continue</a:t>
            </a:r>
            <a:r>
              <a:rPr lang="en-US" dirty="0" smtClean="0">
                <a:solidFill>
                  <a:srgbClr val="3380E6"/>
                </a:solidFill>
                <a:latin typeface="Arial"/>
              </a:rPr>
              <a:t> Statements  (Cont.)</a:t>
            </a:r>
          </a:p>
        </p:txBody>
      </p:sp>
      <p:sp>
        <p:nvSpPr>
          <p:cNvPr id="90115" name="Text Placeholder 2"/>
          <p:cNvSpPr>
            <a:spLocks noGrp="1"/>
          </p:cNvSpPr>
          <p:nvPr>
            <p:ph type="body" idx="1"/>
          </p:nvPr>
        </p:nvSpPr>
        <p:spPr/>
        <p:txBody>
          <a:bodyPr/>
          <a:lstStyle/>
          <a:p>
            <a:pPr eaLnBrk="1" hangingPunct="1"/>
            <a:r>
              <a:rPr lang="en-US" altLang="en-US" smtClean="0">
                <a:solidFill>
                  <a:srgbClr val="000000"/>
                </a:solidFill>
                <a:latin typeface="Times New Roman" panose="02020603050405020304" pitchFamily="18" charset="0"/>
              </a:rPr>
              <a:t>The </a:t>
            </a:r>
            <a:r>
              <a:rPr lang="en-US" altLang="en-US" smtClean="0">
                <a:solidFill>
                  <a:srgbClr val="000000"/>
                </a:solidFill>
                <a:latin typeface="Lucida Console" panose="020B0609040504020204" pitchFamily="49" charset="0"/>
              </a:rPr>
              <a:t>continue</a:t>
            </a:r>
            <a:r>
              <a:rPr lang="en-US" altLang="en-US" smtClean="0">
                <a:solidFill>
                  <a:srgbClr val="000000"/>
                </a:solidFill>
                <a:latin typeface="Times New Roman" panose="02020603050405020304" pitchFamily="18" charset="0"/>
              </a:rPr>
              <a:t> statement, when executed in a </a:t>
            </a:r>
            <a:r>
              <a:rPr lang="en-US" altLang="en-US" smtClean="0">
                <a:solidFill>
                  <a:srgbClr val="000000"/>
                </a:solidFill>
                <a:latin typeface="Lucida Console" panose="020B0609040504020204" pitchFamily="49" charset="0"/>
              </a:rPr>
              <a:t>while</a:t>
            </a:r>
            <a:r>
              <a:rPr lang="en-US" altLang="en-US" smtClean="0">
                <a:solidFill>
                  <a:srgbClr val="000000"/>
                </a:solidFill>
                <a:latin typeface="Times New Roman" panose="02020603050405020304" pitchFamily="18" charset="0"/>
              </a:rPr>
              <a:t>, </a:t>
            </a:r>
            <a:r>
              <a:rPr lang="en-US" altLang="en-US" smtClean="0">
                <a:solidFill>
                  <a:srgbClr val="000000"/>
                </a:solidFill>
                <a:latin typeface="Lucida Console" panose="020B0609040504020204" pitchFamily="49" charset="0"/>
              </a:rPr>
              <a:t>for</a:t>
            </a:r>
            <a:r>
              <a:rPr lang="en-US" altLang="en-US" smtClean="0">
                <a:solidFill>
                  <a:srgbClr val="000000"/>
                </a:solidFill>
                <a:latin typeface="Times New Roman" panose="02020603050405020304" pitchFamily="18" charset="0"/>
              </a:rPr>
              <a:t> or </a:t>
            </a:r>
            <a:r>
              <a:rPr lang="en-US" altLang="en-US" smtClean="0">
                <a:solidFill>
                  <a:srgbClr val="000000"/>
                </a:solidFill>
                <a:latin typeface="Lucida Console" panose="020B0609040504020204" pitchFamily="49" charset="0"/>
              </a:rPr>
              <a:t>do</a:t>
            </a:r>
            <a:r>
              <a:rPr lang="en-US" altLang="en-US" smtClean="0">
                <a:solidFill>
                  <a:srgbClr val="000000"/>
                </a:solidFill>
                <a:latin typeface="Times New Roman" panose="02020603050405020304" pitchFamily="18" charset="0"/>
              </a:rPr>
              <a:t>…</a:t>
            </a:r>
            <a:r>
              <a:rPr lang="en-US" altLang="en-US" smtClean="0">
                <a:solidFill>
                  <a:srgbClr val="000000"/>
                </a:solidFill>
                <a:latin typeface="Lucida Console" panose="020B0609040504020204" pitchFamily="49" charset="0"/>
              </a:rPr>
              <a:t>while</a:t>
            </a:r>
            <a:r>
              <a:rPr lang="en-US" altLang="en-US" smtClean="0">
                <a:solidFill>
                  <a:srgbClr val="000000"/>
                </a:solidFill>
                <a:latin typeface="Times New Roman" panose="02020603050405020304" pitchFamily="18" charset="0"/>
              </a:rPr>
              <a:t>, skips the remaining statements in the loop body and proceeds with the </a:t>
            </a:r>
            <a:r>
              <a:rPr lang="en-US" altLang="en-US" i="1" smtClean="0">
                <a:solidFill>
                  <a:srgbClr val="000000"/>
                </a:solidFill>
                <a:latin typeface="Times New Roman" panose="02020603050405020304" pitchFamily="18" charset="0"/>
              </a:rPr>
              <a:t>next iteration</a:t>
            </a:r>
            <a:r>
              <a:rPr lang="en-US" altLang="en-US" smtClean="0">
                <a:solidFill>
                  <a:srgbClr val="000000"/>
                </a:solidFill>
                <a:latin typeface="Times New Roman" panose="02020603050405020304" pitchFamily="18" charset="0"/>
              </a:rPr>
              <a:t> of the loop. </a:t>
            </a:r>
          </a:p>
          <a:p>
            <a:pPr eaLnBrk="1" hangingPunct="1"/>
            <a:r>
              <a:rPr lang="en-US" altLang="en-US" smtClean="0">
                <a:solidFill>
                  <a:srgbClr val="000000"/>
                </a:solidFill>
                <a:latin typeface="Times New Roman" panose="02020603050405020304" pitchFamily="18" charset="0"/>
              </a:rPr>
              <a:t>In </a:t>
            </a:r>
            <a:r>
              <a:rPr lang="en-US" altLang="en-US" smtClean="0">
                <a:solidFill>
                  <a:srgbClr val="000000"/>
                </a:solidFill>
                <a:latin typeface="Lucida Console" panose="020B0609040504020204" pitchFamily="49" charset="0"/>
              </a:rPr>
              <a:t>while</a:t>
            </a:r>
            <a:r>
              <a:rPr lang="en-US" altLang="en-US" smtClean="0">
                <a:solidFill>
                  <a:srgbClr val="000000"/>
                </a:solidFill>
                <a:latin typeface="Times New Roman" panose="02020603050405020304" pitchFamily="18" charset="0"/>
              </a:rPr>
              <a:t> and </a:t>
            </a:r>
            <a:r>
              <a:rPr lang="en-US" altLang="en-US" smtClean="0">
                <a:solidFill>
                  <a:srgbClr val="000000"/>
                </a:solidFill>
                <a:latin typeface="Lucida Console" panose="020B0609040504020204" pitchFamily="49" charset="0"/>
              </a:rPr>
              <a:t>do</a:t>
            </a:r>
            <a:r>
              <a:rPr lang="en-US" altLang="en-US" smtClean="0">
                <a:solidFill>
                  <a:srgbClr val="000000"/>
                </a:solidFill>
                <a:latin typeface="Times New Roman" panose="02020603050405020304" pitchFamily="18" charset="0"/>
              </a:rPr>
              <a:t>…</a:t>
            </a:r>
            <a:r>
              <a:rPr lang="en-US" altLang="en-US" smtClean="0">
                <a:solidFill>
                  <a:srgbClr val="000000"/>
                </a:solidFill>
                <a:latin typeface="Lucida Console" panose="020B0609040504020204" pitchFamily="49" charset="0"/>
              </a:rPr>
              <a:t>while</a:t>
            </a:r>
            <a:r>
              <a:rPr lang="en-US" altLang="en-US" smtClean="0">
                <a:solidFill>
                  <a:srgbClr val="000000"/>
                </a:solidFill>
                <a:latin typeface="Times New Roman" panose="02020603050405020304" pitchFamily="18" charset="0"/>
              </a:rPr>
              <a:t> statements, the program evaluates the loop-continuation test immediately after the </a:t>
            </a:r>
            <a:r>
              <a:rPr lang="en-US" altLang="en-US" smtClean="0">
                <a:solidFill>
                  <a:srgbClr val="000000"/>
                </a:solidFill>
                <a:latin typeface="Lucida Console" panose="020B0609040504020204" pitchFamily="49" charset="0"/>
              </a:rPr>
              <a:t>continue</a:t>
            </a:r>
            <a:r>
              <a:rPr lang="en-US" altLang="en-US" smtClean="0">
                <a:solidFill>
                  <a:srgbClr val="000000"/>
                </a:solidFill>
                <a:latin typeface="Times New Roman" panose="02020603050405020304" pitchFamily="18" charset="0"/>
              </a:rPr>
              <a:t> statement executes. </a:t>
            </a:r>
          </a:p>
          <a:p>
            <a:pPr eaLnBrk="1" hangingPunct="1"/>
            <a:r>
              <a:rPr lang="en-US" altLang="en-US" smtClean="0">
                <a:solidFill>
                  <a:srgbClr val="000000"/>
                </a:solidFill>
                <a:latin typeface="Times New Roman" panose="02020603050405020304" pitchFamily="18" charset="0"/>
              </a:rPr>
              <a:t>In a </a:t>
            </a:r>
            <a:r>
              <a:rPr lang="en-US" altLang="en-US" smtClean="0">
                <a:solidFill>
                  <a:srgbClr val="000000"/>
                </a:solidFill>
                <a:latin typeface="Lucida Console" panose="020B0609040504020204" pitchFamily="49" charset="0"/>
              </a:rPr>
              <a:t>for</a:t>
            </a:r>
            <a:r>
              <a:rPr lang="en-US" altLang="en-US" smtClean="0">
                <a:solidFill>
                  <a:srgbClr val="000000"/>
                </a:solidFill>
                <a:latin typeface="Times New Roman" panose="02020603050405020304" pitchFamily="18" charset="0"/>
              </a:rPr>
              <a:t> statement, the increment expression executes, then the program evaluates the loop-continuation test.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Arial"/>
              </a:rPr>
              <a:t>5.9  </a:t>
            </a:r>
            <a:r>
              <a:rPr lang="en-US" dirty="0" smtClean="0">
                <a:solidFill>
                  <a:srgbClr val="3380E6"/>
                </a:solidFill>
                <a:latin typeface="Arial"/>
              </a:rPr>
              <a:t>Logical Operators</a:t>
            </a:r>
          </a:p>
        </p:txBody>
      </p:sp>
      <p:sp>
        <p:nvSpPr>
          <p:cNvPr id="94211" name="Text Placeholder 2"/>
          <p:cNvSpPr>
            <a:spLocks noGrp="1"/>
          </p:cNvSpPr>
          <p:nvPr>
            <p:ph type="body" idx="1"/>
          </p:nvPr>
        </p:nvSpPr>
        <p:spPr/>
        <p:txBody>
          <a:bodyPr>
            <a:normAutofit lnSpcReduction="10000"/>
          </a:bodyPr>
          <a:lstStyle/>
          <a:p>
            <a:pPr eaLnBrk="1" hangingPunct="1">
              <a:lnSpc>
                <a:spcPct val="90000"/>
              </a:lnSpc>
            </a:pPr>
            <a:r>
              <a:rPr lang="en-US" altLang="en-US" smtClean="0">
                <a:solidFill>
                  <a:srgbClr val="000000"/>
                </a:solidFill>
                <a:latin typeface="Times New Roman" panose="02020603050405020304" pitchFamily="18" charset="0"/>
              </a:rPr>
              <a:t>Java’s </a:t>
            </a:r>
            <a:r>
              <a:rPr lang="en-US" altLang="en-US" b="1" smtClean="0">
                <a:solidFill>
                  <a:srgbClr val="0000FF"/>
                </a:solidFill>
                <a:latin typeface="Times New Roman" panose="02020603050405020304" pitchFamily="18" charset="0"/>
                <a:cs typeface="Times New Roman" panose="02020603050405020304" pitchFamily="18" charset="0"/>
              </a:rPr>
              <a:t>logical operators</a:t>
            </a:r>
            <a:r>
              <a:rPr lang="en-US" altLang="en-US" b="1" smtClean="0">
                <a:solidFill>
                  <a:srgbClr val="000000"/>
                </a:solidFill>
                <a:latin typeface="Times New Roman" panose="02020603050405020304" pitchFamily="18" charset="0"/>
                <a:cs typeface="Times New Roman" panose="02020603050405020304" pitchFamily="18" charset="0"/>
              </a:rPr>
              <a:t> </a:t>
            </a:r>
            <a:r>
              <a:rPr lang="en-US" altLang="en-US" smtClean="0">
                <a:solidFill>
                  <a:srgbClr val="000000"/>
                </a:solidFill>
                <a:latin typeface="Times New Roman" panose="02020603050405020304" pitchFamily="18" charset="0"/>
              </a:rPr>
              <a:t>enable you to form more complex conditions by combining simple conditions.</a:t>
            </a:r>
            <a:r>
              <a:rPr lang="en-US" altLang="en-US" b="1" smtClean="0">
                <a:solidFill>
                  <a:srgbClr val="000000"/>
                </a:solidFill>
                <a:latin typeface="Times New Roman" panose="02020603050405020304" pitchFamily="18" charset="0"/>
              </a:rPr>
              <a:t> </a:t>
            </a:r>
          </a:p>
          <a:p>
            <a:pPr eaLnBrk="1" hangingPunct="1">
              <a:lnSpc>
                <a:spcPct val="90000"/>
              </a:lnSpc>
            </a:pPr>
            <a:r>
              <a:rPr lang="en-US" altLang="en-US" smtClean="0">
                <a:solidFill>
                  <a:srgbClr val="000000"/>
                </a:solidFill>
                <a:latin typeface="Times New Roman" panose="02020603050405020304" pitchFamily="18" charset="0"/>
              </a:rPr>
              <a:t>The logical operators are </a:t>
            </a:r>
          </a:p>
          <a:p>
            <a:pPr lvl="1" eaLnBrk="1" hangingPunct="1">
              <a:lnSpc>
                <a:spcPct val="90000"/>
              </a:lnSpc>
            </a:pPr>
            <a:r>
              <a:rPr lang="en-US" altLang="en-US" smtClean="0">
                <a:solidFill>
                  <a:srgbClr val="000000"/>
                </a:solidFill>
                <a:latin typeface="Lucida Console" panose="020B0609040504020204" pitchFamily="49" charset="0"/>
              </a:rPr>
              <a:t>&amp;&amp;</a:t>
            </a:r>
            <a:r>
              <a:rPr lang="en-US" altLang="en-US" smtClean="0">
                <a:solidFill>
                  <a:srgbClr val="000000"/>
                </a:solidFill>
                <a:latin typeface="Times New Roman" panose="02020603050405020304" pitchFamily="18" charset="0"/>
              </a:rPr>
              <a:t> (conditional AND)</a:t>
            </a:r>
          </a:p>
          <a:p>
            <a:pPr lvl="1" eaLnBrk="1" hangingPunct="1">
              <a:lnSpc>
                <a:spcPct val="90000"/>
              </a:lnSpc>
            </a:pPr>
            <a:r>
              <a:rPr lang="en-US" altLang="en-US" smtClean="0">
                <a:solidFill>
                  <a:srgbClr val="000000"/>
                </a:solidFill>
                <a:latin typeface="Lucida Console" panose="020B0609040504020204" pitchFamily="49" charset="0"/>
              </a:rPr>
              <a:t>||</a:t>
            </a:r>
            <a:r>
              <a:rPr lang="en-US" altLang="en-US" smtClean="0">
                <a:solidFill>
                  <a:srgbClr val="000000"/>
                </a:solidFill>
                <a:latin typeface="Times New Roman" panose="02020603050405020304" pitchFamily="18" charset="0"/>
              </a:rPr>
              <a:t> (conditional OR)</a:t>
            </a:r>
          </a:p>
          <a:p>
            <a:pPr lvl="1" eaLnBrk="1" hangingPunct="1">
              <a:lnSpc>
                <a:spcPct val="90000"/>
              </a:lnSpc>
            </a:pPr>
            <a:r>
              <a:rPr lang="en-US" altLang="en-US" smtClean="0">
                <a:solidFill>
                  <a:srgbClr val="000000"/>
                </a:solidFill>
                <a:latin typeface="Lucida Console" panose="020B0609040504020204" pitchFamily="49" charset="0"/>
              </a:rPr>
              <a:t>&amp;</a:t>
            </a:r>
            <a:r>
              <a:rPr lang="en-US" altLang="en-US" smtClean="0">
                <a:solidFill>
                  <a:srgbClr val="000000"/>
                </a:solidFill>
                <a:latin typeface="Times New Roman" panose="02020603050405020304" pitchFamily="18" charset="0"/>
              </a:rPr>
              <a:t> (boolean logical AND)</a:t>
            </a:r>
          </a:p>
          <a:p>
            <a:pPr lvl="1" eaLnBrk="1" hangingPunct="1">
              <a:lnSpc>
                <a:spcPct val="90000"/>
              </a:lnSpc>
            </a:pPr>
            <a:r>
              <a:rPr lang="en-US" altLang="en-US" smtClean="0">
                <a:solidFill>
                  <a:srgbClr val="000000"/>
                </a:solidFill>
                <a:latin typeface="Lucida Console" panose="020B0609040504020204" pitchFamily="49" charset="0"/>
              </a:rPr>
              <a:t>|</a:t>
            </a:r>
            <a:r>
              <a:rPr lang="en-US" altLang="en-US" smtClean="0">
                <a:solidFill>
                  <a:srgbClr val="000000"/>
                </a:solidFill>
                <a:latin typeface="Times New Roman" panose="02020603050405020304" pitchFamily="18" charset="0"/>
              </a:rPr>
              <a:t> (boolean logical inclusive OR)</a:t>
            </a:r>
          </a:p>
          <a:p>
            <a:pPr lvl="1" eaLnBrk="1" hangingPunct="1">
              <a:lnSpc>
                <a:spcPct val="90000"/>
              </a:lnSpc>
            </a:pPr>
            <a:r>
              <a:rPr lang="en-US" altLang="en-US" smtClean="0">
                <a:solidFill>
                  <a:srgbClr val="000000"/>
                </a:solidFill>
                <a:latin typeface="Lucida Console" panose="020B0609040504020204" pitchFamily="49" charset="0"/>
              </a:rPr>
              <a:t>^</a:t>
            </a:r>
            <a:r>
              <a:rPr lang="en-US" altLang="en-US" smtClean="0">
                <a:solidFill>
                  <a:srgbClr val="000000"/>
                </a:solidFill>
                <a:latin typeface="Times New Roman" panose="02020603050405020304" pitchFamily="18" charset="0"/>
              </a:rPr>
              <a:t> (boolean logical exclusive OR)</a:t>
            </a:r>
          </a:p>
          <a:p>
            <a:pPr lvl="1" eaLnBrk="1" hangingPunct="1">
              <a:lnSpc>
                <a:spcPct val="90000"/>
              </a:lnSpc>
            </a:pPr>
            <a:r>
              <a:rPr lang="en-US" altLang="en-US" smtClean="0">
                <a:solidFill>
                  <a:srgbClr val="000000"/>
                </a:solidFill>
                <a:latin typeface="Lucida Console" panose="020B0609040504020204" pitchFamily="49" charset="0"/>
              </a:rPr>
              <a:t>!</a:t>
            </a:r>
            <a:r>
              <a:rPr lang="en-US" altLang="en-US" smtClean="0">
                <a:solidFill>
                  <a:srgbClr val="000000"/>
                </a:solidFill>
                <a:latin typeface="Times New Roman" panose="02020603050405020304" pitchFamily="18" charset="0"/>
              </a:rPr>
              <a:t> (logical NOT). </a:t>
            </a:r>
          </a:p>
          <a:p>
            <a:pPr eaLnBrk="1" hangingPunct="1">
              <a:lnSpc>
                <a:spcPct val="90000"/>
              </a:lnSpc>
            </a:pPr>
            <a:r>
              <a:rPr lang="en-US" altLang="en-US" smtClean="0">
                <a:solidFill>
                  <a:srgbClr val="000000"/>
                </a:solidFill>
                <a:latin typeface="Times New Roman" panose="02020603050405020304" pitchFamily="18" charset="0"/>
              </a:rPr>
              <a:t>[</a:t>
            </a:r>
            <a:r>
              <a:rPr lang="en-US" altLang="en-US" i="1" smtClean="0">
                <a:solidFill>
                  <a:srgbClr val="000000"/>
                </a:solidFill>
                <a:latin typeface="Times New Roman" panose="02020603050405020304" pitchFamily="18" charset="0"/>
              </a:rPr>
              <a:t>Note:</a:t>
            </a:r>
            <a:r>
              <a:rPr lang="en-US" altLang="en-US" smtClean="0">
                <a:solidFill>
                  <a:srgbClr val="000000"/>
                </a:solidFill>
                <a:latin typeface="Times New Roman" panose="02020603050405020304" pitchFamily="18" charset="0"/>
              </a:rPr>
              <a:t> The </a:t>
            </a:r>
            <a:r>
              <a:rPr lang="en-US" altLang="en-US" smtClean="0">
                <a:solidFill>
                  <a:srgbClr val="000000"/>
                </a:solidFill>
                <a:latin typeface="Lucida Console" panose="020B0609040504020204" pitchFamily="49" charset="0"/>
              </a:rPr>
              <a:t>&amp;</a:t>
            </a:r>
            <a:r>
              <a:rPr lang="en-US" altLang="en-US" smtClean="0">
                <a:solidFill>
                  <a:srgbClr val="000000"/>
                </a:solidFill>
                <a:latin typeface="Times New Roman" panose="02020603050405020304" pitchFamily="18" charset="0"/>
              </a:rPr>
              <a:t>, </a:t>
            </a:r>
            <a:r>
              <a:rPr lang="en-US" altLang="en-US" smtClean="0">
                <a:solidFill>
                  <a:srgbClr val="000000"/>
                </a:solidFill>
                <a:latin typeface="Lucida Console" panose="020B0609040504020204" pitchFamily="49" charset="0"/>
              </a:rPr>
              <a:t>|</a:t>
            </a:r>
            <a:r>
              <a:rPr lang="en-US" altLang="en-US" smtClean="0">
                <a:solidFill>
                  <a:srgbClr val="000000"/>
                </a:solidFill>
                <a:latin typeface="Times New Roman" panose="02020603050405020304" pitchFamily="18" charset="0"/>
              </a:rPr>
              <a:t> and </a:t>
            </a:r>
            <a:r>
              <a:rPr lang="en-US" altLang="en-US" smtClean="0">
                <a:solidFill>
                  <a:srgbClr val="000000"/>
                </a:solidFill>
                <a:latin typeface="Lucida Console" panose="020B0609040504020204" pitchFamily="49" charset="0"/>
              </a:rPr>
              <a:t>^</a:t>
            </a:r>
            <a:r>
              <a:rPr lang="en-US" altLang="en-US" smtClean="0">
                <a:solidFill>
                  <a:srgbClr val="000000"/>
                </a:solidFill>
                <a:latin typeface="Times New Roman" panose="02020603050405020304" pitchFamily="18" charset="0"/>
              </a:rPr>
              <a:t> operators are also bitwise operators when they are applied to integral operands.]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Arial"/>
              </a:rPr>
              <a:t>5.9  </a:t>
            </a:r>
            <a:r>
              <a:rPr lang="en-US" dirty="0" smtClean="0">
                <a:solidFill>
                  <a:srgbClr val="3380E6"/>
                </a:solidFill>
                <a:latin typeface="Arial"/>
              </a:rPr>
              <a:t>Logical Operators (Cont.)</a:t>
            </a:r>
          </a:p>
        </p:txBody>
      </p:sp>
      <p:sp>
        <p:nvSpPr>
          <p:cNvPr id="95235" name="Text Placeholder 2"/>
          <p:cNvSpPr>
            <a:spLocks noGrp="1"/>
          </p:cNvSpPr>
          <p:nvPr>
            <p:ph type="body" idx="1"/>
          </p:nvPr>
        </p:nvSpPr>
        <p:spPr/>
        <p:txBody>
          <a:bodyPr/>
          <a:lstStyle/>
          <a:p>
            <a:pPr eaLnBrk="1" hangingPunct="1"/>
            <a:r>
              <a:rPr lang="en-US" altLang="en-US" smtClean="0">
                <a:solidFill>
                  <a:srgbClr val="000000"/>
                </a:solidFill>
                <a:latin typeface="Times New Roman" panose="02020603050405020304" pitchFamily="18" charset="0"/>
              </a:rPr>
              <a:t>The </a:t>
            </a:r>
            <a:r>
              <a:rPr lang="en-US" altLang="en-US" smtClean="0">
                <a:solidFill>
                  <a:srgbClr val="0000FF"/>
                </a:solidFill>
                <a:latin typeface="LucidaSansTypewriter" pitchFamily="49" charset="0"/>
              </a:rPr>
              <a:t>&amp;</a:t>
            </a:r>
            <a:r>
              <a:rPr lang="en-US" altLang="en-US" smtClean="0">
                <a:solidFill>
                  <a:srgbClr val="000000"/>
                </a:solidFill>
                <a:latin typeface="Times New Roman" panose="02020603050405020304" pitchFamily="18" charset="0"/>
              </a:rPr>
              <a:t> (</a:t>
            </a:r>
            <a:r>
              <a:rPr lang="en-US" altLang="en-US" b="1" smtClean="0">
                <a:solidFill>
                  <a:srgbClr val="0000FF"/>
                </a:solidFill>
                <a:latin typeface="Times New Roman" panose="02020603050405020304" pitchFamily="18" charset="0"/>
                <a:cs typeface="Times New Roman" panose="02020603050405020304" pitchFamily="18" charset="0"/>
              </a:rPr>
              <a:t>conditional AND</a:t>
            </a:r>
            <a:r>
              <a:rPr lang="en-US" altLang="en-US" b="1" smtClean="0">
                <a:solidFill>
                  <a:srgbClr val="000000"/>
                </a:solidFill>
                <a:latin typeface="Times New Roman" panose="02020603050405020304" pitchFamily="18" charset="0"/>
              </a:rPr>
              <a:t>) </a:t>
            </a:r>
            <a:r>
              <a:rPr lang="en-US" altLang="en-US" smtClean="0">
                <a:solidFill>
                  <a:srgbClr val="000000"/>
                </a:solidFill>
                <a:latin typeface="Times New Roman" panose="02020603050405020304" pitchFamily="18" charset="0"/>
              </a:rPr>
              <a:t>operator ensures that two conditions are </a:t>
            </a:r>
            <a:r>
              <a:rPr lang="en-US" altLang="en-US" i="1" smtClean="0">
                <a:solidFill>
                  <a:srgbClr val="000000"/>
                </a:solidFill>
                <a:latin typeface="Times New Roman" panose="02020603050405020304" pitchFamily="18" charset="0"/>
              </a:rPr>
              <a:t>both true </a:t>
            </a:r>
            <a:r>
              <a:rPr lang="en-US" altLang="en-US" smtClean="0">
                <a:solidFill>
                  <a:srgbClr val="000000"/>
                </a:solidFill>
                <a:latin typeface="Times New Roman" panose="02020603050405020304" pitchFamily="18" charset="0"/>
              </a:rPr>
              <a:t>before choosing a certain path of execution. </a:t>
            </a:r>
          </a:p>
          <a:p>
            <a:pPr eaLnBrk="1" hangingPunct="1"/>
            <a:r>
              <a:rPr lang="en-US" altLang="en-US" smtClean="0">
                <a:solidFill>
                  <a:srgbClr val="000000"/>
                </a:solidFill>
                <a:latin typeface="Times New Roman" panose="02020603050405020304" pitchFamily="18" charset="0"/>
              </a:rPr>
              <a:t>The table in Fig. 5.15 summarizes the </a:t>
            </a:r>
            <a:r>
              <a:rPr lang="en-US" altLang="en-US" smtClean="0">
                <a:solidFill>
                  <a:srgbClr val="000000"/>
                </a:solidFill>
                <a:latin typeface="Lucida Console" panose="020B0609040504020204" pitchFamily="49" charset="0"/>
              </a:rPr>
              <a:t>&amp;&amp;</a:t>
            </a:r>
            <a:r>
              <a:rPr lang="en-US" altLang="en-US" smtClean="0">
                <a:solidFill>
                  <a:srgbClr val="000000"/>
                </a:solidFill>
                <a:latin typeface="Times New Roman" panose="02020603050405020304" pitchFamily="18" charset="0"/>
              </a:rPr>
              <a:t> operator. The table shows all four possible combinations of </a:t>
            </a:r>
            <a:r>
              <a:rPr lang="en-US" altLang="en-US" smtClean="0">
                <a:solidFill>
                  <a:srgbClr val="000000"/>
                </a:solidFill>
                <a:latin typeface="Lucida Console" panose="020B0609040504020204" pitchFamily="49" charset="0"/>
              </a:rPr>
              <a:t>false</a:t>
            </a:r>
            <a:r>
              <a:rPr lang="en-US" altLang="en-US" smtClean="0">
                <a:solidFill>
                  <a:srgbClr val="000000"/>
                </a:solidFill>
                <a:latin typeface="Times New Roman" panose="02020603050405020304" pitchFamily="18" charset="0"/>
              </a:rPr>
              <a:t> and </a:t>
            </a:r>
            <a:r>
              <a:rPr lang="en-US" altLang="en-US" smtClean="0">
                <a:solidFill>
                  <a:srgbClr val="000000"/>
                </a:solidFill>
                <a:latin typeface="Lucida Console" panose="020B0609040504020204" pitchFamily="49" charset="0"/>
              </a:rPr>
              <a:t>true</a:t>
            </a:r>
            <a:r>
              <a:rPr lang="en-US" altLang="en-US" smtClean="0">
                <a:solidFill>
                  <a:srgbClr val="000000"/>
                </a:solidFill>
                <a:latin typeface="Times New Roman" panose="02020603050405020304" pitchFamily="18" charset="0"/>
              </a:rPr>
              <a:t> values for </a:t>
            </a:r>
            <a:r>
              <a:rPr lang="en-US" altLang="en-US" i="1" smtClean="0">
                <a:solidFill>
                  <a:srgbClr val="000000"/>
                </a:solidFill>
                <a:latin typeface="Times New Roman" panose="02020603050405020304" pitchFamily="18" charset="0"/>
              </a:rPr>
              <a:t>expression1 </a:t>
            </a:r>
            <a:r>
              <a:rPr lang="en-US" altLang="en-US" smtClean="0">
                <a:solidFill>
                  <a:srgbClr val="000000"/>
                </a:solidFill>
                <a:latin typeface="Times New Roman" panose="02020603050405020304" pitchFamily="18" charset="0"/>
              </a:rPr>
              <a:t>and</a:t>
            </a:r>
            <a:r>
              <a:rPr lang="en-US" altLang="en-US" i="1" smtClean="0">
                <a:solidFill>
                  <a:srgbClr val="000000"/>
                </a:solidFill>
                <a:latin typeface="Times New Roman" panose="02020603050405020304" pitchFamily="18" charset="0"/>
              </a:rPr>
              <a:t> expression2. </a:t>
            </a:r>
          </a:p>
          <a:p>
            <a:pPr eaLnBrk="1" hangingPunct="1"/>
            <a:r>
              <a:rPr lang="en-US" altLang="en-US" smtClean="0">
                <a:solidFill>
                  <a:srgbClr val="000000"/>
                </a:solidFill>
                <a:latin typeface="Times New Roman" panose="02020603050405020304" pitchFamily="18" charset="0"/>
              </a:rPr>
              <a:t>Such tables are called </a:t>
            </a:r>
            <a:r>
              <a:rPr lang="en-US" altLang="en-US" b="1" smtClean="0">
                <a:solidFill>
                  <a:srgbClr val="0000FF"/>
                </a:solidFill>
                <a:latin typeface="Times New Roman" panose="02020603050405020304" pitchFamily="18" charset="0"/>
                <a:cs typeface="Times New Roman" panose="02020603050405020304" pitchFamily="18" charset="0"/>
              </a:rPr>
              <a:t>truth tables</a:t>
            </a:r>
            <a:r>
              <a:rPr lang="en-US" altLang="en-US" smtClean="0">
                <a:solidFill>
                  <a:srgbClr val="000000"/>
                </a:solidFill>
                <a:latin typeface="Times New Roman" panose="02020603050405020304" pitchFamily="18" charset="0"/>
              </a:rPr>
              <a:t>. Java evaluates to </a:t>
            </a:r>
            <a:r>
              <a:rPr lang="en-US" altLang="en-US" smtClean="0">
                <a:solidFill>
                  <a:srgbClr val="000000"/>
                </a:solidFill>
                <a:latin typeface="Lucida Console" panose="020B0609040504020204" pitchFamily="49" charset="0"/>
              </a:rPr>
              <a:t>false</a:t>
            </a:r>
            <a:r>
              <a:rPr lang="en-US" altLang="en-US" smtClean="0">
                <a:solidFill>
                  <a:srgbClr val="000000"/>
                </a:solidFill>
                <a:latin typeface="Times New Roman" panose="02020603050405020304" pitchFamily="18" charset="0"/>
              </a:rPr>
              <a:t> or </a:t>
            </a:r>
            <a:r>
              <a:rPr lang="en-US" altLang="en-US" smtClean="0">
                <a:solidFill>
                  <a:srgbClr val="000000"/>
                </a:solidFill>
                <a:latin typeface="Lucida Console" panose="020B0609040504020204" pitchFamily="49" charset="0"/>
              </a:rPr>
              <a:t>true</a:t>
            </a:r>
            <a:r>
              <a:rPr lang="en-US" altLang="en-US" smtClean="0">
                <a:solidFill>
                  <a:srgbClr val="000000"/>
                </a:solidFill>
                <a:latin typeface="Times New Roman" panose="02020603050405020304" pitchFamily="18" charset="0"/>
              </a:rPr>
              <a:t> all expressions that include relational operators, equality operators or logical operators.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1" descr="jhtp_05_CS2_Page_49"/>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Arial"/>
              </a:rPr>
              <a:t>5.9  </a:t>
            </a:r>
            <a:r>
              <a:rPr lang="en-US" dirty="0" smtClean="0">
                <a:solidFill>
                  <a:srgbClr val="3380E6"/>
                </a:solidFill>
                <a:latin typeface="Arial"/>
              </a:rPr>
              <a:t>Logical Operators (Cont.)</a:t>
            </a:r>
          </a:p>
        </p:txBody>
      </p:sp>
      <p:sp>
        <p:nvSpPr>
          <p:cNvPr id="97283" name="Text Placeholder 2"/>
          <p:cNvSpPr>
            <a:spLocks noGrp="1"/>
          </p:cNvSpPr>
          <p:nvPr>
            <p:ph type="body" idx="1"/>
          </p:nvPr>
        </p:nvSpPr>
        <p:spPr/>
        <p:txBody>
          <a:bodyPr/>
          <a:lstStyle/>
          <a:p>
            <a:pPr eaLnBrk="1" hangingPunct="1"/>
            <a:r>
              <a:rPr lang="en-US" altLang="en-US" smtClean="0">
                <a:solidFill>
                  <a:srgbClr val="000000"/>
                </a:solidFill>
                <a:latin typeface="Times New Roman" panose="02020603050405020304" pitchFamily="18" charset="0"/>
              </a:rPr>
              <a:t>The </a:t>
            </a:r>
            <a:r>
              <a:rPr lang="en-US" altLang="en-US" smtClean="0">
                <a:solidFill>
                  <a:srgbClr val="0000FF"/>
                </a:solidFill>
                <a:latin typeface="LucidaSansTypewriter" pitchFamily="49" charset="0"/>
              </a:rPr>
              <a:t>||</a:t>
            </a:r>
            <a:r>
              <a:rPr lang="en-US" altLang="en-US" smtClean="0">
                <a:solidFill>
                  <a:srgbClr val="000000"/>
                </a:solidFill>
                <a:latin typeface="Times New Roman" panose="02020603050405020304" pitchFamily="18" charset="0"/>
              </a:rPr>
              <a:t> (</a:t>
            </a:r>
            <a:r>
              <a:rPr lang="en-US" altLang="en-US" b="1" smtClean="0">
                <a:solidFill>
                  <a:srgbClr val="0000FF"/>
                </a:solidFill>
                <a:latin typeface="Times New Roman" panose="02020603050405020304" pitchFamily="18" charset="0"/>
                <a:cs typeface="Times New Roman" panose="02020603050405020304" pitchFamily="18" charset="0"/>
              </a:rPr>
              <a:t>conditional OR</a:t>
            </a:r>
            <a:r>
              <a:rPr lang="en-US" altLang="en-US" smtClean="0">
                <a:solidFill>
                  <a:srgbClr val="000000"/>
                </a:solidFill>
                <a:latin typeface="Times New Roman" panose="02020603050405020304" pitchFamily="18" charset="0"/>
              </a:rPr>
              <a:t>) operator ensures that </a:t>
            </a:r>
            <a:r>
              <a:rPr lang="en-US" altLang="en-US" i="1" smtClean="0">
                <a:solidFill>
                  <a:srgbClr val="000000"/>
                </a:solidFill>
                <a:latin typeface="Times New Roman" panose="02020603050405020304" pitchFamily="18" charset="0"/>
              </a:rPr>
              <a:t>either or both </a:t>
            </a:r>
            <a:r>
              <a:rPr lang="en-US" altLang="en-US" smtClean="0">
                <a:solidFill>
                  <a:srgbClr val="000000"/>
                </a:solidFill>
                <a:latin typeface="Times New Roman" panose="02020603050405020304" pitchFamily="18" charset="0"/>
              </a:rPr>
              <a:t>of two conditions are true before choosing a certain path of execution.</a:t>
            </a:r>
            <a:r>
              <a:rPr lang="en-US" altLang="en-US" b="1" i="1" smtClean="0">
                <a:solidFill>
                  <a:srgbClr val="000000"/>
                </a:solidFill>
                <a:latin typeface="Times New Roman" panose="02020603050405020304" pitchFamily="18" charset="0"/>
              </a:rPr>
              <a:t> </a:t>
            </a:r>
          </a:p>
          <a:p>
            <a:pPr eaLnBrk="1" hangingPunct="1"/>
            <a:r>
              <a:rPr lang="en-US" altLang="en-US" smtClean="0">
                <a:solidFill>
                  <a:srgbClr val="000000"/>
                </a:solidFill>
                <a:latin typeface="Times New Roman" panose="02020603050405020304" pitchFamily="18" charset="0"/>
              </a:rPr>
              <a:t>Figure 5.16 is a truth table for operator conditional OR (</a:t>
            </a:r>
            <a:r>
              <a:rPr lang="en-US" altLang="en-US" smtClean="0">
                <a:solidFill>
                  <a:srgbClr val="000000"/>
                </a:solidFill>
                <a:latin typeface="Lucida Console" panose="020B0609040504020204" pitchFamily="49" charset="0"/>
              </a:rPr>
              <a:t>||</a:t>
            </a:r>
            <a:r>
              <a:rPr lang="en-US" altLang="en-US" smtClean="0">
                <a:solidFill>
                  <a:srgbClr val="000000"/>
                </a:solidFill>
                <a:latin typeface="Times New Roman" panose="02020603050405020304" pitchFamily="18" charset="0"/>
              </a:rPr>
              <a:t>).</a:t>
            </a:r>
          </a:p>
          <a:p>
            <a:pPr eaLnBrk="1" hangingPunct="1"/>
            <a:r>
              <a:rPr lang="en-US" altLang="en-US" smtClean="0">
                <a:solidFill>
                  <a:srgbClr val="000000"/>
                </a:solidFill>
                <a:latin typeface="Times New Roman" panose="02020603050405020304" pitchFamily="18" charset="0"/>
              </a:rPr>
              <a:t>Operator </a:t>
            </a:r>
            <a:r>
              <a:rPr lang="en-US" altLang="en-US" smtClean="0">
                <a:solidFill>
                  <a:srgbClr val="000000"/>
                </a:solidFill>
                <a:latin typeface="Lucida Console" panose="020B0609040504020204" pitchFamily="49" charset="0"/>
              </a:rPr>
              <a:t>&amp;&amp;</a:t>
            </a:r>
            <a:r>
              <a:rPr lang="en-US" altLang="en-US" smtClean="0">
                <a:solidFill>
                  <a:srgbClr val="000000"/>
                </a:solidFill>
                <a:latin typeface="Times New Roman" panose="02020603050405020304" pitchFamily="18" charset="0"/>
              </a:rPr>
              <a:t> has a higher precedence than operator </a:t>
            </a:r>
            <a:r>
              <a:rPr lang="en-US" altLang="en-US" smtClean="0">
                <a:solidFill>
                  <a:srgbClr val="000000"/>
                </a:solidFill>
                <a:latin typeface="Lucida Console" panose="020B0609040504020204" pitchFamily="49" charset="0"/>
              </a:rPr>
              <a:t>||</a:t>
            </a:r>
            <a:r>
              <a:rPr lang="en-US" altLang="en-US" smtClean="0">
                <a:solidFill>
                  <a:srgbClr val="000000"/>
                </a:solidFill>
                <a:latin typeface="Times New Roman" panose="02020603050405020304" pitchFamily="18" charset="0"/>
              </a:rPr>
              <a:t>. </a:t>
            </a:r>
          </a:p>
          <a:p>
            <a:pPr eaLnBrk="1" hangingPunct="1"/>
            <a:r>
              <a:rPr lang="en-US" altLang="en-US" smtClean="0">
                <a:solidFill>
                  <a:srgbClr val="000000"/>
                </a:solidFill>
                <a:latin typeface="Times New Roman" panose="02020603050405020304" pitchFamily="18" charset="0"/>
              </a:rPr>
              <a:t>Both operators associate from left to right.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1" descr="jhtp_05_CS2_Page_50"/>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Arial"/>
              </a:rPr>
              <a:t>5.9  </a:t>
            </a:r>
            <a:r>
              <a:rPr lang="en-US" dirty="0" smtClean="0">
                <a:solidFill>
                  <a:srgbClr val="3380E6"/>
                </a:solidFill>
                <a:latin typeface="Arial"/>
              </a:rPr>
              <a:t>Logical Operators (Cont.)</a:t>
            </a:r>
          </a:p>
        </p:txBody>
      </p:sp>
      <p:sp>
        <p:nvSpPr>
          <p:cNvPr id="99331" name="Text Placeholder 2"/>
          <p:cNvSpPr>
            <a:spLocks noGrp="1"/>
          </p:cNvSpPr>
          <p:nvPr>
            <p:ph type="body" idx="1"/>
          </p:nvPr>
        </p:nvSpPr>
        <p:spPr/>
        <p:txBody>
          <a:bodyPr/>
          <a:lstStyle/>
          <a:p>
            <a:pPr eaLnBrk="1" hangingPunct="1"/>
            <a:r>
              <a:rPr lang="en-US" altLang="en-US" smtClean="0">
                <a:solidFill>
                  <a:srgbClr val="000000"/>
                </a:solidFill>
                <a:latin typeface="Times New Roman" panose="02020603050405020304" pitchFamily="18" charset="0"/>
              </a:rPr>
              <a:t>The parts of an expression containing </a:t>
            </a:r>
            <a:r>
              <a:rPr lang="en-US" altLang="en-US" smtClean="0">
                <a:solidFill>
                  <a:srgbClr val="000000"/>
                </a:solidFill>
                <a:latin typeface="Lucida Console" panose="020B0609040504020204" pitchFamily="49" charset="0"/>
              </a:rPr>
              <a:t>&amp;&amp;</a:t>
            </a:r>
            <a:r>
              <a:rPr lang="en-US" altLang="en-US" smtClean="0">
                <a:solidFill>
                  <a:srgbClr val="000000"/>
                </a:solidFill>
                <a:latin typeface="Times New Roman" panose="02020603050405020304" pitchFamily="18" charset="0"/>
              </a:rPr>
              <a:t> or </a:t>
            </a:r>
            <a:r>
              <a:rPr lang="en-US" altLang="en-US" smtClean="0">
                <a:solidFill>
                  <a:srgbClr val="000000"/>
                </a:solidFill>
                <a:latin typeface="Lucida Console" panose="020B0609040504020204" pitchFamily="49" charset="0"/>
              </a:rPr>
              <a:t>||</a:t>
            </a:r>
            <a:r>
              <a:rPr lang="en-US" altLang="en-US" smtClean="0">
                <a:solidFill>
                  <a:srgbClr val="000000"/>
                </a:solidFill>
                <a:latin typeface="Times New Roman" panose="02020603050405020304" pitchFamily="18" charset="0"/>
              </a:rPr>
              <a:t> operators are evaluated only until it’s known whether the condition is true or false. T</a:t>
            </a:r>
          </a:p>
          <a:p>
            <a:pPr eaLnBrk="1" hangingPunct="1"/>
            <a:r>
              <a:rPr lang="en-US" altLang="en-US" smtClean="0">
                <a:solidFill>
                  <a:srgbClr val="000000"/>
                </a:solidFill>
                <a:latin typeface="Times New Roman" panose="02020603050405020304" pitchFamily="18" charset="0"/>
              </a:rPr>
              <a:t>This feature of conditional AND and conditional OR expressions is called </a:t>
            </a:r>
            <a:r>
              <a:rPr lang="en-US" altLang="en-US" b="1" smtClean="0">
                <a:solidFill>
                  <a:srgbClr val="0000FF"/>
                </a:solidFill>
                <a:latin typeface="Times New Roman" panose="02020603050405020304" pitchFamily="18" charset="0"/>
                <a:cs typeface="Times New Roman" panose="02020603050405020304" pitchFamily="18" charset="0"/>
              </a:rPr>
              <a:t>short-circuit evaluation</a:t>
            </a:r>
            <a:r>
              <a:rPr lang="en-US" altLang="en-US" b="1" smtClean="0">
                <a:solidFill>
                  <a:srgbClr val="000000"/>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Arial"/>
              </a:rPr>
              <a:t>5.9  </a:t>
            </a:r>
            <a:r>
              <a:rPr lang="en-US" dirty="0" smtClean="0">
                <a:solidFill>
                  <a:srgbClr val="3380E6"/>
                </a:solidFill>
                <a:latin typeface="Arial"/>
              </a:rPr>
              <a:t>Logical Operators (Cont.)</a:t>
            </a:r>
          </a:p>
        </p:txBody>
      </p:sp>
      <p:sp>
        <p:nvSpPr>
          <p:cNvPr id="101379" name="Text Placeholder 2"/>
          <p:cNvSpPr>
            <a:spLocks noGrp="1"/>
          </p:cNvSpPr>
          <p:nvPr>
            <p:ph type="body" idx="1"/>
          </p:nvPr>
        </p:nvSpPr>
        <p:spPr/>
        <p:txBody>
          <a:bodyPr/>
          <a:lstStyle/>
          <a:p>
            <a:pPr eaLnBrk="1" hangingPunct="1"/>
            <a:r>
              <a:rPr lang="en-US" altLang="en-US" smtClean="0">
                <a:solidFill>
                  <a:srgbClr val="000000"/>
                </a:solidFill>
                <a:latin typeface="Times New Roman" panose="02020603050405020304" pitchFamily="18" charset="0"/>
              </a:rPr>
              <a:t>The </a:t>
            </a:r>
            <a:r>
              <a:rPr lang="en-US" altLang="en-US" b="1" smtClean="0">
                <a:solidFill>
                  <a:srgbClr val="0000FF"/>
                </a:solidFill>
                <a:latin typeface="Times New Roman" panose="02020603050405020304" pitchFamily="18" charset="0"/>
                <a:cs typeface="Times New Roman" panose="02020603050405020304" pitchFamily="18" charset="0"/>
              </a:rPr>
              <a:t>boolean logical AND</a:t>
            </a:r>
            <a:r>
              <a:rPr lang="en-US" altLang="en-US" b="1" smtClean="0">
                <a:solidFill>
                  <a:srgbClr val="000000"/>
                </a:solidFill>
                <a:latin typeface="Times New Roman" panose="02020603050405020304" pitchFamily="18" charset="0"/>
              </a:rPr>
              <a:t> </a:t>
            </a:r>
            <a:r>
              <a:rPr lang="en-US" altLang="en-US" smtClean="0">
                <a:solidFill>
                  <a:srgbClr val="000000"/>
                </a:solidFill>
                <a:latin typeface="Times New Roman" panose="02020603050405020304" pitchFamily="18" charset="0"/>
              </a:rPr>
              <a:t>(</a:t>
            </a:r>
            <a:r>
              <a:rPr lang="en-US" altLang="en-US" b="1" smtClean="0">
                <a:solidFill>
                  <a:srgbClr val="0000FF"/>
                </a:solidFill>
                <a:latin typeface="LucidaSansTypewriter" pitchFamily="49" charset="0"/>
              </a:rPr>
              <a:t>&amp;</a:t>
            </a:r>
            <a:r>
              <a:rPr lang="en-US" altLang="en-US" smtClean="0">
                <a:solidFill>
                  <a:srgbClr val="000000"/>
                </a:solidFill>
                <a:latin typeface="Times New Roman" panose="02020603050405020304" pitchFamily="18" charset="0"/>
              </a:rPr>
              <a:t>) and </a:t>
            </a:r>
            <a:r>
              <a:rPr lang="en-US" altLang="en-US" b="1" smtClean="0">
                <a:solidFill>
                  <a:srgbClr val="0000FF"/>
                </a:solidFill>
                <a:latin typeface="Times New Roman" panose="02020603050405020304" pitchFamily="18" charset="0"/>
                <a:cs typeface="Times New Roman" panose="02020603050405020304" pitchFamily="18" charset="0"/>
              </a:rPr>
              <a:t>boolean logical inclusive OR</a:t>
            </a:r>
            <a:r>
              <a:rPr lang="en-US" altLang="en-US" b="1" smtClean="0">
                <a:solidFill>
                  <a:srgbClr val="000000"/>
                </a:solidFill>
                <a:latin typeface="Times New Roman" panose="02020603050405020304" pitchFamily="18" charset="0"/>
                <a:cs typeface="Times New Roman" panose="02020603050405020304" pitchFamily="18" charset="0"/>
              </a:rPr>
              <a:t> </a:t>
            </a:r>
            <a:r>
              <a:rPr lang="en-US" altLang="en-US" b="1" smtClean="0">
                <a:solidFill>
                  <a:srgbClr val="0000FF"/>
                </a:solidFill>
                <a:latin typeface="Times New Roman" panose="02020603050405020304" pitchFamily="18" charset="0"/>
              </a:rPr>
              <a:t>(</a:t>
            </a:r>
            <a:r>
              <a:rPr lang="en-US" altLang="en-US" b="1" smtClean="0">
                <a:solidFill>
                  <a:srgbClr val="0000FF"/>
                </a:solidFill>
                <a:latin typeface="LucidaSansTypewriter" pitchFamily="49" charset="0"/>
              </a:rPr>
              <a:t>|</a:t>
            </a:r>
            <a:r>
              <a:rPr lang="en-US" altLang="en-US" b="1" smtClean="0">
                <a:solidFill>
                  <a:srgbClr val="0000FF"/>
                </a:solidFill>
                <a:latin typeface="Times New Roman" panose="02020603050405020304" pitchFamily="18" charset="0"/>
              </a:rPr>
              <a:t>)</a:t>
            </a:r>
            <a:r>
              <a:rPr lang="en-US" altLang="en-US" b="1" smtClean="0">
                <a:solidFill>
                  <a:srgbClr val="000000"/>
                </a:solidFill>
                <a:latin typeface="Times New Roman" panose="02020603050405020304" pitchFamily="18" charset="0"/>
              </a:rPr>
              <a:t> </a:t>
            </a:r>
            <a:r>
              <a:rPr lang="en-US" altLang="en-US" smtClean="0">
                <a:solidFill>
                  <a:srgbClr val="000000"/>
                </a:solidFill>
                <a:latin typeface="Times New Roman" panose="02020603050405020304" pitchFamily="18" charset="0"/>
              </a:rPr>
              <a:t>operators are identical to the </a:t>
            </a:r>
            <a:r>
              <a:rPr lang="en-US" altLang="en-US" smtClean="0">
                <a:solidFill>
                  <a:srgbClr val="000000"/>
                </a:solidFill>
                <a:latin typeface="Lucida Console" panose="020B0609040504020204" pitchFamily="49" charset="0"/>
              </a:rPr>
              <a:t>&amp;&amp;</a:t>
            </a:r>
            <a:r>
              <a:rPr lang="en-US" altLang="en-US" smtClean="0">
                <a:solidFill>
                  <a:srgbClr val="000000"/>
                </a:solidFill>
                <a:latin typeface="Times New Roman" panose="02020603050405020304" pitchFamily="18" charset="0"/>
              </a:rPr>
              <a:t> and </a:t>
            </a:r>
            <a:r>
              <a:rPr lang="en-US" altLang="en-US" smtClean="0">
                <a:solidFill>
                  <a:srgbClr val="000000"/>
                </a:solidFill>
                <a:latin typeface="Lucida Console" panose="020B0609040504020204" pitchFamily="49" charset="0"/>
              </a:rPr>
              <a:t>||</a:t>
            </a:r>
            <a:r>
              <a:rPr lang="en-US" altLang="en-US" smtClean="0">
                <a:solidFill>
                  <a:srgbClr val="000000"/>
                </a:solidFill>
                <a:latin typeface="Times New Roman" panose="02020603050405020304" pitchFamily="18" charset="0"/>
              </a:rPr>
              <a:t> operators, except that the </a:t>
            </a:r>
            <a:r>
              <a:rPr lang="en-US" altLang="en-US" smtClean="0">
                <a:solidFill>
                  <a:srgbClr val="000000"/>
                </a:solidFill>
                <a:latin typeface="Lucida Console" panose="020B0609040504020204" pitchFamily="49" charset="0"/>
              </a:rPr>
              <a:t>&amp;</a:t>
            </a:r>
            <a:r>
              <a:rPr lang="en-US" altLang="en-US" smtClean="0">
                <a:solidFill>
                  <a:srgbClr val="000000"/>
                </a:solidFill>
                <a:latin typeface="Times New Roman" panose="02020603050405020304" pitchFamily="18" charset="0"/>
              </a:rPr>
              <a:t> and </a:t>
            </a:r>
            <a:r>
              <a:rPr lang="en-US" altLang="en-US" smtClean="0">
                <a:solidFill>
                  <a:srgbClr val="000000"/>
                </a:solidFill>
                <a:latin typeface="Lucida Console" panose="020B0609040504020204" pitchFamily="49" charset="0"/>
              </a:rPr>
              <a:t>|</a:t>
            </a:r>
            <a:r>
              <a:rPr lang="en-US" altLang="en-US" smtClean="0">
                <a:solidFill>
                  <a:srgbClr val="000000"/>
                </a:solidFill>
                <a:latin typeface="Times New Roman" panose="02020603050405020304" pitchFamily="18" charset="0"/>
              </a:rPr>
              <a:t> operators </a:t>
            </a:r>
            <a:r>
              <a:rPr lang="en-US" altLang="en-US" i="1" smtClean="0">
                <a:solidFill>
                  <a:srgbClr val="000000"/>
                </a:solidFill>
                <a:latin typeface="Times New Roman" panose="02020603050405020304" pitchFamily="18" charset="0"/>
              </a:rPr>
              <a:t>always evaluate both of their operands </a:t>
            </a:r>
            <a:r>
              <a:rPr lang="en-US" altLang="en-US" smtClean="0">
                <a:solidFill>
                  <a:srgbClr val="000000"/>
                </a:solidFill>
                <a:latin typeface="Times New Roman" panose="02020603050405020304" pitchFamily="18" charset="0"/>
              </a:rPr>
              <a:t>(i.e., they do not perform short-circuit evaluation). </a:t>
            </a:r>
          </a:p>
          <a:p>
            <a:pPr eaLnBrk="1" hangingPunct="1"/>
            <a:r>
              <a:rPr lang="en-US" altLang="en-US" smtClean="0">
                <a:solidFill>
                  <a:srgbClr val="000000"/>
                </a:solidFill>
                <a:latin typeface="Times New Roman" panose="02020603050405020304" pitchFamily="18" charset="0"/>
              </a:rPr>
              <a:t>This is useful if the right operand has a required </a:t>
            </a:r>
            <a:r>
              <a:rPr lang="en-US" altLang="en-US" b="1" smtClean="0">
                <a:solidFill>
                  <a:srgbClr val="0000FF"/>
                </a:solidFill>
                <a:latin typeface="Times New Roman" panose="02020603050405020304" pitchFamily="18" charset="0"/>
                <a:cs typeface="Times New Roman" panose="02020603050405020304" pitchFamily="18" charset="0"/>
              </a:rPr>
              <a:t>side effect</a:t>
            </a:r>
            <a:r>
              <a:rPr lang="en-US" altLang="en-US" smtClean="0">
                <a:solidFill>
                  <a:srgbClr val="000000"/>
                </a:solidFill>
                <a:latin typeface="Times New Roman" panose="02020603050405020304" pitchFamily="18" charset="0"/>
              </a:rPr>
              <a:t>—a modification of a variable’s value. </a:t>
            </a:r>
            <a:endParaRPr lang="en-US" altLang="en-US" smtClean="0">
              <a:solidFill>
                <a:srgbClr val="000000"/>
              </a:solidFill>
              <a:latin typeface="Lucida Console" panose="020B06090405040202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Arial"/>
              </a:rPr>
              <a:t>5.3  </a:t>
            </a:r>
            <a:r>
              <a:rPr lang="en-US" dirty="0" smtClean="0">
                <a:solidFill>
                  <a:srgbClr val="3380E6"/>
                </a:solidFill>
                <a:latin typeface="Lucida Console"/>
              </a:rPr>
              <a:t>for</a:t>
            </a:r>
            <a:r>
              <a:rPr lang="en-US" dirty="0" smtClean="0">
                <a:solidFill>
                  <a:srgbClr val="3380E6"/>
                </a:solidFill>
                <a:latin typeface="Arial"/>
              </a:rPr>
              <a:t> Repetition Statement </a:t>
            </a:r>
          </a:p>
        </p:txBody>
      </p:sp>
      <p:sp>
        <p:nvSpPr>
          <p:cNvPr id="22531" name="Text Placeholder 2"/>
          <p:cNvSpPr>
            <a:spLocks noGrp="1"/>
          </p:cNvSpPr>
          <p:nvPr>
            <p:ph type="body" idx="1"/>
          </p:nvPr>
        </p:nvSpPr>
        <p:spPr/>
        <p:txBody>
          <a:bodyPr>
            <a:normAutofit lnSpcReduction="10000"/>
          </a:bodyPr>
          <a:lstStyle/>
          <a:p>
            <a:r>
              <a:rPr lang="en-US" altLang="en-US" dirty="0">
                <a:solidFill>
                  <a:srgbClr val="0000FF"/>
                </a:solidFill>
                <a:latin typeface="LucidaSansTypewriter" pitchFamily="49" charset="0"/>
              </a:rPr>
              <a:t>for</a:t>
            </a:r>
            <a:r>
              <a:rPr lang="en-US" altLang="en-US" b="1" dirty="0">
                <a:solidFill>
                  <a:srgbClr val="0000FF"/>
                </a:solidFill>
                <a:latin typeface="Times New Roman" panose="02020603050405020304" pitchFamily="18" charset="0"/>
                <a:cs typeface="Times New Roman" panose="02020603050405020304" pitchFamily="18" charset="0"/>
              </a:rPr>
              <a:t> repetition statement</a:t>
            </a:r>
          </a:p>
          <a:p>
            <a:pPr lvl="1"/>
            <a:r>
              <a:rPr lang="en-US" altLang="en-US" dirty="0">
                <a:solidFill>
                  <a:srgbClr val="000000"/>
                </a:solidFill>
                <a:latin typeface="Times New Roman" panose="02020603050405020304" pitchFamily="18" charset="0"/>
              </a:rPr>
              <a:t>Specifies the counter-controlled-repetition details in a single line of code. </a:t>
            </a:r>
            <a:endParaRPr lang="en-US" altLang="en-US" dirty="0" smtClean="0">
              <a:solidFill>
                <a:srgbClr val="000000"/>
              </a:solidFill>
              <a:latin typeface="Times New Roman" panose="02020603050405020304" pitchFamily="18" charset="0"/>
            </a:endParaRPr>
          </a:p>
          <a:p>
            <a:pPr lvl="1"/>
            <a:r>
              <a:rPr lang="en-US" altLang="en-US" sz="2300" dirty="0" smtClean="0">
                <a:solidFill>
                  <a:srgbClr val="000000"/>
                </a:solidFill>
                <a:latin typeface="Times New Roman" panose="02020603050405020304" pitchFamily="18" charset="0"/>
              </a:rPr>
              <a:t>When </a:t>
            </a:r>
            <a:r>
              <a:rPr lang="en-US" altLang="en-US" sz="2300" dirty="0">
                <a:solidFill>
                  <a:srgbClr val="000000"/>
                </a:solidFill>
                <a:latin typeface="Times New Roman" panose="02020603050405020304" pitchFamily="18" charset="0"/>
              </a:rPr>
              <a:t>the </a:t>
            </a:r>
            <a:r>
              <a:rPr lang="en-US" altLang="en-US" sz="2300" dirty="0">
                <a:solidFill>
                  <a:srgbClr val="000000"/>
                </a:solidFill>
                <a:latin typeface="Lucida Console" panose="020B0609040504020204" pitchFamily="49" charset="0"/>
              </a:rPr>
              <a:t>for</a:t>
            </a:r>
            <a:r>
              <a:rPr lang="en-US" altLang="en-US" sz="2300" dirty="0">
                <a:solidFill>
                  <a:srgbClr val="000000"/>
                </a:solidFill>
                <a:latin typeface="Times New Roman" panose="02020603050405020304" pitchFamily="18" charset="0"/>
              </a:rPr>
              <a:t> statement begins executing, the control variable is </a:t>
            </a:r>
            <a:r>
              <a:rPr lang="en-US" altLang="en-US" sz="2300" i="1" dirty="0">
                <a:solidFill>
                  <a:srgbClr val="000000"/>
                </a:solidFill>
                <a:latin typeface="Times New Roman" panose="02020603050405020304" pitchFamily="18" charset="0"/>
              </a:rPr>
              <a:t>declared</a:t>
            </a:r>
            <a:r>
              <a:rPr lang="en-US" altLang="en-US" sz="2300" dirty="0">
                <a:solidFill>
                  <a:srgbClr val="000000"/>
                </a:solidFill>
                <a:latin typeface="Times New Roman" panose="02020603050405020304" pitchFamily="18" charset="0"/>
              </a:rPr>
              <a:t> and </a:t>
            </a:r>
            <a:r>
              <a:rPr lang="en-US" altLang="en-US" sz="2300" i="1" dirty="0" smtClean="0">
                <a:solidFill>
                  <a:srgbClr val="000000"/>
                </a:solidFill>
                <a:latin typeface="Times New Roman" panose="02020603050405020304" pitchFamily="18" charset="0"/>
              </a:rPr>
              <a:t>initialized</a:t>
            </a:r>
            <a:r>
              <a:rPr lang="en-US" altLang="en-US" sz="2300" dirty="0" smtClean="0">
                <a:solidFill>
                  <a:srgbClr val="000000"/>
                </a:solidFill>
                <a:latin typeface="Times New Roman" panose="02020603050405020304" pitchFamily="18" charset="0"/>
              </a:rPr>
              <a:t>.</a:t>
            </a:r>
          </a:p>
          <a:p>
            <a:pPr lvl="1"/>
            <a:r>
              <a:rPr lang="en-US" altLang="en-US" sz="2300" dirty="0" smtClean="0">
                <a:solidFill>
                  <a:srgbClr val="000000"/>
                </a:solidFill>
                <a:latin typeface="Times New Roman" panose="02020603050405020304" pitchFamily="18" charset="0"/>
              </a:rPr>
              <a:t>Next</a:t>
            </a:r>
            <a:r>
              <a:rPr lang="en-US" altLang="en-US" sz="2300" dirty="0">
                <a:solidFill>
                  <a:srgbClr val="000000"/>
                </a:solidFill>
                <a:latin typeface="Times New Roman" panose="02020603050405020304" pitchFamily="18" charset="0"/>
              </a:rPr>
              <a:t>, the program checks the loop-continuation condition, which is between the two required semicolons. </a:t>
            </a:r>
            <a:endParaRPr lang="en-US" altLang="en-US" sz="2300" dirty="0" smtClean="0">
              <a:solidFill>
                <a:srgbClr val="000000"/>
              </a:solidFill>
              <a:latin typeface="Times New Roman" panose="02020603050405020304" pitchFamily="18" charset="0"/>
            </a:endParaRPr>
          </a:p>
          <a:p>
            <a:pPr lvl="1"/>
            <a:r>
              <a:rPr lang="en-US" altLang="en-US" sz="2300" dirty="0" smtClean="0">
                <a:solidFill>
                  <a:srgbClr val="000000"/>
                </a:solidFill>
                <a:latin typeface="Times New Roman" panose="02020603050405020304" pitchFamily="18" charset="0"/>
              </a:rPr>
              <a:t>If </a:t>
            </a:r>
            <a:r>
              <a:rPr lang="en-US" altLang="en-US" sz="2300" dirty="0">
                <a:solidFill>
                  <a:srgbClr val="000000"/>
                </a:solidFill>
                <a:latin typeface="Times New Roman" panose="02020603050405020304" pitchFamily="18" charset="0"/>
              </a:rPr>
              <a:t>the condition initially is true, the body statement executes. </a:t>
            </a:r>
            <a:endParaRPr lang="en-US" altLang="en-US" sz="2300" dirty="0" smtClean="0">
              <a:solidFill>
                <a:srgbClr val="000000"/>
              </a:solidFill>
              <a:latin typeface="Times New Roman" panose="02020603050405020304" pitchFamily="18" charset="0"/>
            </a:endParaRPr>
          </a:p>
          <a:p>
            <a:pPr lvl="1"/>
            <a:r>
              <a:rPr lang="en-US" altLang="en-US" sz="2300" dirty="0" smtClean="0">
                <a:solidFill>
                  <a:srgbClr val="000000"/>
                </a:solidFill>
                <a:latin typeface="Times New Roman" panose="02020603050405020304" pitchFamily="18" charset="0"/>
              </a:rPr>
              <a:t>After </a:t>
            </a:r>
            <a:r>
              <a:rPr lang="en-US" altLang="en-US" sz="2300" dirty="0">
                <a:solidFill>
                  <a:srgbClr val="000000"/>
                </a:solidFill>
                <a:latin typeface="Times New Roman" panose="02020603050405020304" pitchFamily="18" charset="0"/>
              </a:rPr>
              <a:t>executing the loop’s body, the program increments the control variable in the increment expression, which appears to the right of the second semicolon. </a:t>
            </a:r>
            <a:endParaRPr lang="en-US" altLang="en-US" sz="2300" dirty="0" smtClean="0">
              <a:solidFill>
                <a:srgbClr val="000000"/>
              </a:solidFill>
              <a:latin typeface="Times New Roman" panose="02020603050405020304" pitchFamily="18" charset="0"/>
            </a:endParaRPr>
          </a:p>
          <a:p>
            <a:pPr lvl="1"/>
            <a:r>
              <a:rPr lang="en-US" altLang="en-US" sz="2300" dirty="0" smtClean="0">
                <a:solidFill>
                  <a:srgbClr val="000000"/>
                </a:solidFill>
                <a:latin typeface="Times New Roman" panose="02020603050405020304" pitchFamily="18" charset="0"/>
              </a:rPr>
              <a:t>Then </a:t>
            </a:r>
            <a:r>
              <a:rPr lang="en-US" altLang="en-US" sz="2300" dirty="0">
                <a:solidFill>
                  <a:srgbClr val="000000"/>
                </a:solidFill>
                <a:latin typeface="Times New Roman" panose="02020603050405020304" pitchFamily="18" charset="0"/>
              </a:rPr>
              <a:t>the loop-continuation test is performed again to determine whether the program should continue with the next iteration of the loop. </a:t>
            </a:r>
            <a:endParaRPr lang="en-US" altLang="en-US" sz="2300" dirty="0" smtClean="0">
              <a:solidFill>
                <a:srgbClr val="000000"/>
              </a:solidFill>
              <a:latin typeface="Times New Roman" panose="02020603050405020304" pitchFamily="18" charset="0"/>
            </a:endParaRPr>
          </a:p>
          <a:p>
            <a:pPr lvl="1"/>
            <a:r>
              <a:rPr lang="en-US" altLang="en-US" sz="2300" dirty="0" smtClean="0">
                <a:solidFill>
                  <a:srgbClr val="000000"/>
                </a:solidFill>
                <a:latin typeface="Times New Roman" panose="02020603050405020304" pitchFamily="18" charset="0"/>
              </a:rPr>
              <a:t>A </a:t>
            </a:r>
            <a:r>
              <a:rPr lang="en-US" altLang="en-US" sz="2300" dirty="0">
                <a:solidFill>
                  <a:srgbClr val="000000"/>
                </a:solidFill>
                <a:latin typeface="Times New Roman" panose="02020603050405020304" pitchFamily="18" charset="0"/>
              </a:rPr>
              <a:t>common </a:t>
            </a:r>
            <a:r>
              <a:rPr lang="en-US" altLang="en-US" sz="2300" i="1" dirty="0">
                <a:solidFill>
                  <a:srgbClr val="000000"/>
                </a:solidFill>
                <a:latin typeface="Times New Roman" panose="02020603050405020304" pitchFamily="18" charset="0"/>
              </a:rPr>
              <a:t>logic error </a:t>
            </a:r>
            <a:r>
              <a:rPr lang="en-US" altLang="en-US" sz="2300" dirty="0">
                <a:solidFill>
                  <a:srgbClr val="000000"/>
                </a:solidFill>
                <a:latin typeface="Times New Roman" panose="02020603050405020304" pitchFamily="18" charset="0"/>
              </a:rPr>
              <a:t>with counter-controlled repetition is an </a:t>
            </a:r>
            <a:r>
              <a:rPr lang="en-US" altLang="en-US" sz="2300" b="1" dirty="0">
                <a:solidFill>
                  <a:srgbClr val="0000FF"/>
                </a:solidFill>
                <a:latin typeface="Times New Roman" panose="02020603050405020304" pitchFamily="18" charset="0"/>
                <a:cs typeface="Times New Roman" panose="02020603050405020304" pitchFamily="18" charset="0"/>
              </a:rPr>
              <a:t>off-by-one error</a:t>
            </a:r>
            <a:r>
              <a:rPr lang="en-US" altLang="en-US" sz="2300" b="1" dirty="0">
                <a:solidFill>
                  <a:srgbClr val="000000"/>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Arial"/>
              </a:rPr>
              <a:t>5.9  </a:t>
            </a:r>
            <a:r>
              <a:rPr lang="en-US" dirty="0" smtClean="0">
                <a:solidFill>
                  <a:srgbClr val="3380E6"/>
                </a:solidFill>
                <a:latin typeface="Arial"/>
              </a:rPr>
              <a:t>Logical Operators (Cont.)</a:t>
            </a:r>
          </a:p>
        </p:txBody>
      </p:sp>
      <p:sp>
        <p:nvSpPr>
          <p:cNvPr id="104451" name="Text Placeholder 2"/>
          <p:cNvSpPr>
            <a:spLocks noGrp="1"/>
          </p:cNvSpPr>
          <p:nvPr>
            <p:ph type="body" idx="1"/>
          </p:nvPr>
        </p:nvSpPr>
        <p:spPr/>
        <p:txBody>
          <a:bodyPr/>
          <a:lstStyle/>
          <a:p>
            <a:pPr eaLnBrk="1" hangingPunct="1"/>
            <a:r>
              <a:rPr lang="en-US" altLang="en-US" smtClean="0">
                <a:solidFill>
                  <a:srgbClr val="000000"/>
                </a:solidFill>
                <a:latin typeface="Times New Roman" panose="02020603050405020304" pitchFamily="18" charset="0"/>
              </a:rPr>
              <a:t>A simple condition containing </a:t>
            </a:r>
            <a:r>
              <a:rPr lang="en-US" altLang="en-US" smtClean="0">
                <a:solidFill>
                  <a:srgbClr val="000000"/>
                </a:solidFill>
                <a:latin typeface="Times New Roman" panose="02020603050405020304" pitchFamily="18" charset="0"/>
                <a:cs typeface="Times New Roman" panose="02020603050405020304" pitchFamily="18" charset="0"/>
              </a:rPr>
              <a:t>the </a:t>
            </a:r>
            <a:r>
              <a:rPr lang="en-US" altLang="en-US" b="1" smtClean="0">
                <a:solidFill>
                  <a:srgbClr val="0000FF"/>
                </a:solidFill>
                <a:latin typeface="Times New Roman" panose="02020603050405020304" pitchFamily="18" charset="0"/>
                <a:cs typeface="Times New Roman" panose="02020603050405020304" pitchFamily="18" charset="0"/>
              </a:rPr>
              <a:t>boolean logical exclusive OR</a:t>
            </a:r>
            <a:r>
              <a:rPr lang="en-US" altLang="en-US" b="1" smtClean="0">
                <a:solidFill>
                  <a:srgbClr val="0000FF"/>
                </a:solidFill>
                <a:latin typeface="AGaramond Bold" pitchFamily="50" charset="0"/>
              </a:rPr>
              <a:t> </a:t>
            </a:r>
            <a:r>
              <a:rPr lang="en-US" altLang="en-US" smtClean="0">
                <a:solidFill>
                  <a:srgbClr val="000000"/>
                </a:solidFill>
                <a:latin typeface="Times New Roman" panose="02020603050405020304" pitchFamily="18" charset="0"/>
              </a:rPr>
              <a:t>(</a:t>
            </a:r>
            <a:r>
              <a:rPr lang="en-US" altLang="en-US" b="1" smtClean="0">
                <a:solidFill>
                  <a:srgbClr val="0000FF"/>
                </a:solidFill>
                <a:latin typeface="LucidaSansTypewriter" pitchFamily="49" charset="0"/>
              </a:rPr>
              <a:t>^</a:t>
            </a:r>
            <a:r>
              <a:rPr lang="en-US" altLang="en-US" smtClean="0">
                <a:latin typeface="Times New Roman" panose="02020603050405020304" pitchFamily="18" charset="0"/>
              </a:rPr>
              <a:t>)</a:t>
            </a:r>
            <a:r>
              <a:rPr lang="en-US" altLang="en-US" b="1" smtClean="0">
                <a:solidFill>
                  <a:srgbClr val="000000"/>
                </a:solidFill>
                <a:latin typeface="Times New Roman" panose="02020603050405020304" pitchFamily="18" charset="0"/>
              </a:rPr>
              <a:t> </a:t>
            </a:r>
            <a:r>
              <a:rPr lang="en-US" altLang="en-US" smtClean="0">
                <a:solidFill>
                  <a:srgbClr val="000000"/>
                </a:solidFill>
                <a:latin typeface="Times New Roman" panose="02020603050405020304" pitchFamily="18" charset="0"/>
              </a:rPr>
              <a:t>operator is </a:t>
            </a:r>
            <a:r>
              <a:rPr lang="en-US" altLang="en-US" smtClean="0">
                <a:solidFill>
                  <a:srgbClr val="000000"/>
                </a:solidFill>
                <a:latin typeface="Lucida Console" panose="020B0609040504020204" pitchFamily="49" charset="0"/>
              </a:rPr>
              <a:t>true</a:t>
            </a:r>
            <a:r>
              <a:rPr lang="en-US" altLang="en-US" smtClean="0">
                <a:solidFill>
                  <a:srgbClr val="000000"/>
                </a:solidFill>
                <a:latin typeface="Times New Roman" panose="02020603050405020304" pitchFamily="18" charset="0"/>
              </a:rPr>
              <a:t> </a:t>
            </a:r>
            <a:r>
              <a:rPr lang="en-US" altLang="en-US" i="1" smtClean="0">
                <a:solidFill>
                  <a:srgbClr val="000000"/>
                </a:solidFill>
                <a:latin typeface="Times New Roman" panose="02020603050405020304" pitchFamily="18" charset="0"/>
              </a:rPr>
              <a:t>if and only if </a:t>
            </a:r>
            <a:r>
              <a:rPr lang="en-US" altLang="en-US" smtClean="0">
                <a:solidFill>
                  <a:srgbClr val="000000"/>
                </a:solidFill>
                <a:latin typeface="Times New Roman" panose="02020603050405020304" pitchFamily="18" charset="0"/>
              </a:rPr>
              <a:t>one of its operands is </a:t>
            </a:r>
            <a:r>
              <a:rPr lang="en-US" altLang="en-US" smtClean="0">
                <a:solidFill>
                  <a:srgbClr val="000000"/>
                </a:solidFill>
                <a:latin typeface="Lucida Console" panose="020B0609040504020204" pitchFamily="49" charset="0"/>
              </a:rPr>
              <a:t>true</a:t>
            </a:r>
            <a:r>
              <a:rPr lang="en-US" altLang="en-US" smtClean="0">
                <a:solidFill>
                  <a:srgbClr val="000000"/>
                </a:solidFill>
                <a:latin typeface="Times New Roman" panose="02020603050405020304" pitchFamily="18" charset="0"/>
              </a:rPr>
              <a:t> and the other is </a:t>
            </a:r>
            <a:r>
              <a:rPr lang="en-US" altLang="en-US" smtClean="0">
                <a:solidFill>
                  <a:srgbClr val="000000"/>
                </a:solidFill>
                <a:latin typeface="Lucida Console" panose="020B0609040504020204" pitchFamily="49" charset="0"/>
              </a:rPr>
              <a:t>false</a:t>
            </a:r>
            <a:r>
              <a:rPr lang="en-US" altLang="en-US" smtClean="0">
                <a:solidFill>
                  <a:srgbClr val="000000"/>
                </a:solidFill>
                <a:latin typeface="Times New Roman" panose="02020603050405020304" pitchFamily="18" charset="0"/>
              </a:rPr>
              <a:t>. </a:t>
            </a:r>
          </a:p>
          <a:p>
            <a:pPr eaLnBrk="1" hangingPunct="1"/>
            <a:r>
              <a:rPr lang="en-US" altLang="en-US" smtClean="0">
                <a:solidFill>
                  <a:srgbClr val="000000"/>
                </a:solidFill>
                <a:latin typeface="Times New Roman" panose="02020603050405020304" pitchFamily="18" charset="0"/>
              </a:rPr>
              <a:t>If both are </a:t>
            </a:r>
            <a:r>
              <a:rPr lang="en-US" altLang="en-US" smtClean="0">
                <a:solidFill>
                  <a:srgbClr val="000000"/>
                </a:solidFill>
                <a:latin typeface="Lucida Console" panose="020B0609040504020204" pitchFamily="49" charset="0"/>
              </a:rPr>
              <a:t>true</a:t>
            </a:r>
            <a:r>
              <a:rPr lang="en-US" altLang="en-US" smtClean="0">
                <a:solidFill>
                  <a:srgbClr val="000000"/>
                </a:solidFill>
                <a:latin typeface="Times New Roman" panose="02020603050405020304" pitchFamily="18" charset="0"/>
              </a:rPr>
              <a:t> or both are </a:t>
            </a:r>
            <a:r>
              <a:rPr lang="en-US" altLang="en-US" smtClean="0">
                <a:solidFill>
                  <a:srgbClr val="000000"/>
                </a:solidFill>
                <a:latin typeface="Lucida Console" panose="020B0609040504020204" pitchFamily="49" charset="0"/>
              </a:rPr>
              <a:t>false</a:t>
            </a:r>
            <a:r>
              <a:rPr lang="en-US" altLang="en-US" smtClean="0">
                <a:solidFill>
                  <a:srgbClr val="000000"/>
                </a:solidFill>
                <a:latin typeface="Times New Roman" panose="02020603050405020304" pitchFamily="18" charset="0"/>
              </a:rPr>
              <a:t>, the entire condition is </a:t>
            </a:r>
            <a:r>
              <a:rPr lang="en-US" altLang="en-US" smtClean="0">
                <a:solidFill>
                  <a:srgbClr val="000000"/>
                </a:solidFill>
                <a:latin typeface="Lucida Console" panose="020B0609040504020204" pitchFamily="49" charset="0"/>
              </a:rPr>
              <a:t>false</a:t>
            </a:r>
            <a:r>
              <a:rPr lang="en-US" altLang="en-US" smtClean="0">
                <a:solidFill>
                  <a:srgbClr val="000000"/>
                </a:solidFill>
                <a:latin typeface="Times New Roman" panose="02020603050405020304" pitchFamily="18" charset="0"/>
              </a:rPr>
              <a:t>. </a:t>
            </a:r>
          </a:p>
          <a:p>
            <a:pPr eaLnBrk="1" hangingPunct="1"/>
            <a:r>
              <a:rPr lang="en-US" altLang="en-US" smtClean="0">
                <a:solidFill>
                  <a:srgbClr val="000000"/>
                </a:solidFill>
                <a:latin typeface="Times New Roman" panose="02020603050405020304" pitchFamily="18" charset="0"/>
              </a:rPr>
              <a:t>Figure 5.17 is a truth table for the boolean logical exclusive OR operator (</a:t>
            </a:r>
            <a:r>
              <a:rPr lang="en-US" altLang="en-US" smtClean="0">
                <a:solidFill>
                  <a:srgbClr val="000000"/>
                </a:solidFill>
                <a:latin typeface="Lucida Console" panose="020B0609040504020204" pitchFamily="49" charset="0"/>
              </a:rPr>
              <a:t>^</a:t>
            </a:r>
            <a:r>
              <a:rPr lang="en-US" altLang="en-US" smtClean="0">
                <a:solidFill>
                  <a:srgbClr val="000000"/>
                </a:solidFill>
                <a:latin typeface="Times New Roman" panose="02020603050405020304" pitchFamily="18" charset="0"/>
              </a:rPr>
              <a:t>). </a:t>
            </a:r>
          </a:p>
          <a:p>
            <a:pPr eaLnBrk="1" hangingPunct="1"/>
            <a:r>
              <a:rPr lang="en-US" altLang="en-US" smtClean="0">
                <a:solidFill>
                  <a:srgbClr val="000000"/>
                </a:solidFill>
                <a:latin typeface="Times New Roman" panose="02020603050405020304" pitchFamily="18" charset="0"/>
              </a:rPr>
              <a:t>This operator is guaranteed to evaluate both of its operands.</a:t>
            </a:r>
          </a:p>
        </p:txBody>
      </p:sp>
      <p:sp>
        <p:nvSpPr>
          <p:cNvPr id="4" name="Footer Placeholder 3"/>
          <p:cNvSpPr>
            <a:spLocks noGrp="1"/>
          </p:cNvSpPr>
          <p:nvPr>
            <p:ph type="ftr" sz="quarter" idx="11"/>
          </p:nvPr>
        </p:nvSpPr>
        <p:spPr/>
        <p:txBody>
          <a:bodyPr/>
          <a:lstStyle/>
          <a:p>
            <a:pPr>
              <a:defRPr/>
            </a:pPr>
            <a:r>
              <a:rPr lang="en-US"/>
              <a:t>© Copyright 1992-2015 by Pearson Education, Inc. All Rights Reserved.</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rgbClr val="24B5A1"/>
                </a:solidFill>
                <a:latin typeface="Arial"/>
              </a:rPr>
              <a:t>5.9  </a:t>
            </a:r>
            <a:r>
              <a:rPr lang="en-US" dirty="0" smtClean="0">
                <a:solidFill>
                  <a:srgbClr val="3380E6"/>
                </a:solidFill>
                <a:latin typeface="Arial"/>
              </a:rPr>
              <a:t>Logical Operators (Cont.)</a:t>
            </a:r>
          </a:p>
        </p:txBody>
      </p:sp>
      <p:sp>
        <p:nvSpPr>
          <p:cNvPr id="106499" name="Text Placeholder 2"/>
          <p:cNvSpPr>
            <a:spLocks noGrp="1"/>
          </p:cNvSpPr>
          <p:nvPr>
            <p:ph type="body" idx="1"/>
          </p:nvPr>
        </p:nvSpPr>
        <p:spPr/>
        <p:txBody>
          <a:bodyPr/>
          <a:lstStyle/>
          <a:p>
            <a:pPr eaLnBrk="1" hangingPunct="1">
              <a:lnSpc>
                <a:spcPct val="90000"/>
              </a:lnSpc>
            </a:pPr>
            <a:r>
              <a:rPr lang="en-US" altLang="en-US" sz="2500">
                <a:solidFill>
                  <a:srgbClr val="000000"/>
                </a:solidFill>
                <a:latin typeface="Times New Roman" panose="02020603050405020304" pitchFamily="18" charset="0"/>
              </a:rPr>
              <a:t>The </a:t>
            </a:r>
            <a:r>
              <a:rPr lang="en-US" altLang="en-US" sz="2500">
                <a:solidFill>
                  <a:srgbClr val="0000FF"/>
                </a:solidFill>
                <a:latin typeface="LucidaSansTypewriter" pitchFamily="49" charset="0"/>
              </a:rPr>
              <a:t>!</a:t>
            </a:r>
            <a:r>
              <a:rPr lang="en-US" altLang="en-US" sz="2500">
                <a:solidFill>
                  <a:srgbClr val="000000"/>
                </a:solidFill>
                <a:latin typeface="Times New Roman" panose="02020603050405020304" pitchFamily="18" charset="0"/>
              </a:rPr>
              <a:t> (</a:t>
            </a:r>
            <a:r>
              <a:rPr lang="en-US" altLang="en-US" sz="2500" b="1">
                <a:solidFill>
                  <a:srgbClr val="0000FF"/>
                </a:solidFill>
                <a:latin typeface="Times New Roman" panose="02020603050405020304" pitchFamily="18" charset="0"/>
                <a:cs typeface="Times New Roman" panose="02020603050405020304" pitchFamily="18" charset="0"/>
              </a:rPr>
              <a:t>logical NOT</a:t>
            </a:r>
            <a:r>
              <a:rPr lang="en-US" altLang="en-US" sz="2500">
                <a:solidFill>
                  <a:srgbClr val="000000"/>
                </a:solidFill>
                <a:latin typeface="Times New Roman" panose="02020603050405020304" pitchFamily="18" charset="0"/>
              </a:rPr>
              <a:t>, also called </a:t>
            </a:r>
            <a:r>
              <a:rPr lang="en-US" altLang="en-US" sz="2500" b="1">
                <a:solidFill>
                  <a:srgbClr val="0000FF"/>
                </a:solidFill>
                <a:latin typeface="Times New Roman" panose="02020603050405020304" pitchFamily="18" charset="0"/>
                <a:cs typeface="Times New Roman" panose="02020603050405020304" pitchFamily="18" charset="0"/>
              </a:rPr>
              <a:t>logical negation</a:t>
            </a:r>
            <a:r>
              <a:rPr lang="en-US" altLang="en-US" sz="2500" b="1">
                <a:solidFill>
                  <a:srgbClr val="000000"/>
                </a:solidFill>
                <a:latin typeface="Times New Roman" panose="02020603050405020304" pitchFamily="18" charset="0"/>
                <a:cs typeface="Times New Roman" panose="02020603050405020304" pitchFamily="18" charset="0"/>
              </a:rPr>
              <a:t> </a:t>
            </a:r>
            <a:r>
              <a:rPr lang="en-US" altLang="en-US" sz="2500">
                <a:solidFill>
                  <a:srgbClr val="000000"/>
                </a:solidFill>
                <a:latin typeface="Times New Roman" panose="02020603050405020304" pitchFamily="18" charset="0"/>
              </a:rPr>
              <a:t>or</a:t>
            </a:r>
            <a:r>
              <a:rPr lang="en-US" altLang="en-US" sz="2500" b="1">
                <a:solidFill>
                  <a:srgbClr val="000000"/>
                </a:solidFill>
                <a:latin typeface="Times New Roman" panose="02020603050405020304" pitchFamily="18" charset="0"/>
              </a:rPr>
              <a:t> </a:t>
            </a:r>
            <a:r>
              <a:rPr lang="en-US" altLang="en-US" sz="2500" b="1">
                <a:solidFill>
                  <a:srgbClr val="0000FF"/>
                </a:solidFill>
                <a:latin typeface="Times New Roman" panose="02020603050405020304" pitchFamily="18" charset="0"/>
                <a:cs typeface="Times New Roman" panose="02020603050405020304" pitchFamily="18" charset="0"/>
              </a:rPr>
              <a:t>logical complement</a:t>
            </a:r>
            <a:r>
              <a:rPr lang="en-US" altLang="en-US" sz="2500">
                <a:solidFill>
                  <a:srgbClr val="000000"/>
                </a:solidFill>
                <a:latin typeface="Times New Roman" panose="02020603050405020304" pitchFamily="18" charset="0"/>
              </a:rPr>
              <a:t>) operator “reverses” the meaning of a condition. </a:t>
            </a:r>
          </a:p>
          <a:p>
            <a:pPr eaLnBrk="1" hangingPunct="1">
              <a:lnSpc>
                <a:spcPct val="90000"/>
              </a:lnSpc>
            </a:pPr>
            <a:r>
              <a:rPr lang="en-US" altLang="en-US" sz="2500">
                <a:solidFill>
                  <a:srgbClr val="000000"/>
                </a:solidFill>
                <a:latin typeface="Times New Roman" panose="02020603050405020304" pitchFamily="18" charset="0"/>
              </a:rPr>
              <a:t>The logical negation operator is a </a:t>
            </a:r>
            <a:r>
              <a:rPr lang="en-US" altLang="en-US" sz="2500" i="1">
                <a:solidFill>
                  <a:srgbClr val="000000"/>
                </a:solidFill>
                <a:latin typeface="Times New Roman" panose="02020603050405020304" pitchFamily="18" charset="0"/>
              </a:rPr>
              <a:t>unary</a:t>
            </a:r>
            <a:r>
              <a:rPr lang="en-US" altLang="en-US" sz="2500">
                <a:solidFill>
                  <a:srgbClr val="000000"/>
                </a:solidFill>
                <a:latin typeface="Times New Roman" panose="02020603050405020304" pitchFamily="18" charset="0"/>
              </a:rPr>
              <a:t> operator that has only one condition as an operand. </a:t>
            </a:r>
          </a:p>
          <a:p>
            <a:pPr eaLnBrk="1" hangingPunct="1">
              <a:lnSpc>
                <a:spcPct val="90000"/>
              </a:lnSpc>
            </a:pPr>
            <a:r>
              <a:rPr lang="en-US" altLang="en-US" sz="2500">
                <a:solidFill>
                  <a:srgbClr val="000000"/>
                </a:solidFill>
                <a:latin typeface="Times New Roman" panose="02020603050405020304" pitchFamily="18" charset="0"/>
              </a:rPr>
              <a:t>The logical negation operator is placed </a:t>
            </a:r>
            <a:r>
              <a:rPr lang="en-US" altLang="en-US" sz="2500" i="1">
                <a:solidFill>
                  <a:srgbClr val="000000"/>
                </a:solidFill>
                <a:latin typeface="Times New Roman" panose="02020603050405020304" pitchFamily="18" charset="0"/>
              </a:rPr>
              <a:t>before</a:t>
            </a:r>
            <a:r>
              <a:rPr lang="en-US" altLang="en-US" sz="2500">
                <a:solidFill>
                  <a:srgbClr val="000000"/>
                </a:solidFill>
                <a:latin typeface="Times New Roman" panose="02020603050405020304" pitchFamily="18" charset="0"/>
              </a:rPr>
              <a:t> a condition to choose a path of execution if the original condition (without the logical negation operator) is </a:t>
            </a:r>
            <a:r>
              <a:rPr lang="en-US" altLang="en-US" sz="2500">
                <a:solidFill>
                  <a:srgbClr val="000000"/>
                </a:solidFill>
                <a:latin typeface="Lucida Console" panose="020B0609040504020204" pitchFamily="49" charset="0"/>
              </a:rPr>
              <a:t>false</a:t>
            </a:r>
            <a:r>
              <a:rPr lang="en-US" altLang="en-US" sz="2500">
                <a:solidFill>
                  <a:srgbClr val="000000"/>
                </a:solidFill>
                <a:latin typeface="Times New Roman" panose="02020603050405020304" pitchFamily="18" charset="0"/>
              </a:rPr>
              <a:t>.</a:t>
            </a:r>
          </a:p>
          <a:p>
            <a:pPr eaLnBrk="1" hangingPunct="1">
              <a:lnSpc>
                <a:spcPct val="90000"/>
              </a:lnSpc>
            </a:pPr>
            <a:r>
              <a:rPr lang="en-US" altLang="en-US" sz="2500">
                <a:solidFill>
                  <a:srgbClr val="000000"/>
                </a:solidFill>
                <a:latin typeface="Times New Roman" panose="02020603050405020304" pitchFamily="18" charset="0"/>
              </a:rPr>
              <a:t>In most cases, you can avoid using logical negation by expressing the condition differently with an appropriate relational or equality operator. </a:t>
            </a:r>
          </a:p>
          <a:p>
            <a:pPr eaLnBrk="1" hangingPunct="1">
              <a:lnSpc>
                <a:spcPct val="90000"/>
              </a:lnSpc>
            </a:pPr>
            <a:r>
              <a:rPr lang="en-US" altLang="en-US" sz="2500">
                <a:solidFill>
                  <a:srgbClr val="000000"/>
                </a:solidFill>
                <a:latin typeface="Times New Roman" panose="02020603050405020304" pitchFamily="18" charset="0"/>
              </a:rPr>
              <a:t>Figure 5.18 is a truth table for the logical negation operator.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1" descr="jhtp_05_CS2_Page_55"/>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1" descr="jhtp_05_CS2_Page_60"/>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rgbClr val="24B5A1"/>
                </a:solidFill>
                <a:latin typeface="Arial"/>
              </a:rPr>
              <a:t>5.10  </a:t>
            </a:r>
            <a:r>
              <a:rPr lang="en-US" dirty="0" smtClean="0">
                <a:solidFill>
                  <a:srgbClr val="3380E6"/>
                </a:solidFill>
                <a:latin typeface="Arial"/>
              </a:rPr>
              <a:t>Structured Programming Summary</a:t>
            </a:r>
          </a:p>
        </p:txBody>
      </p:sp>
      <p:sp>
        <p:nvSpPr>
          <p:cNvPr id="114691" name="Text Placeholder 2"/>
          <p:cNvSpPr>
            <a:spLocks noGrp="1"/>
          </p:cNvSpPr>
          <p:nvPr>
            <p:ph type="body" idx="1"/>
          </p:nvPr>
        </p:nvSpPr>
        <p:spPr/>
        <p:txBody>
          <a:bodyPr/>
          <a:lstStyle/>
          <a:p>
            <a:pPr eaLnBrk="1" hangingPunct="1">
              <a:lnSpc>
                <a:spcPct val="80000"/>
              </a:lnSpc>
            </a:pPr>
            <a:r>
              <a:rPr lang="en-US" altLang="en-US" sz="2500" dirty="0" smtClean="0">
                <a:solidFill>
                  <a:srgbClr val="000000"/>
                </a:solidFill>
                <a:latin typeface="Times New Roman" panose="02020603050405020304" pitchFamily="18" charset="0"/>
              </a:rPr>
              <a:t>Java </a:t>
            </a:r>
            <a:r>
              <a:rPr lang="en-US" altLang="en-US" sz="2500" dirty="0">
                <a:solidFill>
                  <a:srgbClr val="000000"/>
                </a:solidFill>
                <a:latin typeface="Times New Roman" panose="02020603050405020304" pitchFamily="18" charset="0"/>
              </a:rPr>
              <a:t>includes only single-entry/single-exit control statements—there is only one way to enter and only one way to exit each control statement. </a:t>
            </a:r>
          </a:p>
          <a:p>
            <a:pPr eaLnBrk="1" hangingPunct="1">
              <a:lnSpc>
                <a:spcPct val="80000"/>
              </a:lnSpc>
            </a:pPr>
            <a:r>
              <a:rPr lang="en-US" altLang="en-US" sz="2500" dirty="0">
                <a:solidFill>
                  <a:srgbClr val="000000"/>
                </a:solidFill>
                <a:latin typeface="Times New Roman" panose="02020603050405020304" pitchFamily="18" charset="0"/>
              </a:rPr>
              <a:t>Connecting control statements in sequence to form structured programs is simple. The final state of one control statement is connected to the initial state of the next—that is, the control statements are placed one after another in a program in sequence. We call this control-statement stacking. </a:t>
            </a:r>
          </a:p>
          <a:p>
            <a:pPr eaLnBrk="1" hangingPunct="1">
              <a:lnSpc>
                <a:spcPct val="80000"/>
              </a:lnSpc>
            </a:pPr>
            <a:r>
              <a:rPr lang="en-US" altLang="en-US" sz="2500" dirty="0">
                <a:solidFill>
                  <a:srgbClr val="000000"/>
                </a:solidFill>
                <a:latin typeface="Times New Roman" panose="02020603050405020304" pitchFamily="18" charset="0"/>
              </a:rPr>
              <a:t>The rules for forming structured programs also allow for control statements to be nested.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Picture 1" descr="jhtp_05_CS2_Page_61"/>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1" descr="jhtp_05_CS2_Page_62"/>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1" descr="jhtp_05_CS2_Page_63"/>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1" descr="jhtp_05_CS2_Page_64"/>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0" name="Picture 1" descr="jhtp_05_CS2_Page_65"/>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descr="jhtp_05_CS2_Page_09"/>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1" descr="jhtp_05_CS2_Page_66"/>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1" descr="jhtp_05_CS2_Page_67"/>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rgbClr val="24B5A1"/>
                </a:solidFill>
                <a:latin typeface="Arial"/>
              </a:rPr>
              <a:t>5.10  </a:t>
            </a:r>
            <a:r>
              <a:rPr lang="en-US" dirty="0" smtClean="0">
                <a:solidFill>
                  <a:srgbClr val="3380E6"/>
                </a:solidFill>
                <a:latin typeface="Arial"/>
              </a:rPr>
              <a:t>Structured Programming Summary (Cont.)</a:t>
            </a:r>
          </a:p>
        </p:txBody>
      </p:sp>
      <p:sp>
        <p:nvSpPr>
          <p:cNvPr id="122883" name="Text Placeholder 2"/>
          <p:cNvSpPr>
            <a:spLocks noGrp="1"/>
          </p:cNvSpPr>
          <p:nvPr>
            <p:ph type="body" idx="1"/>
          </p:nvPr>
        </p:nvSpPr>
        <p:spPr/>
        <p:txBody>
          <a:bodyPr/>
          <a:lstStyle/>
          <a:p>
            <a:pPr eaLnBrk="1" hangingPunct="1"/>
            <a:r>
              <a:rPr lang="en-US" altLang="en-US" smtClean="0">
                <a:solidFill>
                  <a:srgbClr val="000000"/>
                </a:solidFill>
                <a:latin typeface="Times New Roman" panose="02020603050405020304" pitchFamily="18" charset="0"/>
              </a:rPr>
              <a:t>Structured programming promotes simplicity. </a:t>
            </a:r>
          </a:p>
          <a:p>
            <a:pPr eaLnBrk="1" hangingPunct="1"/>
            <a:r>
              <a:rPr lang="en-US" altLang="en-US" smtClean="0">
                <a:solidFill>
                  <a:srgbClr val="000000"/>
                </a:solidFill>
                <a:latin typeface="Times New Roman" panose="02020603050405020304" pitchFamily="18" charset="0"/>
              </a:rPr>
              <a:t>Bohm and Jacopini: Only three forms of control are needed to implement an algorithm:</a:t>
            </a:r>
          </a:p>
          <a:p>
            <a:pPr lvl="1" eaLnBrk="1" hangingPunct="1"/>
            <a:r>
              <a:rPr lang="en-US" altLang="en-US" smtClean="0">
                <a:solidFill>
                  <a:srgbClr val="000000"/>
                </a:solidFill>
                <a:latin typeface="Times New Roman" panose="02020603050405020304" pitchFamily="18" charset="0"/>
              </a:rPr>
              <a:t>sequence</a:t>
            </a:r>
          </a:p>
          <a:p>
            <a:pPr lvl="1" eaLnBrk="1" hangingPunct="1"/>
            <a:r>
              <a:rPr lang="en-US" altLang="en-US" smtClean="0">
                <a:solidFill>
                  <a:srgbClr val="000000"/>
                </a:solidFill>
                <a:latin typeface="Times New Roman" panose="02020603050405020304" pitchFamily="18" charset="0"/>
              </a:rPr>
              <a:t>selection</a:t>
            </a:r>
          </a:p>
          <a:p>
            <a:pPr lvl="1" eaLnBrk="1" hangingPunct="1"/>
            <a:r>
              <a:rPr lang="en-US" altLang="en-US" smtClean="0">
                <a:solidFill>
                  <a:srgbClr val="000000"/>
                </a:solidFill>
                <a:latin typeface="Times New Roman" panose="02020603050405020304" pitchFamily="18" charset="0"/>
              </a:rPr>
              <a:t>repetition  </a:t>
            </a:r>
          </a:p>
          <a:p>
            <a:pPr eaLnBrk="1" hangingPunct="1"/>
            <a:r>
              <a:rPr lang="en-US" altLang="en-US" smtClean="0">
                <a:solidFill>
                  <a:srgbClr val="000000"/>
                </a:solidFill>
                <a:latin typeface="Times New Roman" panose="02020603050405020304" pitchFamily="18" charset="0"/>
              </a:rPr>
              <a:t>The sequence structure is trivial. Simply list the statements to execute in the order in which they should execute.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rgbClr val="24B5A1"/>
                </a:solidFill>
                <a:latin typeface="Arial"/>
              </a:rPr>
              <a:t>5.10  </a:t>
            </a:r>
            <a:r>
              <a:rPr lang="en-US" dirty="0" smtClean="0">
                <a:solidFill>
                  <a:srgbClr val="3380E6"/>
                </a:solidFill>
                <a:latin typeface="Arial"/>
              </a:rPr>
              <a:t>Structured Programming Summary (Cont.)</a:t>
            </a:r>
          </a:p>
        </p:txBody>
      </p:sp>
      <p:sp>
        <p:nvSpPr>
          <p:cNvPr id="123907" name="Text Placeholder 2"/>
          <p:cNvSpPr>
            <a:spLocks noGrp="1"/>
          </p:cNvSpPr>
          <p:nvPr>
            <p:ph type="body" idx="1"/>
          </p:nvPr>
        </p:nvSpPr>
        <p:spPr/>
        <p:txBody>
          <a:bodyPr/>
          <a:lstStyle/>
          <a:p>
            <a:pPr eaLnBrk="1" hangingPunct="1"/>
            <a:r>
              <a:rPr lang="en-US" altLang="en-US" smtClean="0">
                <a:solidFill>
                  <a:srgbClr val="000000"/>
                </a:solidFill>
                <a:latin typeface="Times New Roman" panose="02020603050405020304" pitchFamily="18" charset="0"/>
              </a:rPr>
              <a:t>Selection is implemented in one of three ways:</a:t>
            </a:r>
          </a:p>
          <a:p>
            <a:pPr lvl="1" eaLnBrk="1" hangingPunct="1"/>
            <a:r>
              <a:rPr lang="en-US" altLang="en-US" smtClean="0">
                <a:solidFill>
                  <a:srgbClr val="000000"/>
                </a:solidFill>
                <a:latin typeface="Lucida Console" panose="020B0609040504020204" pitchFamily="49" charset="0"/>
              </a:rPr>
              <a:t>if</a:t>
            </a:r>
            <a:r>
              <a:rPr lang="en-US" altLang="en-US" smtClean="0">
                <a:solidFill>
                  <a:srgbClr val="000000"/>
                </a:solidFill>
                <a:latin typeface="Times New Roman" panose="02020603050405020304" pitchFamily="18" charset="0"/>
              </a:rPr>
              <a:t> statement (single selection)</a:t>
            </a:r>
          </a:p>
          <a:p>
            <a:pPr lvl="1" eaLnBrk="1" hangingPunct="1"/>
            <a:r>
              <a:rPr lang="en-US" altLang="en-US" smtClean="0">
                <a:solidFill>
                  <a:srgbClr val="000000"/>
                </a:solidFill>
                <a:latin typeface="Lucida Console" panose="020B0609040504020204" pitchFamily="49" charset="0"/>
              </a:rPr>
              <a:t>if</a:t>
            </a:r>
            <a:r>
              <a:rPr lang="en-US" altLang="en-US" smtClean="0">
                <a:solidFill>
                  <a:srgbClr val="000000"/>
                </a:solidFill>
                <a:latin typeface="Times New Roman" panose="02020603050405020304" pitchFamily="18" charset="0"/>
              </a:rPr>
              <a:t>…</a:t>
            </a:r>
            <a:r>
              <a:rPr lang="en-US" altLang="en-US" smtClean="0">
                <a:solidFill>
                  <a:srgbClr val="000000"/>
                </a:solidFill>
                <a:latin typeface="Lucida Console" panose="020B0609040504020204" pitchFamily="49" charset="0"/>
              </a:rPr>
              <a:t>else</a:t>
            </a:r>
            <a:r>
              <a:rPr lang="en-US" altLang="en-US" smtClean="0">
                <a:solidFill>
                  <a:srgbClr val="000000"/>
                </a:solidFill>
                <a:latin typeface="Times New Roman" panose="02020603050405020304" pitchFamily="18" charset="0"/>
              </a:rPr>
              <a:t> statement (double selection)</a:t>
            </a:r>
          </a:p>
          <a:p>
            <a:pPr lvl="1" eaLnBrk="1" hangingPunct="1"/>
            <a:r>
              <a:rPr lang="en-US" altLang="en-US" smtClean="0">
                <a:solidFill>
                  <a:srgbClr val="000000"/>
                </a:solidFill>
                <a:latin typeface="Lucida Console" panose="020B0609040504020204" pitchFamily="49" charset="0"/>
              </a:rPr>
              <a:t>switch</a:t>
            </a:r>
            <a:r>
              <a:rPr lang="en-US" altLang="en-US" smtClean="0">
                <a:solidFill>
                  <a:srgbClr val="000000"/>
                </a:solidFill>
                <a:latin typeface="Times New Roman" panose="02020603050405020304" pitchFamily="18" charset="0"/>
              </a:rPr>
              <a:t> statement (multiple selection)</a:t>
            </a:r>
          </a:p>
          <a:p>
            <a:pPr eaLnBrk="1" hangingPunct="1"/>
            <a:r>
              <a:rPr lang="en-US" altLang="en-US" smtClean="0">
                <a:solidFill>
                  <a:srgbClr val="000000"/>
                </a:solidFill>
                <a:latin typeface="Times New Roman" panose="02020603050405020304" pitchFamily="18" charset="0"/>
              </a:rPr>
              <a:t>The simple </a:t>
            </a:r>
            <a:r>
              <a:rPr lang="en-US" altLang="en-US" smtClean="0">
                <a:solidFill>
                  <a:srgbClr val="000000"/>
                </a:solidFill>
                <a:latin typeface="Lucida Console" panose="020B0609040504020204" pitchFamily="49" charset="0"/>
              </a:rPr>
              <a:t>if</a:t>
            </a:r>
            <a:r>
              <a:rPr lang="en-US" altLang="en-US" smtClean="0">
                <a:solidFill>
                  <a:srgbClr val="000000"/>
                </a:solidFill>
                <a:latin typeface="Times New Roman" panose="02020603050405020304" pitchFamily="18" charset="0"/>
              </a:rPr>
              <a:t> statement is sufficient to provide any form of selection—everything that can be done with the </a:t>
            </a:r>
            <a:r>
              <a:rPr lang="en-US" altLang="en-US" smtClean="0">
                <a:solidFill>
                  <a:srgbClr val="000000"/>
                </a:solidFill>
                <a:latin typeface="Lucida Console" panose="020B0609040504020204" pitchFamily="49" charset="0"/>
              </a:rPr>
              <a:t>if</a:t>
            </a:r>
            <a:r>
              <a:rPr lang="en-US" altLang="en-US" smtClean="0">
                <a:solidFill>
                  <a:srgbClr val="000000"/>
                </a:solidFill>
                <a:latin typeface="Times New Roman" panose="02020603050405020304" pitchFamily="18" charset="0"/>
              </a:rPr>
              <a:t>…</a:t>
            </a:r>
            <a:r>
              <a:rPr lang="en-US" altLang="en-US" smtClean="0">
                <a:solidFill>
                  <a:srgbClr val="000000"/>
                </a:solidFill>
                <a:latin typeface="Lucida Console" panose="020B0609040504020204" pitchFamily="49" charset="0"/>
              </a:rPr>
              <a:t>else</a:t>
            </a:r>
            <a:r>
              <a:rPr lang="en-US" altLang="en-US" smtClean="0">
                <a:solidFill>
                  <a:srgbClr val="000000"/>
                </a:solidFill>
                <a:latin typeface="Times New Roman" panose="02020603050405020304" pitchFamily="18" charset="0"/>
              </a:rPr>
              <a:t> statement and the </a:t>
            </a:r>
            <a:r>
              <a:rPr lang="en-US" altLang="en-US" smtClean="0">
                <a:solidFill>
                  <a:srgbClr val="000000"/>
                </a:solidFill>
                <a:latin typeface="Lucida Console" panose="020B0609040504020204" pitchFamily="49" charset="0"/>
              </a:rPr>
              <a:t>switch</a:t>
            </a:r>
            <a:r>
              <a:rPr lang="en-US" altLang="en-US" smtClean="0">
                <a:solidFill>
                  <a:srgbClr val="000000"/>
                </a:solidFill>
                <a:latin typeface="Times New Roman" panose="02020603050405020304" pitchFamily="18" charset="0"/>
              </a:rPr>
              <a:t> statement can be implemented by combining </a:t>
            </a:r>
            <a:r>
              <a:rPr lang="en-US" altLang="en-US" smtClean="0">
                <a:solidFill>
                  <a:srgbClr val="000000"/>
                </a:solidFill>
                <a:latin typeface="Lucida Console" panose="020B0609040504020204" pitchFamily="49" charset="0"/>
              </a:rPr>
              <a:t>if</a:t>
            </a:r>
            <a:r>
              <a:rPr lang="en-US" altLang="en-US" smtClean="0">
                <a:solidFill>
                  <a:srgbClr val="000000"/>
                </a:solidFill>
                <a:latin typeface="Times New Roman" panose="02020603050405020304" pitchFamily="18" charset="0"/>
              </a:rPr>
              <a:t> statements.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rgbClr val="24B5A1"/>
                </a:solidFill>
                <a:latin typeface="Arial"/>
              </a:rPr>
              <a:t>5.10  </a:t>
            </a:r>
            <a:r>
              <a:rPr lang="en-US" dirty="0" smtClean="0">
                <a:solidFill>
                  <a:srgbClr val="3380E6"/>
                </a:solidFill>
                <a:latin typeface="Arial"/>
              </a:rPr>
              <a:t>Structured Programming Summary (Cont.)</a:t>
            </a:r>
          </a:p>
        </p:txBody>
      </p:sp>
      <p:sp>
        <p:nvSpPr>
          <p:cNvPr id="124931" name="Text Placeholder 2"/>
          <p:cNvSpPr>
            <a:spLocks noGrp="1"/>
          </p:cNvSpPr>
          <p:nvPr>
            <p:ph type="body" idx="1"/>
          </p:nvPr>
        </p:nvSpPr>
        <p:spPr/>
        <p:txBody>
          <a:bodyPr/>
          <a:lstStyle/>
          <a:p>
            <a:pPr eaLnBrk="1" hangingPunct="1"/>
            <a:r>
              <a:rPr lang="en-US" altLang="en-US" smtClean="0">
                <a:solidFill>
                  <a:srgbClr val="000000"/>
                </a:solidFill>
                <a:latin typeface="Times New Roman" panose="02020603050405020304" pitchFamily="18" charset="0"/>
              </a:rPr>
              <a:t>Repetition is implemented in one of three ways:</a:t>
            </a:r>
          </a:p>
          <a:p>
            <a:pPr lvl="1" eaLnBrk="1" hangingPunct="1"/>
            <a:r>
              <a:rPr lang="en-US" altLang="en-US" smtClean="0">
                <a:solidFill>
                  <a:srgbClr val="000000"/>
                </a:solidFill>
                <a:latin typeface="Lucida Console" panose="020B0609040504020204" pitchFamily="49" charset="0"/>
              </a:rPr>
              <a:t>while</a:t>
            </a:r>
            <a:r>
              <a:rPr lang="en-US" altLang="en-US" smtClean="0">
                <a:solidFill>
                  <a:srgbClr val="000000"/>
                </a:solidFill>
                <a:latin typeface="Times New Roman" panose="02020603050405020304" pitchFamily="18" charset="0"/>
              </a:rPr>
              <a:t> statement</a:t>
            </a:r>
          </a:p>
          <a:p>
            <a:pPr lvl="1" eaLnBrk="1" hangingPunct="1"/>
            <a:r>
              <a:rPr lang="en-US" altLang="en-US" smtClean="0">
                <a:solidFill>
                  <a:srgbClr val="000000"/>
                </a:solidFill>
                <a:latin typeface="Lucida Console" panose="020B0609040504020204" pitchFamily="49" charset="0"/>
              </a:rPr>
              <a:t>do</a:t>
            </a:r>
            <a:r>
              <a:rPr lang="en-US" altLang="en-US" smtClean="0">
                <a:solidFill>
                  <a:srgbClr val="000000"/>
                </a:solidFill>
                <a:latin typeface="Times New Roman" panose="02020603050405020304" pitchFamily="18" charset="0"/>
              </a:rPr>
              <a:t>…</a:t>
            </a:r>
            <a:r>
              <a:rPr lang="en-US" altLang="en-US" smtClean="0">
                <a:solidFill>
                  <a:srgbClr val="000000"/>
                </a:solidFill>
                <a:latin typeface="Lucida Console" panose="020B0609040504020204" pitchFamily="49" charset="0"/>
              </a:rPr>
              <a:t>while</a:t>
            </a:r>
            <a:r>
              <a:rPr lang="en-US" altLang="en-US" smtClean="0">
                <a:solidFill>
                  <a:srgbClr val="000000"/>
                </a:solidFill>
                <a:latin typeface="Times New Roman" panose="02020603050405020304" pitchFamily="18" charset="0"/>
              </a:rPr>
              <a:t> statement</a:t>
            </a:r>
          </a:p>
          <a:p>
            <a:pPr lvl="1" eaLnBrk="1" hangingPunct="1"/>
            <a:r>
              <a:rPr lang="en-US" altLang="en-US" smtClean="0">
                <a:solidFill>
                  <a:srgbClr val="000000"/>
                </a:solidFill>
                <a:latin typeface="Lucida Console" panose="020B0609040504020204" pitchFamily="49" charset="0"/>
              </a:rPr>
              <a:t>for</a:t>
            </a:r>
            <a:r>
              <a:rPr lang="en-US" altLang="en-US" smtClean="0">
                <a:solidFill>
                  <a:srgbClr val="000000"/>
                </a:solidFill>
                <a:latin typeface="Times New Roman" panose="02020603050405020304" pitchFamily="18" charset="0"/>
              </a:rPr>
              <a:t> statement</a:t>
            </a:r>
          </a:p>
          <a:p>
            <a:pPr eaLnBrk="1" hangingPunct="1"/>
            <a:r>
              <a:rPr lang="en-US" altLang="en-US" smtClean="0">
                <a:solidFill>
                  <a:srgbClr val="000000"/>
                </a:solidFill>
                <a:latin typeface="Times New Roman" panose="02020603050405020304" pitchFamily="18" charset="0"/>
              </a:rPr>
              <a:t>The </a:t>
            </a:r>
            <a:r>
              <a:rPr lang="en-US" altLang="en-US" smtClean="0">
                <a:solidFill>
                  <a:srgbClr val="000000"/>
                </a:solidFill>
                <a:latin typeface="Lucida Console" panose="020B0609040504020204" pitchFamily="49" charset="0"/>
              </a:rPr>
              <a:t>while</a:t>
            </a:r>
            <a:r>
              <a:rPr lang="en-US" altLang="en-US" smtClean="0">
                <a:solidFill>
                  <a:srgbClr val="000000"/>
                </a:solidFill>
                <a:latin typeface="Times New Roman" panose="02020603050405020304" pitchFamily="18" charset="0"/>
              </a:rPr>
              <a:t> statement is sufficient to provide any form of repetition. Everything that can be done with </a:t>
            </a:r>
            <a:r>
              <a:rPr lang="en-US" altLang="en-US" smtClean="0">
                <a:solidFill>
                  <a:srgbClr val="000000"/>
                </a:solidFill>
                <a:latin typeface="Lucida Console" panose="020B0609040504020204" pitchFamily="49" charset="0"/>
              </a:rPr>
              <a:t>do</a:t>
            </a:r>
            <a:r>
              <a:rPr lang="en-US" altLang="en-US" smtClean="0">
                <a:solidFill>
                  <a:srgbClr val="000000"/>
                </a:solidFill>
                <a:latin typeface="Times New Roman" panose="02020603050405020304" pitchFamily="18" charset="0"/>
              </a:rPr>
              <a:t>…</a:t>
            </a:r>
            <a:r>
              <a:rPr lang="en-US" altLang="en-US" smtClean="0">
                <a:solidFill>
                  <a:srgbClr val="000000"/>
                </a:solidFill>
                <a:latin typeface="Lucida Console" panose="020B0609040504020204" pitchFamily="49" charset="0"/>
              </a:rPr>
              <a:t>while</a:t>
            </a:r>
            <a:r>
              <a:rPr lang="en-US" altLang="en-US" smtClean="0">
                <a:solidFill>
                  <a:srgbClr val="000000"/>
                </a:solidFill>
                <a:latin typeface="Times New Roman" panose="02020603050405020304" pitchFamily="18" charset="0"/>
              </a:rPr>
              <a:t> and </a:t>
            </a:r>
            <a:r>
              <a:rPr lang="en-US" altLang="en-US" smtClean="0">
                <a:solidFill>
                  <a:srgbClr val="000000"/>
                </a:solidFill>
                <a:latin typeface="Lucida Console" panose="020B0609040504020204" pitchFamily="49" charset="0"/>
              </a:rPr>
              <a:t>for</a:t>
            </a:r>
            <a:r>
              <a:rPr lang="en-US" altLang="en-US" smtClean="0">
                <a:solidFill>
                  <a:srgbClr val="000000"/>
                </a:solidFill>
                <a:latin typeface="Times New Roman" panose="02020603050405020304" pitchFamily="18" charset="0"/>
              </a:rPr>
              <a:t> can be done with the </a:t>
            </a:r>
            <a:r>
              <a:rPr lang="en-US" altLang="en-US" smtClean="0">
                <a:solidFill>
                  <a:srgbClr val="000000"/>
                </a:solidFill>
                <a:latin typeface="Lucida Console" panose="020B0609040504020204" pitchFamily="49" charset="0"/>
              </a:rPr>
              <a:t>while</a:t>
            </a:r>
            <a:r>
              <a:rPr lang="en-US" altLang="en-US" smtClean="0">
                <a:solidFill>
                  <a:srgbClr val="000000"/>
                </a:solidFill>
                <a:latin typeface="Times New Roman" panose="02020603050405020304" pitchFamily="18" charset="0"/>
              </a:rPr>
              <a:t> statement.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rgbClr val="24B5A1"/>
                </a:solidFill>
                <a:latin typeface="Arial"/>
              </a:rPr>
              <a:t>5.10  </a:t>
            </a:r>
            <a:r>
              <a:rPr lang="en-US" dirty="0" smtClean="0">
                <a:solidFill>
                  <a:srgbClr val="3380E6"/>
                </a:solidFill>
                <a:latin typeface="Arial"/>
              </a:rPr>
              <a:t>Structured Programming Summary (Cont.)</a:t>
            </a:r>
          </a:p>
        </p:txBody>
      </p:sp>
      <p:sp>
        <p:nvSpPr>
          <p:cNvPr id="125955" name="Text Placeholder 2"/>
          <p:cNvSpPr>
            <a:spLocks noGrp="1"/>
          </p:cNvSpPr>
          <p:nvPr>
            <p:ph type="body" idx="1"/>
          </p:nvPr>
        </p:nvSpPr>
        <p:spPr/>
        <p:txBody>
          <a:bodyPr/>
          <a:lstStyle/>
          <a:p>
            <a:pPr eaLnBrk="1" hangingPunct="1"/>
            <a:r>
              <a:rPr lang="en-US" altLang="en-US" smtClean="0">
                <a:solidFill>
                  <a:srgbClr val="000000"/>
                </a:solidFill>
                <a:latin typeface="Times New Roman" panose="02020603050405020304" pitchFamily="18" charset="0"/>
              </a:rPr>
              <a:t>Combining these results illustrates that any form of control ever needed in a Java program can be expressed in terms of</a:t>
            </a:r>
          </a:p>
          <a:p>
            <a:pPr lvl="1" eaLnBrk="1" hangingPunct="1"/>
            <a:r>
              <a:rPr lang="en-US" altLang="en-US" smtClean="0">
                <a:solidFill>
                  <a:srgbClr val="000000"/>
                </a:solidFill>
                <a:latin typeface="Times New Roman" panose="02020603050405020304" pitchFamily="18" charset="0"/>
              </a:rPr>
              <a:t>sequence</a:t>
            </a:r>
          </a:p>
          <a:p>
            <a:pPr lvl="1" eaLnBrk="1" hangingPunct="1"/>
            <a:r>
              <a:rPr lang="en-US" altLang="en-US" smtClean="0">
                <a:solidFill>
                  <a:srgbClr val="000000"/>
                </a:solidFill>
                <a:latin typeface="Lucida Console" panose="020B0609040504020204" pitchFamily="49" charset="0"/>
              </a:rPr>
              <a:t>if</a:t>
            </a:r>
            <a:r>
              <a:rPr lang="en-US" altLang="en-US" smtClean="0">
                <a:solidFill>
                  <a:srgbClr val="000000"/>
                </a:solidFill>
                <a:latin typeface="Times New Roman" panose="02020603050405020304" pitchFamily="18" charset="0"/>
              </a:rPr>
              <a:t> statement (selection)</a:t>
            </a:r>
          </a:p>
          <a:p>
            <a:pPr lvl="1" eaLnBrk="1" hangingPunct="1"/>
            <a:r>
              <a:rPr lang="en-US" altLang="en-US" smtClean="0">
                <a:solidFill>
                  <a:srgbClr val="000000"/>
                </a:solidFill>
                <a:latin typeface="Lucida Console" panose="020B0609040504020204" pitchFamily="49" charset="0"/>
              </a:rPr>
              <a:t>while</a:t>
            </a:r>
            <a:r>
              <a:rPr lang="en-US" altLang="en-US" smtClean="0">
                <a:solidFill>
                  <a:srgbClr val="000000"/>
                </a:solidFill>
                <a:latin typeface="Times New Roman" panose="02020603050405020304" pitchFamily="18" charset="0"/>
              </a:rPr>
              <a:t> statement (repetition)</a:t>
            </a:r>
          </a:p>
          <a:p>
            <a:pPr eaLnBrk="1" hangingPunct="1">
              <a:buFont typeface="Wingdings 3" panose="05040102010807070707" pitchFamily="18" charset="2"/>
              <a:buNone/>
            </a:pPr>
            <a:r>
              <a:rPr lang="en-US" altLang="en-US" smtClean="0">
                <a:solidFill>
                  <a:srgbClr val="000000"/>
                </a:solidFill>
                <a:latin typeface="Times New Roman" panose="02020603050405020304" pitchFamily="18" charset="0"/>
              </a:rPr>
              <a:t>	and that these can be combined in only two ways—stacking and nesting.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 descr="jhtp_05_CS2_Page_10"/>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432079" y="652464"/>
            <a:ext cx="11193863"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 descr="jhtp_05_CS2_Page_12"/>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solidFill>
                  <a:srgbClr val="24B5A1"/>
                </a:solidFill>
                <a:latin typeface="Arial"/>
              </a:rPr>
              <a:t>5.3  </a:t>
            </a:r>
            <a:r>
              <a:rPr lang="en-US" smtClean="0">
                <a:solidFill>
                  <a:srgbClr val="3380E6"/>
                </a:solidFill>
                <a:latin typeface="Lucida Console"/>
              </a:rPr>
              <a:t>for</a:t>
            </a:r>
            <a:r>
              <a:rPr lang="en-US" smtClean="0">
                <a:solidFill>
                  <a:srgbClr val="3380E6"/>
                </a:solidFill>
                <a:latin typeface="Arial"/>
              </a:rPr>
              <a:t> Repetition Statement (Cont.)</a:t>
            </a:r>
          </a:p>
        </p:txBody>
      </p:sp>
      <p:sp>
        <p:nvSpPr>
          <p:cNvPr id="27651" name="Text Placeholder 2"/>
          <p:cNvSpPr>
            <a:spLocks noGrp="1"/>
          </p:cNvSpPr>
          <p:nvPr>
            <p:ph type="body" idx="1"/>
          </p:nvPr>
        </p:nvSpPr>
        <p:spPr/>
        <p:txBody>
          <a:bodyPr/>
          <a:lstStyle/>
          <a:p>
            <a:pPr eaLnBrk="1" hangingPunct="1"/>
            <a:r>
              <a:rPr lang="en-US" altLang="en-US" smtClean="0">
                <a:solidFill>
                  <a:srgbClr val="000000"/>
                </a:solidFill>
                <a:latin typeface="Times New Roman" panose="02020603050405020304" pitchFamily="18" charset="0"/>
              </a:rPr>
              <a:t>The general format of the </a:t>
            </a:r>
            <a:r>
              <a:rPr lang="en-US" altLang="en-US" smtClean="0">
                <a:solidFill>
                  <a:srgbClr val="000000"/>
                </a:solidFill>
                <a:latin typeface="Lucida Console" panose="020B0609040504020204" pitchFamily="49" charset="0"/>
              </a:rPr>
              <a:t>for</a:t>
            </a:r>
            <a:r>
              <a:rPr lang="en-US" altLang="en-US" smtClean="0">
                <a:solidFill>
                  <a:srgbClr val="000000"/>
                </a:solidFill>
                <a:latin typeface="Times New Roman" panose="02020603050405020304" pitchFamily="18" charset="0"/>
              </a:rPr>
              <a:t> statement is </a:t>
            </a:r>
          </a:p>
          <a:p>
            <a:pPr lvl="2" eaLnBrk="1" hangingPunct="1">
              <a:buFont typeface="Wingdings 2" panose="05020102010507070707" pitchFamily="18" charset="2"/>
              <a:buNone/>
            </a:pPr>
            <a:r>
              <a:rPr lang="en-US" altLang="en-US" smtClean="0">
                <a:solidFill>
                  <a:srgbClr val="0000FF"/>
                </a:solidFill>
                <a:latin typeface="Lucida Console" panose="020B0609040504020204" pitchFamily="49" charset="0"/>
              </a:rPr>
              <a:t>	for</a:t>
            </a:r>
            <a:r>
              <a:rPr lang="en-US" altLang="en-US" smtClean="0">
                <a:solidFill>
                  <a:srgbClr val="000000"/>
                </a:solidFill>
                <a:latin typeface="Lucida Console" panose="020B0609040504020204" pitchFamily="49" charset="0"/>
              </a:rPr>
              <a:t> (</a:t>
            </a:r>
            <a:r>
              <a:rPr lang="en-US" altLang="en-US" i="1" smtClean="0">
                <a:solidFill>
                  <a:srgbClr val="000000"/>
                </a:solidFill>
                <a:latin typeface="AGaramond" pitchFamily="50" charset="0"/>
              </a:rPr>
              <a:t>initialization</a:t>
            </a:r>
            <a:r>
              <a:rPr lang="en-US" altLang="en-US" i="1" smtClean="0">
                <a:solidFill>
                  <a:srgbClr val="000000"/>
                </a:solidFill>
                <a:latin typeface="Lucida Console" panose="020B0609040504020204" pitchFamily="49" charset="0"/>
              </a:rPr>
              <a:t>; </a:t>
            </a:r>
            <a:r>
              <a:rPr lang="en-US" altLang="en-US" i="1" smtClean="0">
                <a:solidFill>
                  <a:srgbClr val="000000"/>
                </a:solidFill>
                <a:latin typeface="AGaramond" pitchFamily="50" charset="0"/>
              </a:rPr>
              <a:t>loopContinuationCondition</a:t>
            </a:r>
            <a:r>
              <a:rPr lang="en-US" altLang="en-US" i="1" smtClean="0">
                <a:solidFill>
                  <a:srgbClr val="000000"/>
                </a:solidFill>
                <a:latin typeface="Lucida Console" panose="020B0609040504020204" pitchFamily="49" charset="0"/>
              </a:rPr>
              <a:t>; </a:t>
            </a:r>
            <a:r>
              <a:rPr lang="en-US" altLang="en-US" i="1" smtClean="0">
                <a:solidFill>
                  <a:srgbClr val="000000"/>
                </a:solidFill>
                <a:latin typeface="AGaramond" pitchFamily="50" charset="0"/>
              </a:rPr>
              <a:t>increment</a:t>
            </a:r>
            <a:r>
              <a:rPr lang="en-US" altLang="en-US" i="1" smtClean="0">
                <a:solidFill>
                  <a:srgbClr val="000000"/>
                </a:solidFill>
                <a:latin typeface="Lucida Console" panose="020B0609040504020204" pitchFamily="49" charset="0"/>
              </a:rPr>
              <a:t>) </a:t>
            </a:r>
            <a:br>
              <a:rPr lang="en-US" altLang="en-US" i="1" smtClean="0">
                <a:solidFill>
                  <a:srgbClr val="000000"/>
                </a:solidFill>
                <a:latin typeface="Lucida Console" panose="020B0609040504020204" pitchFamily="49" charset="0"/>
              </a:rPr>
            </a:br>
            <a:r>
              <a:rPr lang="en-US" altLang="en-US" i="1" smtClean="0">
                <a:solidFill>
                  <a:srgbClr val="000000"/>
                </a:solidFill>
                <a:latin typeface="Lucida Console" panose="020B0609040504020204" pitchFamily="49" charset="0"/>
              </a:rPr>
              <a:t>   </a:t>
            </a:r>
            <a:r>
              <a:rPr lang="en-US" altLang="en-US" i="1" smtClean="0">
                <a:solidFill>
                  <a:srgbClr val="000000"/>
                </a:solidFill>
                <a:latin typeface="AGaramond" pitchFamily="50" charset="0"/>
              </a:rPr>
              <a:t>statement</a:t>
            </a:r>
          </a:p>
          <a:p>
            <a:pPr lvl="1" eaLnBrk="1" hangingPunct="1"/>
            <a:r>
              <a:rPr lang="en-US" altLang="en-US" smtClean="0">
                <a:solidFill>
                  <a:srgbClr val="000000"/>
                </a:solidFill>
                <a:latin typeface="Times New Roman" panose="02020603050405020304" pitchFamily="18" charset="0"/>
              </a:rPr>
              <a:t>the </a:t>
            </a:r>
            <a:r>
              <a:rPr lang="en-US" altLang="en-US" i="1" smtClean="0">
                <a:solidFill>
                  <a:srgbClr val="000000"/>
                </a:solidFill>
                <a:latin typeface="Times New Roman" panose="02020603050405020304" pitchFamily="18" charset="0"/>
              </a:rPr>
              <a:t>initialization </a:t>
            </a:r>
            <a:r>
              <a:rPr lang="en-US" altLang="en-US" smtClean="0">
                <a:solidFill>
                  <a:srgbClr val="000000"/>
                </a:solidFill>
                <a:latin typeface="Times New Roman" panose="02020603050405020304" pitchFamily="18" charset="0"/>
              </a:rPr>
              <a:t>expression names the loop’s control variable and optionally provides its initial value</a:t>
            </a:r>
          </a:p>
          <a:p>
            <a:pPr lvl="1" eaLnBrk="1" hangingPunct="1"/>
            <a:r>
              <a:rPr lang="en-US" altLang="en-US" i="1" smtClean="0">
                <a:solidFill>
                  <a:srgbClr val="000000"/>
                </a:solidFill>
                <a:latin typeface="Times New Roman" panose="02020603050405020304" pitchFamily="18" charset="0"/>
              </a:rPr>
              <a:t>loopContinuationCondition </a:t>
            </a:r>
            <a:r>
              <a:rPr lang="en-US" altLang="en-US" smtClean="0">
                <a:solidFill>
                  <a:srgbClr val="000000"/>
                </a:solidFill>
                <a:latin typeface="Times New Roman" panose="02020603050405020304" pitchFamily="18" charset="0"/>
              </a:rPr>
              <a:t>determines whether the loop should continue executing </a:t>
            </a:r>
          </a:p>
          <a:p>
            <a:pPr lvl="1" eaLnBrk="1" hangingPunct="1"/>
            <a:r>
              <a:rPr lang="en-US" altLang="en-US" i="1" smtClean="0">
                <a:solidFill>
                  <a:srgbClr val="000000"/>
                </a:solidFill>
                <a:latin typeface="Times New Roman" panose="02020603050405020304" pitchFamily="18" charset="0"/>
              </a:rPr>
              <a:t>increment </a:t>
            </a:r>
            <a:r>
              <a:rPr lang="en-US" altLang="en-US" smtClean="0">
                <a:solidFill>
                  <a:srgbClr val="000000"/>
                </a:solidFill>
                <a:latin typeface="Times New Roman" panose="02020603050405020304" pitchFamily="18" charset="0"/>
              </a:rPr>
              <a:t>modifies the control variable’s value, so that the loop-continuation condition eventually becomes false. </a:t>
            </a:r>
          </a:p>
          <a:p>
            <a:pPr eaLnBrk="1" hangingPunct="1"/>
            <a:r>
              <a:rPr lang="en-US" altLang="en-US" smtClean="0">
                <a:solidFill>
                  <a:srgbClr val="000000"/>
                </a:solidFill>
                <a:latin typeface="Times New Roman" panose="02020603050405020304" pitchFamily="18" charset="0"/>
              </a:rPr>
              <a:t>The two semicolons in the </a:t>
            </a:r>
            <a:r>
              <a:rPr lang="en-US" altLang="en-US" smtClean="0">
                <a:solidFill>
                  <a:srgbClr val="000000"/>
                </a:solidFill>
                <a:latin typeface="Lucida Console" panose="020B0609040504020204" pitchFamily="49" charset="0"/>
              </a:rPr>
              <a:t>for</a:t>
            </a:r>
            <a:r>
              <a:rPr lang="en-US" altLang="en-US" smtClean="0">
                <a:solidFill>
                  <a:srgbClr val="000000"/>
                </a:solidFill>
                <a:latin typeface="Times New Roman" panose="02020603050405020304" pitchFamily="18" charset="0"/>
              </a:rPr>
              <a:t> header are required.</a:t>
            </a:r>
          </a:p>
        </p:txBody>
      </p:sp>
    </p:spTree>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PD Template" id="{B73D90AF-53BF-4BE5-997E-A04962ADB2FB}" vid="{48428A66-8C84-4E1C-ACA9-B826A42DAE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2293</TotalTime>
  <Words>2298</Words>
  <Application>Microsoft Office PowerPoint</Application>
  <PresentationFormat>Widescreen</PresentationFormat>
  <Paragraphs>256</Paragraphs>
  <Slides>65</Slides>
  <Notes>37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65</vt:i4>
      </vt:variant>
    </vt:vector>
  </HeadingPairs>
  <TitlesOfParts>
    <vt:vector size="77" baseType="lpstr">
      <vt:lpstr>AGaramond</vt:lpstr>
      <vt:lpstr>AGaramond Bold</vt:lpstr>
      <vt:lpstr>Arial</vt:lpstr>
      <vt:lpstr>Calibri</vt:lpstr>
      <vt:lpstr>Lucida Console</vt:lpstr>
      <vt:lpstr>LucidaSansTypewriter</vt:lpstr>
      <vt:lpstr>MS Mincho</vt:lpstr>
      <vt:lpstr>Times New Roman</vt:lpstr>
      <vt:lpstr>Verdana</vt:lpstr>
      <vt:lpstr>Wingdings 2</vt:lpstr>
      <vt:lpstr>Wingdings 3</vt:lpstr>
      <vt:lpstr>Office Theme</vt:lpstr>
      <vt:lpstr>Control Statements – Repetition Structures</vt:lpstr>
      <vt:lpstr>Module 2 - Unit 2 Objectives</vt:lpstr>
      <vt:lpstr>The Basics of a Java Program</vt:lpstr>
      <vt:lpstr>5.2  Essentials of Counter-Controlled Repetition</vt:lpstr>
      <vt:lpstr>5.3  for Repetition Statement </vt:lpstr>
      <vt:lpstr>PowerPoint Presentation</vt:lpstr>
      <vt:lpstr>PowerPoint Presentation</vt:lpstr>
      <vt:lpstr>PowerPoint Presentation</vt:lpstr>
      <vt:lpstr>5.3  for Repetition Statement (Cont.)</vt:lpstr>
      <vt:lpstr>5.3  for Repetition Statement (Cont.)</vt:lpstr>
      <vt:lpstr>5.3  for Repetition Statement (Cont.)</vt:lpstr>
      <vt:lpstr>PowerPoint Presentation</vt:lpstr>
      <vt:lpstr>5.3  for Repetition Statement (Cont.)</vt:lpstr>
      <vt:lpstr>PowerPoint Presentation</vt:lpstr>
      <vt:lpstr>PowerPoint Presentation</vt:lpstr>
      <vt:lpstr>5.3  for Repetition Statement (Cont.)</vt:lpstr>
      <vt:lpstr>PowerPoint Presentation</vt:lpstr>
      <vt:lpstr>PowerPoint Presentation</vt:lpstr>
      <vt:lpstr>5.4  Examples Using the for Statement</vt:lpstr>
      <vt:lpstr>5.4  Examples Using the for Statement (Cont.)</vt:lpstr>
      <vt:lpstr>PowerPoint Presentation</vt:lpstr>
      <vt:lpstr>PowerPoint Presentation</vt:lpstr>
      <vt:lpstr>PowerPoint Presentation</vt:lpstr>
      <vt:lpstr>5.4  Examples Using the for Statement (Cont.)</vt:lpstr>
      <vt:lpstr>5.4  Examples Using the for Statement (Cont.)</vt:lpstr>
      <vt:lpstr>5.4  Examples Using the for Statement (Cont.)</vt:lpstr>
      <vt:lpstr>5.4  Examples Using the for Statement (Cont.)</vt:lpstr>
      <vt:lpstr>PowerPoint Presentation</vt:lpstr>
      <vt:lpstr>5.4  Examples Using the for Statement (Cont.)</vt:lpstr>
      <vt:lpstr>PowerPoint Presentation</vt:lpstr>
      <vt:lpstr>5.5  do…while Repetition Statement</vt:lpstr>
      <vt:lpstr>5.5  do…while Repetition Statement (Cont.)</vt:lpstr>
      <vt:lpstr>5.5  do…while Repetition Statement (Cont.)</vt:lpstr>
      <vt:lpstr>PowerPoint Presentation</vt:lpstr>
      <vt:lpstr>5.6  switch Multiple-Selection Statement</vt:lpstr>
      <vt:lpstr>5.6  switch Multiple-Selection Statement (Cont.)</vt:lpstr>
      <vt:lpstr>5.6  switch Multiple-Selection Statement (Cont.)</vt:lpstr>
      <vt:lpstr>5.6  switch Multiple-Selection Statement (Cont.)</vt:lpstr>
      <vt:lpstr>PowerPoint Presentation</vt:lpstr>
      <vt:lpstr>5.6  switch Multiple-Selection Statement (Cont.)</vt:lpstr>
      <vt:lpstr>5.8  break and continue Statements </vt:lpstr>
      <vt:lpstr>5.8  break and continue Statements  (Cont.)</vt:lpstr>
      <vt:lpstr>5.9  Logical Operators</vt:lpstr>
      <vt:lpstr>5.9  Logical Operators (Cont.)</vt:lpstr>
      <vt:lpstr>PowerPoint Presentation</vt:lpstr>
      <vt:lpstr>5.9  Logical Operators (Cont.)</vt:lpstr>
      <vt:lpstr>PowerPoint Presentation</vt:lpstr>
      <vt:lpstr>5.9  Logical Operators (Cont.)</vt:lpstr>
      <vt:lpstr>5.9  Logical Operators (Cont.)</vt:lpstr>
      <vt:lpstr>5.9  Logical Operators (Cont.)</vt:lpstr>
      <vt:lpstr>5.9  Logical Operators (Cont.)</vt:lpstr>
      <vt:lpstr>PowerPoint Presentation</vt:lpstr>
      <vt:lpstr>PowerPoint Presentation</vt:lpstr>
      <vt:lpstr>5.10  Structured Programming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5.10  Structured Programming Summary (Cont.)</vt:lpstr>
      <vt:lpstr>5.10  Structured Programming Summary (Cont.)</vt:lpstr>
      <vt:lpstr>5.10  Structured Programming Summary (Cont.)</vt:lpstr>
      <vt:lpstr>5.10  Structured Programming Summary (Cont.)</vt:lpstr>
    </vt:vector>
  </TitlesOfParts>
  <Company>Datsco Training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Language</dc:title>
  <dc:creator>Khattar Daou</dc:creator>
  <cp:lastModifiedBy>Khattar Daou</cp:lastModifiedBy>
  <cp:revision>95</cp:revision>
  <dcterms:created xsi:type="dcterms:W3CDTF">2015-10-28T02:26:51Z</dcterms:created>
  <dcterms:modified xsi:type="dcterms:W3CDTF">2016-04-18T02:58:34Z</dcterms:modified>
</cp:coreProperties>
</file>