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0" r:id="rId3"/>
    <p:sldId id="375" r:id="rId4"/>
    <p:sldId id="376" r:id="rId5"/>
    <p:sldId id="316" r:id="rId6"/>
    <p:sldId id="377" r:id="rId7"/>
    <p:sldId id="379" r:id="rId8"/>
    <p:sldId id="380" r:id="rId9"/>
    <p:sldId id="378" r:id="rId10"/>
    <p:sldId id="382" r:id="rId11"/>
    <p:sldId id="381" r:id="rId12"/>
    <p:sldId id="384" r:id="rId13"/>
    <p:sldId id="383" r:id="rId14"/>
    <p:sldId id="385" r:id="rId15"/>
    <p:sldId id="386" r:id="rId16"/>
    <p:sldId id="388" r:id="rId17"/>
    <p:sldId id="390" r:id="rId18"/>
    <p:sldId id="389" r:id="rId19"/>
    <p:sldId id="391" r:id="rId20"/>
    <p:sldId id="392" r:id="rId21"/>
    <p:sldId id="393" r:id="rId22"/>
    <p:sldId id="394" r:id="rId23"/>
    <p:sldId id="395" r:id="rId24"/>
    <p:sldId id="401" r:id="rId25"/>
    <p:sldId id="396" r:id="rId26"/>
    <p:sldId id="397" r:id="rId27"/>
    <p:sldId id="402" r:id="rId28"/>
    <p:sldId id="405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D205531-866F-4FA8-9AA5-2C0CD5393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787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87FB8-22B8-4E2D-8135-9A3FF9CC484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5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0847BE-7651-40D3-A8F1-692FB5402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84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B5C12C-17BD-4B85-BCF3-9959E8587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81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D8023-4700-4485-8E1F-EB9FB2F77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69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10DBB0-20E9-47E5-9370-3E45EAFA7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45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CBE05A-5923-4537-82B2-8A7398BFE5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72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236685-7655-4509-8C57-CBD02B11A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21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59D028-0FA2-4D34-B8C6-F86D9B1901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5BBAEC-F022-4097-A7EC-A5ECB2397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1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77CEE-CE63-4F5B-9030-84AA5B01F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0E37C4-0801-4718-8842-48C348DEA6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6EC722-864C-4B59-8160-00418E7FE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6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24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DF805747-7CE5-4E95-AB94-CE1F728D34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" y="5334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3C3D1-E074-4B49-8E9B-14297C227B3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28800"/>
          </a:xfrm>
        </p:spPr>
        <p:txBody>
          <a:bodyPr anchor="ctr"/>
          <a:lstStyle/>
          <a:p>
            <a:r>
              <a:rPr lang="en-US" altLang="en-US" sz="3600" dirty="0"/>
              <a:t>Chapter 5 </a:t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>Writing a Problem Domain Class Definition</a:t>
            </a:r>
            <a:br>
              <a:rPr lang="en-US" altLang="en-US" sz="3600" dirty="0"/>
            </a:b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3B98E1-DBE4-4BAA-A321-2188CAC12B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Developing a PD Class Definition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 sz="2800"/>
              <a:t>Writing Methods</a:t>
            </a:r>
          </a:p>
          <a:p>
            <a:pPr lvl="1"/>
            <a:r>
              <a:rPr lang="en-US" altLang="en-US" sz="2400"/>
              <a:t>Method Header (4 parts)</a:t>
            </a:r>
          </a:p>
          <a:p>
            <a:pPr lvl="2"/>
            <a:r>
              <a:rPr lang="en-US" altLang="en-US" sz="2000"/>
              <a:t>Accessibility</a:t>
            </a:r>
          </a:p>
          <a:p>
            <a:pPr lvl="3"/>
            <a:r>
              <a:rPr lang="en-US" altLang="en-US" sz="1800"/>
              <a:t>public, private, or protected</a:t>
            </a:r>
          </a:p>
          <a:p>
            <a:pPr lvl="2"/>
            <a:r>
              <a:rPr lang="en-US" altLang="en-US" sz="2000"/>
              <a:t>Data type</a:t>
            </a:r>
          </a:p>
          <a:p>
            <a:pPr lvl="3"/>
            <a:r>
              <a:rPr lang="en-US" altLang="en-US" sz="1800" i="1"/>
              <a:t>void</a:t>
            </a:r>
            <a:r>
              <a:rPr lang="en-US" altLang="en-US" sz="1800"/>
              <a:t> or data type of returned value</a:t>
            </a:r>
          </a:p>
          <a:p>
            <a:pPr lvl="2"/>
            <a:r>
              <a:rPr lang="en-US" altLang="en-US" sz="2000"/>
              <a:t>Method name</a:t>
            </a:r>
          </a:p>
          <a:p>
            <a:pPr lvl="3"/>
            <a:r>
              <a:rPr lang="en-US" altLang="en-US" sz="1800"/>
              <a:t>Following specified conventions</a:t>
            </a:r>
          </a:p>
          <a:p>
            <a:pPr lvl="2"/>
            <a:r>
              <a:rPr lang="en-US" altLang="en-US" sz="2000"/>
              <a:t>Parameter list</a:t>
            </a:r>
          </a:p>
          <a:p>
            <a:pPr lvl="3"/>
            <a:r>
              <a:rPr lang="en-US" altLang="en-US" sz="1800"/>
              <a:t>Variable declarations that match the argument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AC0192-A8A6-49A2-B767-1702AB85902B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486402" name="Picture 2" descr="Fig05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250184-EB5F-4F73-B530-5BA85F037AA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Developing a PD Class Definition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Writing Methods</a:t>
            </a:r>
          </a:p>
          <a:p>
            <a:pPr lvl="1"/>
            <a:r>
              <a:rPr lang="en-US" altLang="en-US"/>
              <a:t>Accessor methods (standard method)</a:t>
            </a:r>
          </a:p>
          <a:p>
            <a:pPr lvl="2"/>
            <a:r>
              <a:rPr lang="en-US" altLang="en-US"/>
              <a:t>Get accessor methods (getters)</a:t>
            </a:r>
          </a:p>
          <a:p>
            <a:pPr lvl="3"/>
            <a:r>
              <a:rPr lang="en-US" altLang="en-US"/>
              <a:t>Named with prefix “get” followed by attribute name</a:t>
            </a:r>
          </a:p>
          <a:p>
            <a:pPr lvl="3"/>
            <a:r>
              <a:rPr lang="en-US" altLang="en-US"/>
              <a:t>Retrieve attribute values</a:t>
            </a:r>
          </a:p>
          <a:p>
            <a:pPr lvl="2"/>
            <a:r>
              <a:rPr lang="en-US" altLang="en-US"/>
              <a:t>Set accessor methods (setters)</a:t>
            </a:r>
          </a:p>
          <a:p>
            <a:pPr lvl="3"/>
            <a:r>
              <a:rPr lang="en-US" altLang="en-US"/>
              <a:t>Named with prefix “set” followed by attribute name</a:t>
            </a:r>
          </a:p>
          <a:p>
            <a:pPr lvl="3"/>
            <a:r>
              <a:rPr lang="en-US" altLang="en-US"/>
              <a:t>Change attribute values</a:t>
            </a:r>
          </a:p>
          <a:p>
            <a:pPr lvl="3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4507D0-7F3B-427C-A296-0DB33E28CA0E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488450" name="Picture 2" descr="Fig05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BDF05D-A7E9-4E81-8D74-90AB4786E05A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490498" name="Picture 2" descr="Fig05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C64DEF-D0C8-4997-AC5F-5590E3C2559D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491522" name="Picture 2" descr="Fig05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007140-1B9A-4554-A11C-1A7FE6A55D3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Testing a PD Class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Tester class</a:t>
            </a:r>
          </a:p>
          <a:p>
            <a:pPr lvl="1"/>
            <a:r>
              <a:rPr lang="en-US" altLang="en-US"/>
              <a:t>Used to simulate the way a client might send messages to a server</a:t>
            </a:r>
          </a:p>
          <a:p>
            <a:pPr lvl="2"/>
            <a:r>
              <a:rPr lang="en-US" altLang="en-US"/>
              <a:t>To test the proper operation of the server’s methods</a:t>
            </a:r>
          </a:p>
          <a:p>
            <a:pPr lvl="1"/>
            <a:r>
              <a:rPr lang="en-US" altLang="en-US"/>
              <a:t>Consists of a main method that instantiates a client class object and invokes its methods</a:t>
            </a:r>
          </a:p>
          <a:p>
            <a:pPr lvl="1"/>
            <a:endParaRPr lang="en-US" altLang="en-US"/>
          </a:p>
          <a:p>
            <a:pPr lvl="3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0C40E-E4CC-441D-812F-9DB88FD8F95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95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Testing a PD Class</a:t>
            </a:r>
          </a:p>
        </p:txBody>
      </p:sp>
      <p:sp>
        <p:nvSpPr>
          <p:cNvPr id="4956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Creating an Instance</a:t>
            </a:r>
          </a:p>
          <a:p>
            <a:pPr lvl="1"/>
            <a:r>
              <a:rPr lang="en-US" altLang="en-US"/>
              <a:t>Define a reference variable</a:t>
            </a:r>
          </a:p>
          <a:p>
            <a:pPr lvl="1"/>
            <a:r>
              <a:rPr lang="en-US" altLang="en-US"/>
              <a:t>Specify a data type</a:t>
            </a:r>
          </a:p>
          <a:p>
            <a:pPr lvl="1"/>
            <a:r>
              <a:rPr lang="en-US" altLang="en-US"/>
              <a:t>Use </a:t>
            </a:r>
            <a:r>
              <a:rPr lang="en-US" altLang="en-US" i="1"/>
              <a:t>new</a:t>
            </a:r>
            <a:r>
              <a:rPr lang="en-US" altLang="en-US"/>
              <a:t> keyword to create the instance</a:t>
            </a:r>
          </a:p>
          <a:p>
            <a:pPr lvl="2"/>
            <a:r>
              <a:rPr lang="en-US" altLang="en-US"/>
              <a:t>Customer firstCustomer = new Customer();</a:t>
            </a:r>
          </a:p>
          <a:p>
            <a:pPr lvl="1"/>
            <a:r>
              <a:rPr lang="en-US" altLang="en-US"/>
              <a:t>Test interactions</a:t>
            </a:r>
          </a:p>
          <a:p>
            <a:pPr lvl="2"/>
            <a:r>
              <a:rPr lang="en-US" altLang="en-US"/>
              <a:t>Use a sequence diagram to show interactions between client and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F7F341-4E79-47C5-BDB8-1E157A61A6D2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494594" name="Picture 2" descr="Fig05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D0BF53-A032-450E-9A6A-A719DE04CCC4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496642" name="Picture 2" descr="Fig05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FA5020-0C96-477B-984E-F0014C5E2F2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5 Topics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 sz="2800"/>
              <a:t>Writing class definitions</a:t>
            </a:r>
          </a:p>
          <a:p>
            <a:r>
              <a:rPr lang="en-US" altLang="en-US" sz="2800"/>
              <a:t>Defining attributes</a:t>
            </a:r>
          </a:p>
          <a:p>
            <a:r>
              <a:rPr lang="en-US" altLang="en-US" sz="2800"/>
              <a:t>Writing methods</a:t>
            </a:r>
          </a:p>
          <a:p>
            <a:r>
              <a:rPr lang="en-US" altLang="en-US" sz="2800"/>
              <a:t>Creating an instance</a:t>
            </a:r>
          </a:p>
          <a:p>
            <a:r>
              <a:rPr lang="en-US" altLang="en-US" sz="2800"/>
              <a:t>Writing a tester class</a:t>
            </a:r>
          </a:p>
          <a:p>
            <a:r>
              <a:rPr lang="en-US" altLang="en-US" sz="2800"/>
              <a:t>Invoking methods</a:t>
            </a:r>
          </a:p>
          <a:p>
            <a:r>
              <a:rPr lang="en-US" altLang="en-US" sz="2800"/>
              <a:t>Working with multiple instances</a:t>
            </a:r>
          </a:p>
          <a:p>
            <a:r>
              <a:rPr lang="en-US" altLang="en-US" sz="2800"/>
              <a:t>Writing a constructor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7B42B-315A-4253-B320-0D9FFAFA955D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497666" name="Picture 2" descr="Fi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6DDE58-B543-4ACF-B87B-FFF78A2F7022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498690" name="Picture 2" descr="Fig05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5AD26C-5D32-4A17-ACAD-F16E3DFCEDE2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499714" name="Picture 2" descr="Fig05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8ACFB-8887-427F-B785-ADB2DDD9C4A0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500738" name="Picture 2" descr="Fig05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2131DB-B68A-4BED-83C1-7FB2EAF5F54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Testing a PD Class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Creating Multiple Instances</a:t>
            </a:r>
          </a:p>
          <a:p>
            <a:pPr lvl="1"/>
            <a:r>
              <a:rPr lang="en-US" altLang="en-US"/>
              <a:t>The previous process can also be used to test multiple instances from a single tester</a:t>
            </a:r>
          </a:p>
          <a:p>
            <a:pPr lvl="1"/>
            <a:r>
              <a:rPr lang="en-US" altLang="en-US"/>
              <a:t>Example:</a:t>
            </a:r>
          </a:p>
          <a:p>
            <a:pPr lvl="2"/>
            <a:r>
              <a:rPr lang="en-US" altLang="en-US"/>
              <a:t>Bradshaw Marina’s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2C136B-C642-4E74-BC32-55D9F866C3CF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501762" name="Picture 2" descr="Fig05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76A2E5-2EA1-413E-8256-42B9079E1A0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Writing a Constructor Method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Constructor Method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Automatically invoked when a class instance is created using the </a:t>
            </a:r>
            <a:r>
              <a:rPr lang="en-US" altLang="en-US" i="1"/>
              <a:t>new</a:t>
            </a:r>
            <a:r>
              <a:rPr lang="en-US" altLang="en-US"/>
              <a:t> operator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Has same name as the class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Has no return type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Java creates a default constructor if no constructor has been explicitly written for a class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public Customer() 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A7C1B5-2F8D-4A29-BE71-CDD37B56FC9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07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Writing a Constructor Method</a:t>
            </a:r>
          </a:p>
        </p:txBody>
      </p:sp>
      <p:sp>
        <p:nvSpPr>
          <p:cNvPr id="5079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Parameterized Constructor</a:t>
            </a:r>
          </a:p>
          <a:p>
            <a:pPr lvl="1"/>
            <a:r>
              <a:rPr lang="en-US" altLang="en-US"/>
              <a:t>Has parameter list to receive arguments for populating the instance attributes by:</a:t>
            </a:r>
          </a:p>
          <a:p>
            <a:pPr lvl="2"/>
            <a:r>
              <a:rPr lang="en-US" altLang="en-US"/>
              <a:t>Calling the accessor (setter) methods for each instance variable</a:t>
            </a:r>
          </a:p>
          <a:p>
            <a:pPr lvl="4">
              <a:buFontTx/>
              <a:buNone/>
            </a:pPr>
            <a:r>
              <a:rPr lang="en-US" altLang="en-US"/>
              <a:t>or</a:t>
            </a:r>
          </a:p>
          <a:p>
            <a:pPr lvl="2"/>
            <a:r>
              <a:rPr lang="en-US" altLang="en-US"/>
              <a:t>Setting the value of the instance variable directly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DBD787-0829-4F90-BE05-9D69E974A77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10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Writing a tellAboutSelf Method</a:t>
            </a:r>
          </a:p>
        </p:txBody>
      </p:sp>
      <p:sp>
        <p:nvSpPr>
          <p:cNvPr id="5109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tellAboutSelf Method</a:t>
            </a:r>
          </a:p>
          <a:p>
            <a:pPr lvl="1"/>
            <a:r>
              <a:rPr lang="en-US" altLang="en-US"/>
              <a:t>Single method that provides requestor with a String that contains all the instance variable names and values</a:t>
            </a:r>
          </a:p>
          <a:p>
            <a:pPr lvl="1"/>
            <a:r>
              <a:rPr lang="en-US" altLang="en-US"/>
              <a:t>Alternative to invoking individual accessor (getter) methods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DFAEC-24EE-46B4-8EC3-A37A8B23EE0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92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Naming Conventions</a:t>
            </a:r>
          </a:p>
        </p:txBody>
      </p:sp>
      <p:sp>
        <p:nvSpPr>
          <p:cNvPr id="292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Class names begin with a capital letter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Customer, Boat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Attribute names begin with lowercase letters, with subsequent words capitalized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Address, phoneNumber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Method names begin with lowercase letters, with subsequent words capitalized, and usually contain a verb describing what the method does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setAddress, getPhoneNumber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313E2-800E-49AC-9FEC-7E0C5A323A7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81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Developing a PD Class Definition</a:t>
            </a:r>
          </a:p>
        </p:txBody>
      </p:sp>
      <p:sp>
        <p:nvSpPr>
          <p:cNvPr id="48128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Class Definition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Class definition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The Java code written to represent a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Class header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Line of code that identifies the class and some of its characteristics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Keywords: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public</a:t>
            </a:r>
          </a:p>
          <a:p>
            <a:pPr lvl="4">
              <a:lnSpc>
                <a:spcPct val="90000"/>
              </a:lnSpc>
            </a:pPr>
            <a:r>
              <a:rPr lang="en-US" altLang="en-US" sz="1800"/>
              <a:t>Indicates class has public availability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class</a:t>
            </a:r>
          </a:p>
          <a:p>
            <a:pPr lvl="4">
              <a:lnSpc>
                <a:spcPct val="90000"/>
              </a:lnSpc>
            </a:pPr>
            <a:r>
              <a:rPr lang="en-US" altLang="en-US" sz="1800"/>
              <a:t>Indicates this line of code is a class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B1759A-F958-4007-8E25-2645B0D82DDF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8623" name="Picture 2063" descr="Fig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ABF795-914B-4D91-BE06-807934AEE58C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482306" name="Picture 2" descr="Fig05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A6005F-6AEB-4A71-BBDA-F79F11175BE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84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Developing a PD Class Definition</a:t>
            </a:r>
          </a:p>
        </p:txBody>
      </p:sp>
      <p:sp>
        <p:nvSpPr>
          <p:cNvPr id="484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Defining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Define attributes by declaring variables for each one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Specify accessibility of a variable: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public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Allows any class to access the variable directly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private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Prohibits direct access</a:t>
            </a:r>
          </a:p>
          <a:p>
            <a:pPr lvl="4">
              <a:lnSpc>
                <a:spcPct val="90000"/>
              </a:lnSpc>
            </a:pPr>
            <a:r>
              <a:rPr lang="en-US" altLang="en-US" sz="1800"/>
              <a:t>Requires accessor method for access by other classes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Accessible only from within class where it is defined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protected </a:t>
            </a:r>
          </a:p>
          <a:p>
            <a:pPr lvl="3">
              <a:lnSpc>
                <a:spcPct val="90000"/>
              </a:lnSpc>
            </a:pPr>
            <a:r>
              <a:rPr lang="en-US" altLang="en-US" sz="1800"/>
              <a:t>Allows both subclasses and classes defined within the same package to have direct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90F96-1352-4123-A188-4F64AF15CD0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Developing a PD Class Definition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Writing Methods</a:t>
            </a:r>
          </a:p>
          <a:p>
            <a:pPr lvl="1"/>
            <a:r>
              <a:rPr lang="en-US" altLang="en-US"/>
              <a:t>Object interaction via client-server model</a:t>
            </a:r>
          </a:p>
          <a:p>
            <a:pPr lvl="2"/>
            <a:r>
              <a:rPr lang="en-US" altLang="en-US"/>
              <a:t>Client object</a:t>
            </a:r>
          </a:p>
          <a:p>
            <a:pPr lvl="3"/>
            <a:r>
              <a:rPr lang="en-US" altLang="en-US"/>
              <a:t>Object sending the message</a:t>
            </a:r>
          </a:p>
          <a:p>
            <a:pPr lvl="4"/>
            <a:r>
              <a:rPr lang="en-US" altLang="en-US"/>
              <a:t>Invokes server method and possibly sends values in the form of arguments</a:t>
            </a:r>
          </a:p>
          <a:p>
            <a:pPr lvl="2"/>
            <a:r>
              <a:rPr lang="en-US" altLang="en-US"/>
              <a:t>Server object</a:t>
            </a:r>
          </a:p>
          <a:p>
            <a:pPr lvl="3"/>
            <a:r>
              <a:rPr lang="en-US" altLang="en-US"/>
              <a:t>Object receiving the message</a:t>
            </a:r>
          </a:p>
          <a:p>
            <a:pPr lvl="4"/>
            <a:r>
              <a:rPr lang="en-US" altLang="en-US"/>
              <a:t>May return value to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5 - Writing a Problem Domain Class Definition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D57A55-B191-498D-BA33-FE32071C191D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483330" name="Picture 2" descr="Fig05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DDDDDD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BEBEB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842</Words>
  <Application>Microsoft Office PowerPoint</Application>
  <PresentationFormat>On-screen Show (4:3)</PresentationFormat>
  <Paragraphs>161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Times New Roman</vt:lpstr>
      <vt:lpstr>Arial Unicode MS</vt:lpstr>
      <vt:lpstr>Default Design</vt:lpstr>
      <vt:lpstr>Chapter 5    Writing a Problem Domain Class Definition </vt:lpstr>
      <vt:lpstr>Chapter 5 Topics</vt:lpstr>
      <vt:lpstr>Naming Conventions</vt:lpstr>
      <vt:lpstr>Developing a PD Class Definition</vt:lpstr>
      <vt:lpstr>PowerPoint Presentation</vt:lpstr>
      <vt:lpstr>PowerPoint Presentation</vt:lpstr>
      <vt:lpstr>Developing a PD Class Definition</vt:lpstr>
      <vt:lpstr>Developing a PD Class Definition</vt:lpstr>
      <vt:lpstr>PowerPoint Presentation</vt:lpstr>
      <vt:lpstr>Developing a PD Class Definition</vt:lpstr>
      <vt:lpstr>PowerPoint Presentation</vt:lpstr>
      <vt:lpstr>Developing a PD Class Definition</vt:lpstr>
      <vt:lpstr>PowerPoint Presentation</vt:lpstr>
      <vt:lpstr>PowerPoint Presentation</vt:lpstr>
      <vt:lpstr>PowerPoint Presentation</vt:lpstr>
      <vt:lpstr>Testing a PD Class</vt:lpstr>
      <vt:lpstr>Testing a PD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a PD Class</vt:lpstr>
      <vt:lpstr>PowerPoint Presentation</vt:lpstr>
      <vt:lpstr>Writing a Constructor Method</vt:lpstr>
      <vt:lpstr>Writing a Constructor Method</vt:lpstr>
      <vt:lpstr>Writing a tellAboutSelf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Writing a Problem Domain Class Definition</dc:title>
  <dc:creator>Ric Heishman - Northern Virginia Community College</dc:creator>
  <cp:lastModifiedBy>sqlaccount</cp:lastModifiedBy>
  <cp:revision>343</cp:revision>
  <dcterms:created xsi:type="dcterms:W3CDTF">2001-08-09T00:31:22Z</dcterms:created>
  <dcterms:modified xsi:type="dcterms:W3CDTF">2015-11-06T17:15:13Z</dcterms:modified>
</cp:coreProperties>
</file>