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sldIdLst>
    <p:sldId id="473" r:id="rId2"/>
    <p:sldId id="348" r:id="rId3"/>
    <p:sldId id="424" r:id="rId4"/>
    <p:sldId id="388" r:id="rId5"/>
    <p:sldId id="479" r:id="rId6"/>
    <p:sldId id="394" r:id="rId7"/>
    <p:sldId id="425" r:id="rId8"/>
    <p:sldId id="474" r:id="rId9"/>
    <p:sldId id="475" r:id="rId10"/>
    <p:sldId id="441" r:id="rId11"/>
    <p:sldId id="476" r:id="rId12"/>
    <p:sldId id="442" r:id="rId13"/>
    <p:sldId id="477" r:id="rId14"/>
    <p:sldId id="443" r:id="rId15"/>
    <p:sldId id="445" r:id="rId16"/>
    <p:sldId id="415" r:id="rId17"/>
    <p:sldId id="448" r:id="rId18"/>
    <p:sldId id="455" r:id="rId19"/>
    <p:sldId id="447" r:id="rId20"/>
    <p:sldId id="449" r:id="rId21"/>
    <p:sldId id="450" r:id="rId22"/>
    <p:sldId id="468" r:id="rId23"/>
    <p:sldId id="456" r:id="rId24"/>
    <p:sldId id="458" r:id="rId25"/>
    <p:sldId id="459" r:id="rId26"/>
    <p:sldId id="460" r:id="rId27"/>
    <p:sldId id="462" r:id="rId28"/>
    <p:sldId id="480" r:id="rId29"/>
    <p:sldId id="463" r:id="rId30"/>
    <p:sldId id="464" r:id="rId31"/>
    <p:sldId id="465" r:id="rId32"/>
    <p:sldId id="466" r:id="rId33"/>
    <p:sldId id="467" r:id="rId34"/>
    <p:sldId id="457" r:id="rId35"/>
    <p:sldId id="469" r:id="rId36"/>
    <p:sldId id="470" r:id="rId37"/>
    <p:sldId id="481" r:id="rId38"/>
    <p:sldId id="482" r:id="rId39"/>
    <p:sldId id="483" r:id="rId40"/>
    <p:sldId id="484" r:id="rId41"/>
    <p:sldId id="471" r:id="rId42"/>
    <p:sldId id="472" r:id="rId43"/>
    <p:sldId id="397" r:id="rId44"/>
    <p:sldId id="428" r:id="rId45"/>
    <p:sldId id="402" r:id="rId46"/>
    <p:sldId id="429" r:id="rId47"/>
    <p:sldId id="451" r:id="rId48"/>
    <p:sldId id="452" r:id="rId49"/>
    <p:sldId id="453" r:id="rId50"/>
    <p:sldId id="419" r:id="rId51"/>
    <p:sldId id="454" r:id="rId52"/>
    <p:sldId id="485" r:id="rId53"/>
    <p:sldId id="486" r:id="rId54"/>
    <p:sldId id="487" r:id="rId55"/>
    <p:sldId id="488" r:id="rId56"/>
    <p:sldId id="421" r:id="rId57"/>
    <p:sldId id="422" r:id="rId58"/>
    <p:sldId id="423" r:id="rId59"/>
    <p:sldId id="432" r:id="rId60"/>
    <p:sldId id="478" r:id="rId61"/>
    <p:sldId id="433" r:id="rId62"/>
    <p:sldId id="434" r:id="rId63"/>
    <p:sldId id="435" r:id="rId64"/>
    <p:sldId id="436" r:id="rId65"/>
    <p:sldId id="437" r:id="rId66"/>
    <p:sldId id="438" r:id="rId67"/>
    <p:sldId id="439" r:id="rId68"/>
    <p:sldId id="440" r:id="rId69"/>
    <p:sldId id="412" r:id="rId70"/>
    <p:sldId id="413" r:id="rId7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595" autoAdjust="0"/>
  </p:normalViewPr>
  <p:slideViewPr>
    <p:cSldViewPr>
      <p:cViewPr varScale="1">
        <p:scale>
          <a:sx n="47" d="100"/>
          <a:sy n="47" d="100"/>
        </p:scale>
        <p:origin x="52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8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8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72D101-C1C1-46E2-8D4D-648EDDD2D6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555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From Problem Analysis to Program Design, 5e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EB042-F191-461A-9FC2-2A1E2E14D5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598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From Problem Analysis to Program Design, 5e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148FFA-0F0F-41A2-A307-804A264A22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81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From Problem Analysis to Program Design, 5e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983C39-2490-48F4-A85D-991045F8DF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793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From Problem Analysis to Program Design, 5e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7F50AF-EBFE-44EE-A0B7-51BDDF7B88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816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From Problem Analysis to Program Design, 5e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F1B27-F2A7-4BBD-849D-A8430F55F3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756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From Problem Analysis to Program Design, 5e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BA9213-48FE-4283-AEF0-46AB82DA70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23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From Problem Analysis to Program Design, 5e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DFB90-4EC2-40F3-AA97-D6336CD999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62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From Problem Analysis to Program Design, 5e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59E42E-CCE8-444E-8D37-2230A2CBB2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69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From Problem Analysis to Program Design, 5e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1D4110-2494-4B29-BB4A-F7DCA60853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79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From Problem Analysis to Program Design, 5e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28BCA-5C71-4E0F-AA45-815C29CAAB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95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From Problem Analysis to Program Design, 5e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0DAEFF-9D39-4C8B-B5AC-B1A7418E7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73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From Problem Analysis to Program Design, 5e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76710C-D5AE-495D-9EF6-776FF4A1D8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08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From Problem Analysis to Program Design, 5e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3905D8-45E3-4CA2-AA28-F792801FC6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88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Programming: From Problem Analysis to Program Design, 5e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501230-32A3-4B51-96F0-A46F0EDE7F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43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r>
              <a:rPr lang="en-US"/>
              <a:t>Java Programming: From Problem Analysis to Program Design, 5e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DF2AA5-2255-404E-8A3A-15A4F819BE0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0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7152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200" dirty="0" smtClean="0"/>
              <a:t>Java </a:t>
            </a:r>
            <a:r>
              <a:rPr lang="en-US" altLang="en-US" sz="4200" dirty="0" smtClean="0"/>
              <a:t>Programming II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sz="3600" i="1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267200"/>
            <a:ext cx="6400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 dirty="0" smtClean="0"/>
              <a:t>User-Defined </a:t>
            </a:r>
            <a:r>
              <a:rPr lang="en-US" altLang="en-US" i="1" dirty="0" smtClean="0"/>
              <a:t>Classes and ADTs</a:t>
            </a:r>
          </a:p>
          <a:p>
            <a:pPr eaLnBrk="1" hangingPunct="1">
              <a:lnSpc>
                <a:spcPct val="90000"/>
              </a:lnSpc>
            </a:pPr>
            <a:endParaRPr lang="en-US" altLang="en-US" i="1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BD80E3D-672A-44DD-A48A-D81B556E1EB6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2011363"/>
            <a:ext cx="86868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29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3200"/>
              <a:t>Data Members (Instance Variables)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</a:rPr>
              <a:t>private int</a:t>
            </a:r>
            <a:r>
              <a:rPr lang="en-US" altLang="en-US" sz="2800">
                <a:latin typeface="Courier New" panose="02070309020205020404" pitchFamily="49" charset="0"/>
              </a:rPr>
              <a:t> hr;  </a:t>
            </a:r>
            <a:r>
              <a:rPr lang="en-US" altLang="en-US" sz="2800">
                <a:solidFill>
                  <a:srgbClr val="009900"/>
                </a:solidFill>
                <a:latin typeface="Courier New" panose="02070309020205020404" pitchFamily="49" charset="0"/>
              </a:rPr>
              <a:t>//store hours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</a:rPr>
              <a:t>private int</a:t>
            </a:r>
            <a:r>
              <a:rPr lang="en-US" altLang="en-US" sz="2800">
                <a:latin typeface="Courier New" panose="02070309020205020404" pitchFamily="49" charset="0"/>
              </a:rPr>
              <a:t> min; </a:t>
            </a:r>
            <a:r>
              <a:rPr lang="en-US" altLang="en-US" sz="2800">
                <a:solidFill>
                  <a:srgbClr val="009900"/>
                </a:solidFill>
                <a:latin typeface="Courier New" panose="02070309020205020404" pitchFamily="49" charset="0"/>
              </a:rPr>
              <a:t>//store minutes</a:t>
            </a:r>
          </a:p>
          <a:p>
            <a:pPr lvl="1" algn="l" eaLnBrk="1" hangingPunct="1">
              <a:buFontTx/>
              <a:buChar char="•"/>
            </a:pP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</a:rPr>
              <a:t>private int</a:t>
            </a:r>
            <a:r>
              <a:rPr lang="en-US" altLang="en-US" sz="2800">
                <a:latin typeface="Courier New" panose="02070309020205020404" pitchFamily="49" charset="0"/>
              </a:rPr>
              <a:t> sec; </a:t>
            </a:r>
            <a:r>
              <a:rPr lang="en-US" altLang="en-US" sz="2800">
                <a:solidFill>
                  <a:srgbClr val="009900"/>
                </a:solidFill>
                <a:latin typeface="Courier New" panose="02070309020205020404" pitchFamily="49" charset="0"/>
              </a:rPr>
              <a:t>//store seconds</a:t>
            </a:r>
            <a:endParaRPr lang="en-US" altLang="en-US" sz="320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algn="l" eaLnBrk="1" hangingPunct="1"/>
            <a:endParaRPr lang="en-US" altLang="en-US" sz="3200">
              <a:latin typeface="Courier New" panose="02070309020205020404" pitchFamily="49" charset="0"/>
            </a:endParaRPr>
          </a:p>
          <a:p>
            <a:pPr algn="l" eaLnBrk="1" hangingPunct="1"/>
            <a:endParaRPr lang="en-US" altLang="en-US" sz="3200">
              <a:latin typeface="Courier New" panose="02070309020205020404" pitchFamily="49" charset="0"/>
            </a:endParaRPr>
          </a:p>
        </p:txBody>
      </p:sp>
      <p:sp>
        <p:nvSpPr>
          <p:cNvPr id="11269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 Clock</a:t>
            </a:r>
            <a:endParaRPr lang="en-US" altLang="en-US" sz="3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4CB1F8E-8B29-45E9-A41B-4F33AEE712D9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 Clock</a:t>
            </a:r>
            <a:r>
              <a:rPr lang="en-US" altLang="en-US" smtClean="0">
                <a:solidFill>
                  <a:schemeClr val="tx1"/>
                </a:solidFill>
              </a:rPr>
              <a:t> </a:t>
            </a:r>
            <a:r>
              <a:rPr lang="en-US" altLang="en-US" smtClean="0"/>
              <a:t>(continued)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800" smtClean="0"/>
              <a:t>Methods</a:t>
            </a:r>
            <a:r>
              <a:rPr lang="en-US" altLang="en-US" sz="2000" smtClean="0"/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public void</a:t>
            </a:r>
            <a:r>
              <a:rPr lang="en-US" altLang="en-US" sz="2400" smtClean="0">
                <a:latin typeface="Courier New" panose="02070309020205020404" pitchFamily="49" charset="0"/>
              </a:rPr>
              <a:t> setTime(</a:t>
            </a:r>
            <a:r>
              <a:rPr lang="en-US" altLang="en-US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smtClean="0">
                <a:latin typeface="Courier New" panose="02070309020205020404" pitchFamily="49" charset="0"/>
              </a:rPr>
              <a:t> hours,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                 </a:t>
            </a:r>
            <a:r>
              <a:rPr lang="en-US" altLang="en-US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smtClean="0">
                <a:latin typeface="Courier New" panose="02070309020205020404" pitchFamily="49" charset="0"/>
              </a:rPr>
              <a:t> minutes, </a:t>
            </a:r>
            <a:r>
              <a:rPr lang="en-US" altLang="en-US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smtClean="0">
                <a:latin typeface="Courier New" panose="02070309020205020404" pitchFamily="49" charset="0"/>
              </a:rPr>
              <a:t> seconds)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public int</a:t>
            </a:r>
            <a:r>
              <a:rPr lang="en-US" altLang="en-US" sz="2400" smtClean="0">
                <a:latin typeface="Courier New" panose="02070309020205020404" pitchFamily="49" charset="0"/>
              </a:rPr>
              <a:t> getHours()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public int</a:t>
            </a:r>
            <a:r>
              <a:rPr lang="en-US" altLang="en-US" sz="2400" smtClean="0">
                <a:latin typeface="Courier New" panose="02070309020205020404" pitchFamily="49" charset="0"/>
              </a:rPr>
              <a:t> getMinutes()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public int</a:t>
            </a:r>
            <a:r>
              <a:rPr lang="en-US" altLang="en-US" sz="2400" smtClean="0">
                <a:latin typeface="Courier New" panose="02070309020205020404" pitchFamily="49" charset="0"/>
              </a:rPr>
              <a:t> getSeconds()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public void</a:t>
            </a:r>
            <a:r>
              <a:rPr lang="en-US" altLang="en-US" sz="2400" smtClean="0">
                <a:latin typeface="Courier New" panose="02070309020205020404" pitchFamily="49" charset="0"/>
              </a:rPr>
              <a:t> printTime()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public void</a:t>
            </a:r>
            <a:r>
              <a:rPr lang="en-US" altLang="en-US" sz="2400" smtClean="0">
                <a:latin typeface="Courier New" panose="02070309020205020404" pitchFamily="49" charset="0"/>
              </a:rPr>
              <a:t> incrementSeconds()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public void</a:t>
            </a:r>
            <a:r>
              <a:rPr lang="en-US" altLang="en-US" sz="2400" smtClean="0">
                <a:latin typeface="Courier New" panose="02070309020205020404" pitchFamily="49" charset="0"/>
              </a:rPr>
              <a:t> incrementMinutes()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public void</a:t>
            </a:r>
            <a:r>
              <a:rPr lang="en-US" altLang="en-US" sz="2400" smtClean="0">
                <a:latin typeface="Courier New" panose="02070309020205020404" pitchFamily="49" charset="0"/>
              </a:rPr>
              <a:t> incrementHours()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public boolean</a:t>
            </a:r>
            <a:r>
              <a:rPr lang="en-US" altLang="en-US" sz="2400" smtClean="0">
                <a:latin typeface="Courier New" panose="02070309020205020404" pitchFamily="49" charset="0"/>
              </a:rPr>
              <a:t> equals(Clock otherClock)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public void</a:t>
            </a:r>
            <a:r>
              <a:rPr lang="en-US" altLang="en-US" sz="2400" smtClean="0">
                <a:latin typeface="Courier New" panose="02070309020205020404" pitchFamily="49" charset="0"/>
              </a:rPr>
              <a:t> makeCopy(Clock otherClock)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smtClean="0">
                <a:solidFill>
                  <a:schemeClr val="accent2"/>
                </a:solidFill>
                <a:latin typeface="Courier New" panose="02070309020205020404" pitchFamily="49" charset="0"/>
              </a:rPr>
              <a:t>public Clock</a:t>
            </a:r>
            <a:r>
              <a:rPr lang="en-US" altLang="en-US" sz="2400" smtClean="0">
                <a:latin typeface="Courier New" panose="02070309020205020404" pitchFamily="49" charset="0"/>
              </a:rPr>
              <a:t> getCopy()</a:t>
            </a:r>
            <a:endParaRPr lang="en-US" altLang="en-US" sz="20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6574449-80EF-4404-80F3-A2CB1BDCC081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228600" y="1828800"/>
            <a:ext cx="8534400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endParaRPr lang="en-US" altLang="en-US"/>
          </a:p>
          <a:p>
            <a:pPr algn="l" eaLnBrk="1" hangingPunct="1">
              <a:buFontTx/>
              <a:buChar char="•"/>
            </a:pPr>
            <a:r>
              <a:rPr lang="en-US" altLang="en-US" sz="3200"/>
              <a:t>Two types of constructors</a:t>
            </a:r>
            <a:endParaRPr lang="en-US" altLang="en-US"/>
          </a:p>
          <a:p>
            <a:pPr lvl="2" algn="l" eaLnBrk="1" hangingPunct="1"/>
            <a:r>
              <a:rPr lang="en-US" altLang="en-US" sz="2800"/>
              <a:t>- With parameters</a:t>
            </a:r>
          </a:p>
          <a:p>
            <a:pPr lvl="2" algn="l" eaLnBrk="1" hangingPunct="1"/>
            <a:r>
              <a:rPr lang="en-US" altLang="en-US" sz="2800"/>
              <a:t>- Without parameters (</a:t>
            </a:r>
            <a:r>
              <a:rPr lang="en-US" altLang="en-US" sz="2800" b="1"/>
              <a:t>default constructor)</a:t>
            </a:r>
            <a:r>
              <a:rPr lang="en-US" altLang="en-US" sz="2800"/>
              <a:t> </a:t>
            </a:r>
          </a:p>
          <a:p>
            <a:pPr lvl="1" algn="l" eaLnBrk="1" hangingPunct="1">
              <a:buFontTx/>
              <a:buChar char="•"/>
            </a:pPr>
            <a:endParaRPr lang="en-US" altLang="en-US" sz="2800"/>
          </a:p>
          <a:p>
            <a:pPr algn="l" eaLnBrk="1" hangingPunct="1">
              <a:buFontTx/>
              <a:buChar char="•"/>
            </a:pPr>
            <a:endParaRPr lang="en-US" altLang="en-US" sz="2200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Constructors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697CBDD-313C-4850-AFD3-034EA1B9DC94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Constructors (continued)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Constructors have the following properties:</a:t>
            </a:r>
            <a:endParaRPr lang="en-US" altLang="en-US" sz="2000" smtClean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/>
              <a:t>- The name of a constructor is the same as the name of the class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/>
              <a:t>- A constructor, even though it is a method, has no type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/>
              <a:t>- A class can have more than one constructor; all constructors of a class have the same name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/>
              <a:t>- If a class has more than one constructor, any two constructors must have different </a:t>
            </a:r>
            <a:r>
              <a:rPr lang="en-US" altLang="en-US" sz="2400" i="1" smtClean="0"/>
              <a:t>signatures</a:t>
            </a:r>
            <a:endParaRPr lang="en-US" altLang="en-US" sz="2400" smtClean="0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/>
              <a:t>- Constructors are automatically executed when a class object is instantiated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smtClean="0"/>
              <a:t>- If there are multiple constructors, which constructor executes depends on the type of values passed to the class object when the class object is instantiated</a:t>
            </a:r>
            <a:endParaRPr lang="en-US" altLang="en-US" sz="20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981E7D7-5348-451A-A8F5-2E4045270E2B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228600" y="1828800"/>
            <a:ext cx="8610600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endParaRPr lang="en-US" altLang="en-US"/>
          </a:p>
          <a:p>
            <a:pPr lvl="1" algn="l" eaLnBrk="1" hangingPunct="1">
              <a:buFontTx/>
              <a:buChar char="•"/>
            </a:pPr>
            <a:r>
              <a:rPr lang="en-US" altLang="en-US" sz="3200"/>
              <a:t>Default constructor is:</a:t>
            </a:r>
            <a:endParaRPr lang="en-US" altLang="en-US"/>
          </a:p>
          <a:p>
            <a:pPr lvl="2" algn="l" eaLnBrk="1" hangingPunct="1"/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</a:rPr>
              <a:t>- public</a:t>
            </a:r>
            <a:r>
              <a:rPr lang="en-US" altLang="en-US" sz="2800">
                <a:latin typeface="Courier New" panose="02070309020205020404" pitchFamily="49" charset="0"/>
              </a:rPr>
              <a:t> Clock()</a:t>
            </a:r>
            <a:endParaRPr lang="en-US" altLang="en-US">
              <a:latin typeface="Courier New" panose="02070309020205020404" pitchFamily="49" charset="0"/>
            </a:endParaRPr>
          </a:p>
          <a:p>
            <a:pPr lvl="2" algn="l" eaLnBrk="1" hangingPunct="1">
              <a:buFontTx/>
              <a:buChar char="•"/>
            </a:pPr>
            <a:endParaRPr lang="en-US" altLang="en-US"/>
          </a:p>
          <a:p>
            <a:pPr lvl="1" algn="l" eaLnBrk="1" hangingPunct="1">
              <a:buFontTx/>
              <a:buChar char="•"/>
            </a:pPr>
            <a:r>
              <a:rPr lang="en-US" altLang="en-US" sz="3200"/>
              <a:t>Constructor with parameters is:</a:t>
            </a:r>
            <a:endParaRPr lang="en-US" altLang="en-US"/>
          </a:p>
          <a:p>
            <a:pPr lvl="2" algn="l" eaLnBrk="1" hangingPunct="1"/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</a:rPr>
              <a:t>- public</a:t>
            </a:r>
            <a:r>
              <a:rPr lang="en-US" altLang="en-US" sz="2800">
                <a:latin typeface="Courier New" panose="02070309020205020404" pitchFamily="49" charset="0"/>
              </a:rPr>
              <a:t> Clock(</a:t>
            </a: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>
                <a:latin typeface="Courier New" panose="02070309020205020404" pitchFamily="49" charset="0"/>
              </a:rPr>
              <a:t> hours</a:t>
            </a:r>
            <a:r>
              <a:rPr lang="en-US" altLang="en-US" sz="2800"/>
              <a:t>, </a:t>
            </a: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>
                <a:latin typeface="Courier New" panose="02070309020205020404" pitchFamily="49" charset="0"/>
              </a:rPr>
              <a:t> minutes</a:t>
            </a:r>
            <a:r>
              <a:rPr lang="en-US" altLang="en-US" sz="2800"/>
              <a:t>, </a:t>
            </a: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800">
                <a:latin typeface="Courier New" panose="02070309020205020404" pitchFamily="49" charset="0"/>
              </a:rPr>
              <a:t> seconds)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 Clock</a:t>
            </a:r>
            <a:r>
              <a:rPr lang="en-US" altLang="en-US" smtClean="0">
                <a:solidFill>
                  <a:schemeClr val="tx1"/>
                </a:solidFill>
              </a:rPr>
              <a:t>: Constructors</a:t>
            </a:r>
            <a:endParaRPr lang="en-US" altLang="en-US" sz="2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9691278-2727-4D50-A107-58C3655009F0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76200" y="76200"/>
            <a:ext cx="899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/>
              <a:t>Unified Modeling Language Class Diagrams</a:t>
            </a:r>
          </a:p>
        </p:txBody>
      </p:sp>
      <p:pic>
        <p:nvPicPr>
          <p:cNvPr id="16389" name="Picture 7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62000"/>
            <a:ext cx="6629400" cy="5451475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F59C50-9201-4DF4-8685-31A319CF224F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Variable Declaration and Object Instantiation </a:t>
            </a:r>
            <a:endParaRPr lang="en-US" altLang="en-US" sz="4000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686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The general syntax for using the operator </a:t>
            </a:r>
            <a:r>
              <a:rPr lang="en-US" altLang="en-US" sz="2800" smtClean="0">
                <a:solidFill>
                  <a:schemeClr val="accent2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800" smtClean="0"/>
              <a:t> is:</a:t>
            </a: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/>
              <a:t>or:</a:t>
            </a:r>
            <a:endParaRPr lang="en-US" alt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Clock myClock;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Clock yourClock;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myClock = </a:t>
            </a:r>
            <a:r>
              <a:rPr lang="en-US" altLang="en-US" sz="2800" smtClean="0">
                <a:solidFill>
                  <a:schemeClr val="accent2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800" smtClean="0">
                <a:latin typeface="Courier New" panose="02070309020205020404" pitchFamily="49" charset="0"/>
              </a:rPr>
              <a:t> Clock();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>
                <a:latin typeface="Courier New" panose="02070309020205020404" pitchFamily="49" charset="0"/>
              </a:rPr>
              <a:t>yourClock = </a:t>
            </a:r>
            <a:r>
              <a:rPr lang="en-US" altLang="en-US" sz="2800" smtClean="0">
                <a:solidFill>
                  <a:schemeClr val="accent2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800" smtClean="0">
                <a:latin typeface="Courier New" panose="02070309020205020404" pitchFamily="49" charset="0"/>
              </a:rPr>
              <a:t> Clock(9, 35, 15);</a:t>
            </a: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smtClean="0">
              <a:latin typeface="Courier New" panose="02070309020205020404" pitchFamily="49" charset="0"/>
            </a:endParaRPr>
          </a:p>
        </p:txBody>
      </p:sp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60538"/>
            <a:ext cx="31242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92413"/>
            <a:ext cx="81534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4F290B1-3BA5-4114-8ABC-50B4B0A8FE44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 Declaration and Object Instantiation (continued)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z="2200" smtClean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2200" smtClean="0">
              <a:latin typeface="Courier New" panose="02070309020205020404" pitchFamily="49" charset="0"/>
            </a:endParaRPr>
          </a:p>
        </p:txBody>
      </p:sp>
      <p:pic>
        <p:nvPicPr>
          <p:cNvPr id="18438" name="Picture 12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2133600"/>
            <a:ext cx="8610600" cy="3422650"/>
          </a:xfr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E335DF2-4959-46BB-A6FB-D1E20E8D9003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 Declaration and Object Instantiation (continued)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z="2200" smtClean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2200" smtClean="0">
              <a:latin typeface="Courier New" panose="02070309020205020404" pitchFamily="49" charset="0"/>
            </a:endParaRPr>
          </a:p>
        </p:txBody>
      </p:sp>
      <p:pic>
        <p:nvPicPr>
          <p:cNvPr id="19462" name="Picture 6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2209800"/>
            <a:ext cx="8839200" cy="3248025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7B8B417-B8D1-4BBB-9D95-B1BC8D7EFE86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mtClean="0"/>
              <a:t>Accessing Class Members</a:t>
            </a:r>
            <a:endParaRPr lang="en-US" altLang="en-US" sz="3200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8458200" cy="5486400"/>
          </a:xfrm>
        </p:spPr>
        <p:txBody>
          <a:bodyPr/>
          <a:lstStyle/>
          <a:p>
            <a:pPr marL="228600" indent="-228600" eaLnBrk="1" hangingPunct="1">
              <a:lnSpc>
                <a:spcPct val="80000"/>
              </a:lnSpc>
            </a:pPr>
            <a:r>
              <a:rPr lang="en-US" altLang="en-US" smtClean="0"/>
              <a:t>The syntax to access a data member of a class object or method is:</a:t>
            </a:r>
            <a:endParaRPr lang="en-US" altLang="en-US" sz="1800" smtClean="0"/>
          </a:p>
          <a:p>
            <a:pPr marL="228600" indent="-228600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cs typeface="Times New Roman" panose="02020603050405020304" pitchFamily="18" charset="0"/>
              </a:rPr>
              <a:t>	</a:t>
            </a:r>
          </a:p>
          <a:p>
            <a:pPr marL="228600" indent="-228600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</a:p>
          <a:p>
            <a:pPr marL="228600" indent="-228600" eaLnBrk="1" hangingPunct="1">
              <a:lnSpc>
                <a:spcPct val="80000"/>
              </a:lnSpc>
              <a:buFontTx/>
              <a:buNone/>
            </a:pPr>
            <a:endParaRPr lang="en-US" altLang="en-US" sz="1800" b="1" smtClean="0"/>
          </a:p>
          <a:p>
            <a:pPr marL="228600" indent="-228600" eaLnBrk="1" hangingPunct="1">
              <a:lnSpc>
                <a:spcPct val="80000"/>
              </a:lnSpc>
            </a:pPr>
            <a:r>
              <a:rPr lang="en-US" altLang="en-US" smtClean="0"/>
              <a:t>Example 8-1</a:t>
            </a:r>
            <a:endParaRPr lang="en-US" altLang="en-US" sz="2800" smtClean="0"/>
          </a:p>
          <a:p>
            <a:pPr marL="571500" lvl="1" indent="-228600" eaLnBrk="1" hangingPunct="1">
              <a:lnSpc>
                <a:spcPct val="80000"/>
              </a:lnSpc>
              <a:buFontTx/>
              <a:buNone/>
            </a:pPr>
            <a:endParaRPr lang="en-US" altLang="en-US" sz="1000" smtClean="0"/>
          </a:p>
          <a:p>
            <a:pPr marL="571500" lvl="1" indent="-228600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myClock.setTime(5, 2, 30);</a:t>
            </a:r>
          </a:p>
          <a:p>
            <a:pPr marL="571500" lvl="1" indent="-228600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myClock.printTime();</a:t>
            </a:r>
          </a:p>
          <a:p>
            <a:pPr marL="571500" lvl="1" indent="-228600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yourClock.setTime(x, y, z);  </a:t>
            </a:r>
          </a:p>
          <a:p>
            <a:pPr marL="571500" lvl="1" indent="-228600" eaLnBrk="1" hangingPunct="1">
              <a:lnSpc>
                <a:spcPct val="80000"/>
              </a:lnSpc>
              <a:buFontTx/>
              <a:buNone/>
            </a:pPr>
            <a:endParaRPr lang="en-US" altLang="en-US" sz="1000" smtClean="0">
              <a:latin typeface="Courier New" panose="02070309020205020404" pitchFamily="49" charset="0"/>
            </a:endParaRPr>
          </a:p>
          <a:p>
            <a:pPr marL="571500" lvl="1" indent="-228600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mtClean="0">
                <a:latin typeface="Courier New" panose="02070309020205020404" pitchFamily="49" charset="0"/>
              </a:rPr>
              <a:t> (myClock.equals(yourClock))</a:t>
            </a:r>
          </a:p>
          <a:p>
            <a:pPr marL="571500" lvl="1" indent="-228600"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.</a:t>
            </a:r>
          </a:p>
          <a:p>
            <a:pPr marL="571500" lvl="1" indent="-228600"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.</a:t>
            </a:r>
          </a:p>
          <a:p>
            <a:pPr marL="571500" lvl="1" indent="-228600"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.</a:t>
            </a:r>
            <a:endParaRPr lang="en-US" altLang="en-US" sz="2000" smtClean="0">
              <a:latin typeface="Courier New" panose="02070309020205020404" pitchFamily="49" charset="0"/>
            </a:endParaRPr>
          </a:p>
        </p:txBody>
      </p:sp>
      <p:pic>
        <p:nvPicPr>
          <p:cNvPr id="2048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6294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3CB2F41-0B8F-4FD8-A338-D65CCB4AC00D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Objectives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 about classes</a:t>
            </a:r>
          </a:p>
          <a:p>
            <a:pPr eaLnBrk="1" hangingPunct="1"/>
            <a:r>
              <a:rPr lang="en-US" altLang="en-US" smtClean="0"/>
              <a:t>Learn about </a:t>
            </a: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en-US" smtClean="0"/>
              <a:t>, </a:t>
            </a: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protected</a:t>
            </a:r>
            <a:r>
              <a:rPr lang="en-US" altLang="en-US" smtClean="0"/>
              <a:t>, </a:t>
            </a: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mtClean="0"/>
              <a:t>, and </a:t>
            </a: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mtClean="0"/>
              <a:t> members of a class</a:t>
            </a:r>
          </a:p>
          <a:p>
            <a:pPr eaLnBrk="1" hangingPunct="1"/>
            <a:r>
              <a:rPr lang="en-US" altLang="en-US" smtClean="0"/>
              <a:t>Explore how classes are implemented</a:t>
            </a:r>
          </a:p>
          <a:p>
            <a:pPr eaLnBrk="1" hangingPunct="1"/>
            <a:r>
              <a:rPr lang="en-US" altLang="en-US" smtClean="0"/>
              <a:t>Learn about the various operations on classes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44DEB88-6C74-442C-B99E-AE1273752F4F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4400" smtClean="0"/>
              <a:t>Assignment Operator: A Precaution</a:t>
            </a:r>
          </a:p>
        </p:txBody>
      </p:sp>
      <p:sp>
        <p:nvSpPr>
          <p:cNvPr id="21509" name="Text Box 12"/>
          <p:cNvSpPr txBox="1">
            <a:spLocks noChangeArrowheads="1"/>
          </p:cNvSpPr>
          <p:nvPr/>
        </p:nvSpPr>
        <p:spPr bwMode="auto">
          <a:xfrm>
            <a:off x="304800" y="3581400"/>
            <a:ext cx="8458200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800">
                <a:latin typeface="Courier New" panose="02070309020205020404" pitchFamily="49" charset="0"/>
              </a:rPr>
              <a:t>myClock = yourClock;</a:t>
            </a:r>
          </a:p>
          <a:p>
            <a:pPr algn="l" eaLnBrk="1" hangingPunct="1"/>
            <a:endParaRPr lang="en-US" altLang="en-US" sz="1000">
              <a:latin typeface="Courier New" panose="02070309020205020404" pitchFamily="49" charset="0"/>
            </a:endParaRPr>
          </a:p>
          <a:p>
            <a:pPr algn="l" eaLnBrk="1" hangingPunct="1">
              <a:buFontTx/>
              <a:buChar char="•"/>
            </a:pPr>
            <a:r>
              <a:rPr lang="en-US" altLang="en-US" sz="2800"/>
              <a:t>Copies the value of the reference variable </a:t>
            </a:r>
            <a:r>
              <a:rPr lang="en-US" altLang="en-US" sz="2800">
                <a:latin typeface="Courier New" panose="02070309020205020404" pitchFamily="49" charset="0"/>
              </a:rPr>
              <a:t>yourClock</a:t>
            </a:r>
            <a:r>
              <a:rPr lang="en-US" altLang="en-US" sz="2800"/>
              <a:t> into the reference variable </a:t>
            </a:r>
            <a:r>
              <a:rPr lang="en-US" altLang="en-US" sz="2800">
                <a:latin typeface="Courier New" panose="02070309020205020404" pitchFamily="49" charset="0"/>
              </a:rPr>
              <a:t>myClock</a:t>
            </a:r>
            <a:endParaRPr lang="en-US" altLang="en-US">
              <a:latin typeface="Courier New" panose="02070309020205020404" pitchFamily="49" charset="0"/>
            </a:endParaRPr>
          </a:p>
          <a:p>
            <a:pPr lvl="1" algn="l" eaLnBrk="1" hangingPunct="1"/>
            <a:r>
              <a:rPr lang="en-US" altLang="en-US" sz="2600"/>
              <a:t>- After this statement executes, both </a:t>
            </a:r>
            <a:r>
              <a:rPr lang="en-US" altLang="en-US" sz="2600">
                <a:latin typeface="Courier New" panose="02070309020205020404" pitchFamily="49" charset="0"/>
              </a:rPr>
              <a:t>yourClock</a:t>
            </a:r>
            <a:r>
              <a:rPr lang="en-US" altLang="en-US" sz="2600"/>
              <a:t> and </a:t>
            </a:r>
            <a:r>
              <a:rPr lang="en-US" altLang="en-US" sz="2600">
                <a:latin typeface="Courier New" panose="02070309020205020404" pitchFamily="49" charset="0"/>
              </a:rPr>
              <a:t>myClock</a:t>
            </a:r>
            <a:r>
              <a:rPr lang="en-US" altLang="en-US" sz="2600"/>
              <a:t> refer to the same object</a:t>
            </a:r>
            <a:endParaRPr lang="en-US" altLang="en-US"/>
          </a:p>
        </p:txBody>
      </p:sp>
      <p:pic>
        <p:nvPicPr>
          <p:cNvPr id="21510" name="Picture 15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143000"/>
            <a:ext cx="8610600" cy="2397125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A0ABF01-F645-48B3-9FC0-F2FE947AD3E7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4114800"/>
            <a:ext cx="8382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en-US" sz="2800"/>
              <a:t>Shallow copying: two or more reference variables of the same type point to the same object</a:t>
            </a:r>
          </a:p>
          <a:p>
            <a:pPr algn="l" eaLnBrk="1" hangingPunct="1">
              <a:buFontTx/>
              <a:buChar char="•"/>
            </a:pPr>
            <a:r>
              <a:rPr lang="en-US" altLang="en-US" sz="2800"/>
              <a:t>Deep copying: each reference variable refers to its own object</a:t>
            </a:r>
          </a:p>
        </p:txBody>
      </p:sp>
      <p:sp>
        <p:nvSpPr>
          <p:cNvPr id="22533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"/>
            <a:ext cx="8686800" cy="533400"/>
          </a:xfrm>
          <a:noFill/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4000" smtClean="0"/>
              <a:t>Assignment Operator: A Precaution (continued)</a:t>
            </a:r>
          </a:p>
        </p:txBody>
      </p:sp>
      <p:pic>
        <p:nvPicPr>
          <p:cNvPr id="22534" name="Picture 9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371600"/>
            <a:ext cx="8839200" cy="2647950"/>
          </a:xfr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40EF088-53F7-4848-99D6-8242DFB873DA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87663"/>
            <a:ext cx="8686800" cy="267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89150"/>
            <a:ext cx="5715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8"/>
          <p:cNvSpPr>
            <a:spLocks noGrp="1" noChangeArrowheads="1"/>
          </p:cNvSpPr>
          <p:nvPr/>
        </p:nvSpPr>
        <p:spPr bwMode="auto">
          <a:xfrm>
            <a:off x="228600" y="4572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0"/>
              <a:t>Assignment Operator: A Precaution (continued)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6D389FF-917D-43EE-A0C8-B481B05C111E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pic>
        <p:nvPicPr>
          <p:cNvPr id="2458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11288"/>
            <a:ext cx="8610600" cy="476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10"/>
          <p:cNvSpPr>
            <a:spLocks noGrp="1" noChangeArrowheads="1"/>
          </p:cNvSpPr>
          <p:nvPr/>
        </p:nvSpPr>
        <p:spPr bwMode="auto">
          <a:xfrm>
            <a:off x="228600" y="762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0"/>
              <a:t>Definitions of the Constructors and Methods of the </a:t>
            </a:r>
            <a:r>
              <a:rPr lang="en-US" altLang="en-US" sz="4000">
                <a:latin typeface="Courier New" panose="02070309020205020404" pitchFamily="49" charset="0"/>
              </a:rPr>
              <a:t>class</a:t>
            </a:r>
            <a:r>
              <a:rPr lang="en-US" altLang="en-US" sz="4000"/>
              <a:t> Clock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403DE90-6DED-465E-A26B-99B5737D83F1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086600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51054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6200"/>
            <a:ext cx="69342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5"/>
          <p:cNvSpPr>
            <a:spLocks noGrp="1" noChangeArrowheads="1"/>
          </p:cNvSpPr>
          <p:nvPr/>
        </p:nvSpPr>
        <p:spPr bwMode="auto">
          <a:xfrm>
            <a:off x="0" y="762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0"/>
              <a:t>Definitions of the Constructors and Methods of the </a:t>
            </a:r>
            <a:r>
              <a:rPr lang="en-US" altLang="en-US" sz="4000">
                <a:latin typeface="Courier New" panose="02070309020205020404" pitchFamily="49" charset="0"/>
              </a:rPr>
              <a:t>class</a:t>
            </a:r>
            <a:r>
              <a:rPr lang="en-US" altLang="en-US" sz="4000"/>
              <a:t> Clock (continued)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58A6147-0C43-439F-BFB9-7EAEA46B0B53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52613"/>
            <a:ext cx="8305800" cy="29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64075"/>
            <a:ext cx="8153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4"/>
          <p:cNvSpPr>
            <a:spLocks noGrp="1" noChangeArrowheads="1"/>
          </p:cNvSpPr>
          <p:nvPr/>
        </p:nvSpPr>
        <p:spPr bwMode="auto">
          <a:xfrm>
            <a:off x="0" y="762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0"/>
              <a:t>Definitions of the Constructors and Methods of the </a:t>
            </a:r>
            <a:r>
              <a:rPr lang="en-US" altLang="en-US" sz="4000">
                <a:latin typeface="Courier New" panose="02070309020205020404" pitchFamily="49" charset="0"/>
              </a:rPr>
              <a:t>class</a:t>
            </a:r>
            <a:r>
              <a:rPr lang="en-US" altLang="en-US" sz="4000"/>
              <a:t> Clock (continued)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B9A7FCC-E292-4DD4-808C-70BA94C0EDC3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60198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3"/>
          <p:cNvSpPr>
            <a:spLocks noGrp="1" noChangeArrowheads="1"/>
          </p:cNvSpPr>
          <p:nvPr/>
        </p:nvSpPr>
        <p:spPr bwMode="auto">
          <a:xfrm>
            <a:off x="0" y="762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0"/>
              <a:t>Definitions of the Constructors and Methods of the </a:t>
            </a:r>
            <a:r>
              <a:rPr lang="en-US" altLang="en-US" sz="4000">
                <a:latin typeface="Courier New" panose="02070309020205020404" pitchFamily="49" charset="0"/>
              </a:rPr>
              <a:t>class</a:t>
            </a:r>
            <a:r>
              <a:rPr lang="en-US" altLang="en-US" sz="4000"/>
              <a:t> Clock (continued)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A179312-1446-428E-8E48-52DF73C164A2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  <p:sp>
        <p:nvSpPr>
          <p:cNvPr id="28676" name="Rectangle 3"/>
          <p:cNvSpPr>
            <a:spLocks noGrp="1" noChangeArrowheads="1"/>
          </p:cNvSpPr>
          <p:nvPr/>
        </p:nvSpPr>
        <p:spPr bwMode="auto">
          <a:xfrm>
            <a:off x="0" y="762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0"/>
              <a:t>Definitions of the Constructors and Methods of the </a:t>
            </a:r>
            <a:r>
              <a:rPr lang="en-US" altLang="en-US" sz="4000">
                <a:latin typeface="Courier New" panose="02070309020205020404" pitchFamily="49" charset="0"/>
              </a:rPr>
              <a:t>class</a:t>
            </a:r>
            <a:r>
              <a:rPr lang="en-US" altLang="en-US" sz="4000"/>
              <a:t> Clock (continued)</a:t>
            </a:r>
          </a:p>
        </p:txBody>
      </p:sp>
      <p:pic>
        <p:nvPicPr>
          <p:cNvPr id="28677" name="Picture 4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24000"/>
            <a:ext cx="7696200" cy="4738688"/>
          </a:xfr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16A7BE9-A498-4275-A5B5-9AA469EB00DB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sp>
        <p:nvSpPr>
          <p:cNvPr id="29700" name="Rectangle 3"/>
          <p:cNvSpPr>
            <a:spLocks noGrp="1" noChangeArrowheads="1"/>
          </p:cNvSpPr>
          <p:nvPr/>
        </p:nvSpPr>
        <p:spPr bwMode="auto">
          <a:xfrm>
            <a:off x="0" y="762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0"/>
              <a:t>Definitions of the Constructors and Methods of the </a:t>
            </a:r>
            <a:r>
              <a:rPr lang="en-US" altLang="en-US" sz="4000">
                <a:latin typeface="Courier New" panose="02070309020205020404" pitchFamily="49" charset="0"/>
              </a:rPr>
              <a:t>class</a:t>
            </a:r>
            <a:r>
              <a:rPr lang="en-US" altLang="en-US" sz="4000"/>
              <a:t> Clock (continued)</a:t>
            </a:r>
          </a:p>
        </p:txBody>
      </p:sp>
      <p:pic>
        <p:nvPicPr>
          <p:cNvPr id="29701" name="Picture 4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828800"/>
            <a:ext cx="8534400" cy="2979738"/>
          </a:xfr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D111B96-4B3D-4C8C-88A3-00CA867BCC70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73200"/>
            <a:ext cx="77724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09988"/>
            <a:ext cx="8610600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4"/>
          <p:cNvSpPr>
            <a:spLocks noGrp="1" noChangeArrowheads="1"/>
          </p:cNvSpPr>
          <p:nvPr/>
        </p:nvSpPr>
        <p:spPr bwMode="auto">
          <a:xfrm>
            <a:off x="0" y="762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0"/>
              <a:t>Definitions of the Constructors and Methods of the </a:t>
            </a:r>
            <a:r>
              <a:rPr lang="en-US" altLang="en-US" sz="4000">
                <a:latin typeface="Courier New" panose="02070309020205020404" pitchFamily="49" charset="0"/>
              </a:rPr>
              <a:t>class</a:t>
            </a:r>
            <a:r>
              <a:rPr lang="en-US" altLang="en-US" sz="4000"/>
              <a:t> Clock (continued)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7F6E0B4-3072-478C-9393-72F542E4DA9B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Objectives (continued)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Examine constructors and finalizers</a:t>
            </a:r>
          </a:p>
          <a:p>
            <a:pPr eaLnBrk="1" hangingPunct="1"/>
            <a:r>
              <a:rPr lang="en-US" altLang="en-US" smtClean="0"/>
              <a:t>Examine the method </a:t>
            </a:r>
            <a:r>
              <a:rPr lang="en-US" altLang="en-US" smtClean="0">
                <a:latin typeface="Courier New" panose="02070309020205020404" pitchFamily="49" charset="0"/>
              </a:rPr>
              <a:t>toString</a:t>
            </a:r>
          </a:p>
          <a:p>
            <a:pPr eaLnBrk="1" hangingPunct="1"/>
            <a:r>
              <a:rPr lang="en-US" altLang="en-US" smtClean="0"/>
              <a:t>Learn about the abstract data type (ADT)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B017865-D1A1-4FAC-8915-51E6E893EFB9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63688"/>
            <a:ext cx="5257800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94000"/>
            <a:ext cx="777240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4"/>
          <p:cNvSpPr>
            <a:spLocks noGrp="1" noChangeArrowheads="1"/>
          </p:cNvSpPr>
          <p:nvPr/>
        </p:nvSpPr>
        <p:spPr bwMode="auto">
          <a:xfrm>
            <a:off x="0" y="762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0"/>
              <a:t>Definitions of the Constructors and Methods of the </a:t>
            </a:r>
            <a:r>
              <a:rPr lang="en-US" altLang="en-US" sz="4000">
                <a:latin typeface="Courier New" panose="02070309020205020404" pitchFamily="49" charset="0"/>
              </a:rPr>
              <a:t>class</a:t>
            </a:r>
            <a:r>
              <a:rPr lang="en-US" altLang="en-US" sz="4000"/>
              <a:t> Clock (continued)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E1709FD-5C68-4607-8F9C-62E3ECCFC0E3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17725"/>
            <a:ext cx="8153400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5"/>
          <p:cNvSpPr>
            <a:spLocks noGrp="1" noChangeArrowheads="1"/>
          </p:cNvSpPr>
          <p:nvPr/>
        </p:nvSpPr>
        <p:spPr bwMode="auto">
          <a:xfrm>
            <a:off x="0" y="762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0"/>
              <a:t>Definitions of the Constructors and Methods of the </a:t>
            </a:r>
            <a:r>
              <a:rPr lang="en-US" altLang="en-US" sz="4000">
                <a:latin typeface="Courier New" panose="02070309020205020404" pitchFamily="49" charset="0"/>
              </a:rPr>
              <a:t>class</a:t>
            </a:r>
            <a:r>
              <a:rPr lang="en-US" altLang="en-US" sz="4000"/>
              <a:t> Clock (continued)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C838673-7CA9-4361-8601-1AD53EAB3B5C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5867400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15000"/>
            <a:ext cx="81534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7162800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Rectangle 5"/>
          <p:cNvSpPr>
            <a:spLocks noGrp="1" noChangeArrowheads="1"/>
          </p:cNvSpPr>
          <p:nvPr/>
        </p:nvSpPr>
        <p:spPr bwMode="auto">
          <a:xfrm>
            <a:off x="0" y="762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0"/>
              <a:t>Definitions of the Constructors and Methods of the </a:t>
            </a:r>
            <a:r>
              <a:rPr lang="en-US" altLang="en-US" sz="4000">
                <a:latin typeface="Courier New" panose="02070309020205020404" pitchFamily="49" charset="0"/>
              </a:rPr>
              <a:t>class</a:t>
            </a:r>
            <a:r>
              <a:rPr lang="en-US" altLang="en-US" sz="4000"/>
              <a:t> Clock (continued)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FA930F-F52B-4E6E-AD2B-09B8DA63861C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848600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80010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4"/>
          <p:cNvSpPr>
            <a:spLocks noGrp="1" noChangeArrowheads="1"/>
          </p:cNvSpPr>
          <p:nvPr/>
        </p:nvSpPr>
        <p:spPr bwMode="auto">
          <a:xfrm>
            <a:off x="0" y="762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0"/>
              <a:t>Definitions of the Constructors and Methods of the </a:t>
            </a:r>
            <a:r>
              <a:rPr lang="en-US" altLang="en-US" sz="4000">
                <a:latin typeface="Courier New" panose="02070309020205020404" pitchFamily="49" charset="0"/>
              </a:rPr>
              <a:t>class</a:t>
            </a:r>
            <a:r>
              <a:rPr lang="en-US" altLang="en-US" sz="4000"/>
              <a:t> Clock (continued)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D8EFF7F-7A51-4F4F-A3EC-F43AD676B028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458200" cy="274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5"/>
          <p:cNvSpPr>
            <a:spLocks noGrp="1" noChangeArrowheads="1"/>
          </p:cNvSpPr>
          <p:nvPr/>
        </p:nvSpPr>
        <p:spPr bwMode="auto">
          <a:xfrm>
            <a:off x="0" y="762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000"/>
              <a:t>Definitions of the Constructors and Methods of the </a:t>
            </a:r>
            <a:r>
              <a:rPr lang="en-US" altLang="en-US" sz="4000">
                <a:latin typeface="Courier New" panose="02070309020205020404" pitchFamily="49" charset="0"/>
              </a:rPr>
              <a:t>class</a:t>
            </a:r>
            <a:r>
              <a:rPr lang="en-US" altLang="en-US" sz="4000"/>
              <a:t> Clock (continued)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C6B44CA-B880-4028-AC19-FB0FE91002B3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35052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43400"/>
            <a:ext cx="47244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81000" y="3810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400"/>
              <a:t>Default Constructor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09600" y="3657600"/>
            <a:ext cx="457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3200"/>
              <a:t>or</a:t>
            </a:r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FC20C38-2BC5-4D6D-BFA4-634C4E9AF1E5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533400" y="76200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400"/>
              <a:t>Constructor with Parameters</a:t>
            </a:r>
          </a:p>
        </p:txBody>
      </p:sp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6172200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762000" y="46482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3200"/>
              <a:t>or</a:t>
            </a:r>
            <a:endParaRPr lang="en-US" altLang="en-US"/>
          </a:p>
        </p:txBody>
      </p:sp>
      <p:pic>
        <p:nvPicPr>
          <p:cNvPr id="378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81600"/>
            <a:ext cx="71628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945298B-3DAB-4ADF-8259-325E9A825758}" type="slidenum">
              <a:rPr lang="en-US" altLang="en-US" sz="1400"/>
              <a:pPr eaLnBrk="1" hangingPunct="1"/>
              <a:t>37</a:t>
            </a:fld>
            <a:endParaRPr lang="en-US" altLang="en-US" sz="1400"/>
          </a:p>
        </p:txBody>
      </p:sp>
      <p:pic>
        <p:nvPicPr>
          <p:cNvPr id="38916" name="Picture 6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28600"/>
            <a:ext cx="8534400" cy="854075"/>
          </a:xfrm>
          <a:noFill/>
        </p:spPr>
      </p:pic>
      <p:pic>
        <p:nvPicPr>
          <p:cNvPr id="38917" name="Picture 8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524000"/>
            <a:ext cx="8686800" cy="3441700"/>
          </a:xfr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880F71-B371-4D15-B3BE-A81C2D77F3C2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  <p:pic>
        <p:nvPicPr>
          <p:cNvPr id="39940" name="Picture 6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28600"/>
            <a:ext cx="7620000" cy="5999163"/>
          </a:xfr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91296A1-0C8E-4910-84FA-A0B8674769EC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  <p:pic>
        <p:nvPicPr>
          <p:cNvPr id="40964" name="Picture 2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219200"/>
            <a:ext cx="8610600" cy="1125538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257AA9E-8BD6-4BB7-857F-83590C3527BB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Classes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533400"/>
            <a:ext cx="77724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final class</a:t>
            </a:r>
            <a:r>
              <a:rPr lang="en-US" altLang="en-US" sz="2000" smtClean="0">
                <a:latin typeface="Courier New" panose="02070309020205020404" pitchFamily="49" charset="0"/>
              </a:rPr>
              <a:t> String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chemeClr val="accent1"/>
                </a:solidFill>
                <a:latin typeface="Courier New" panose="02070309020205020404" pitchFamily="49" charset="0"/>
              </a:rPr>
              <a:t>    //variables to store a string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</a:t>
            </a:r>
            <a:r>
              <a:rPr lang="en-US" altLang="en-US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public int</a:t>
            </a:r>
            <a:r>
              <a:rPr lang="en-US" altLang="en-US" sz="2000" smtClean="0">
                <a:latin typeface="Courier New" panose="02070309020205020404" pitchFamily="49" charset="0"/>
              </a:rPr>
              <a:t> compareTo(String anotherString)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chemeClr val="accent1"/>
                </a:solidFill>
                <a:latin typeface="Courier New" panose="02070309020205020404" pitchFamily="49" charset="0"/>
              </a:rPr>
              <a:t>       //code to compare two strings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</a:t>
            </a:r>
            <a:r>
              <a:rPr lang="en-US" altLang="en-US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 smtClean="0">
                <a:latin typeface="Courier New" panose="02070309020205020404" pitchFamily="49" charset="0"/>
              </a:rPr>
              <a:t> String</a:t>
            </a:r>
            <a:r>
              <a:rPr lang="en-US" altLang="en-US" sz="2000" b="1" smtClean="0">
                <a:latin typeface="Courier New" panose="02070309020205020404" pitchFamily="49" charset="0"/>
              </a:rPr>
              <a:t> </a:t>
            </a:r>
            <a:r>
              <a:rPr lang="en-US" altLang="en-US" sz="2000" smtClean="0">
                <a:latin typeface="Courier New" panose="02070309020205020404" pitchFamily="49" charset="0"/>
              </a:rPr>
              <a:t>concat(String str)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</a:t>
            </a:r>
            <a:r>
              <a:rPr lang="en-US" altLang="en-US" sz="2000" smtClean="0">
                <a:solidFill>
                  <a:schemeClr val="accent1"/>
                </a:solidFill>
                <a:latin typeface="Courier New" panose="02070309020205020404" pitchFamily="49" charset="0"/>
              </a:rPr>
              <a:t>//code to join two strings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</a:t>
            </a:r>
            <a:r>
              <a:rPr lang="en-US" altLang="en-US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 smtClean="0">
                <a:latin typeface="Courier New" panose="02070309020205020404" pitchFamily="49" charset="0"/>
              </a:rPr>
              <a:t> String</a:t>
            </a:r>
            <a:r>
              <a:rPr lang="en-US" altLang="en-US" sz="2000" b="1" smtClean="0">
                <a:latin typeface="Courier New" panose="02070309020205020404" pitchFamily="49" charset="0"/>
              </a:rPr>
              <a:t> </a:t>
            </a:r>
            <a:r>
              <a:rPr lang="en-US" altLang="en-US" sz="2000" smtClean="0">
                <a:latin typeface="Courier New" panose="02070309020205020404" pitchFamily="49" charset="0"/>
              </a:rPr>
              <a:t>toLowerCase()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</a:t>
            </a:r>
            <a:r>
              <a:rPr lang="en-US" altLang="en-US" sz="1800" smtClean="0">
                <a:solidFill>
                  <a:schemeClr val="accent1"/>
                </a:solidFill>
                <a:latin typeface="Courier New" panose="02070309020205020404" pitchFamily="49" charset="0"/>
              </a:rPr>
              <a:t>//code to convert all the characters of 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chemeClr val="accent1"/>
                </a:solidFill>
                <a:latin typeface="Courier New" panose="02070309020205020404" pitchFamily="49" charset="0"/>
              </a:rPr>
              <a:t>       //string to lowercase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  <a:r>
              <a:rPr lang="en-US" altLang="en-US" sz="2000" smtClean="0"/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5417D52-74F8-4C10-9886-53507FDDA3D5}" type="slidenum">
              <a:rPr lang="en-US" altLang="en-US" sz="1400"/>
              <a:pPr eaLnBrk="1" hangingPunct="1"/>
              <a:t>40</a:t>
            </a:fld>
            <a:endParaRPr lang="en-US" altLang="en-US" sz="1400"/>
          </a:p>
        </p:txBody>
      </p:sp>
      <p:pic>
        <p:nvPicPr>
          <p:cNvPr id="41988" name="Picture 2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381000"/>
            <a:ext cx="8610600" cy="5502275"/>
          </a:xfr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91CC025-8C21-4827-943A-FDE2B2A87FE8}" type="slidenum">
              <a:rPr lang="en-US" altLang="en-US" sz="1400"/>
              <a:pPr eaLnBrk="1" hangingPunct="1"/>
              <a:t>41</a:t>
            </a:fld>
            <a:endParaRPr lang="en-US" altLang="en-US" sz="140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n-US" altLang="en-US" smtClean="0">
                <a:cs typeface="Times New Roman" panose="02020603050405020304" pitchFamily="18" charset="0"/>
              </a:rPr>
              <a:t> value-returning method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Takes no parameters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Returns address of a </a:t>
            </a:r>
            <a:r>
              <a:rPr lang="en-US" altLang="en-US" smtClean="0">
                <a:latin typeface="Courier New" panose="020703090202050204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smtClean="0">
                <a:cs typeface="Times New Roman" panose="02020603050405020304" pitchFamily="18" charset="0"/>
              </a:rPr>
              <a:t> object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Output using </a:t>
            </a:r>
            <a:r>
              <a:rPr lang="en-US" altLang="en-US" smtClean="0"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en-US" smtClean="0">
                <a:cs typeface="Times New Roman" panose="02020603050405020304" pitchFamily="18" charset="0"/>
              </a:rPr>
              <a:t>, </a:t>
            </a:r>
            <a:r>
              <a:rPr lang="en-US" altLang="en-US" smtClean="0">
                <a:latin typeface="Courier New" panose="02070309020205020404" pitchFamily="49" charset="0"/>
                <a:cs typeface="Times New Roman" panose="02020603050405020304" pitchFamily="18" charset="0"/>
              </a:rPr>
              <a:t>println</a:t>
            </a:r>
            <a:r>
              <a:rPr lang="en-US" altLang="en-US" smtClean="0">
                <a:cs typeface="Times New Roman" panose="02020603050405020304" pitchFamily="18" charset="0"/>
              </a:rPr>
              <a:t>, </a:t>
            </a:r>
            <a:r>
              <a:rPr lang="en-US" altLang="en-US" smtClean="0">
                <a:latin typeface="Courier New" panose="02070309020205020404" pitchFamily="49" charset="0"/>
                <a:cs typeface="Times New Roman" panose="02020603050405020304" pitchFamily="18" charset="0"/>
              </a:rPr>
              <a:t>printf</a:t>
            </a:r>
            <a:r>
              <a:rPr lang="en-US" altLang="en-US" smtClean="0">
                <a:cs typeface="Times New Roman" panose="02020603050405020304" pitchFamily="18" charset="0"/>
              </a:rPr>
              <a:t> methods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Default definition creates </a:t>
            </a:r>
            <a:r>
              <a:rPr lang="en-US" altLang="en-US" smtClean="0">
                <a:latin typeface="Courier New" panose="020703090202050204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en-US" smtClean="0">
                <a:cs typeface="Times New Roman" panose="02020603050405020304" pitchFamily="18" charset="0"/>
              </a:rPr>
              <a:t> with name of object’s class name followed by hash code of object</a:t>
            </a:r>
          </a:p>
        </p:txBody>
      </p:sp>
      <p:sp>
        <p:nvSpPr>
          <p:cNvPr id="43013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5334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The Method </a:t>
            </a:r>
            <a:r>
              <a:rPr lang="en-US" altLang="en-US" smtClean="0">
                <a:latin typeface="Courier New" panose="02070309020205020404" pitchFamily="49" charset="0"/>
              </a:rPr>
              <a:t>toString</a:t>
            </a:r>
            <a:endParaRPr lang="en-US" altLang="en-US" sz="40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D43F668-08D9-4CAE-8908-DC7FC3DF1D78}" type="slidenum">
              <a:rPr lang="en-US" altLang="en-US" sz="1400"/>
              <a:pPr eaLnBrk="1" hangingPunct="1"/>
              <a:t>42</a:t>
            </a:fld>
            <a:endParaRPr lang="en-US" altLang="en-US" sz="1400"/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763000" cy="5334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Method </a:t>
            </a:r>
            <a:r>
              <a:rPr lang="en-US" altLang="en-US" smtClean="0">
                <a:latin typeface="Courier New" panose="02070309020205020404" pitchFamily="49" charset="0"/>
              </a:rPr>
              <a:t>toString</a:t>
            </a:r>
            <a:r>
              <a:rPr lang="en-US" altLang="en-US" smtClean="0"/>
              <a:t>: </a:t>
            </a: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mtClean="0">
                <a:latin typeface="Courier New" panose="02070309020205020404" pitchFamily="49" charset="0"/>
              </a:rPr>
              <a:t> Clock</a:t>
            </a:r>
            <a:endParaRPr lang="en-US" altLang="en-US" sz="3200" smtClean="0">
              <a:latin typeface="Courier New" panose="02070309020205020404" pitchFamily="49" charset="0"/>
            </a:endParaRPr>
          </a:p>
        </p:txBody>
      </p:sp>
      <p:pic>
        <p:nvPicPr>
          <p:cNvPr id="4403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219200"/>
            <a:ext cx="45116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19B32EF-82A3-41C9-A80D-16BAF739642D}" type="slidenum">
              <a:rPr lang="en-US" altLang="en-US" sz="1400"/>
              <a:pPr eaLnBrk="1" hangingPunct="1"/>
              <a:t>43</a:t>
            </a:fld>
            <a:endParaRPr lang="en-US" altLang="en-US" sz="140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Copy Constructor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Executes when an object is instantiated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Initialized using an existing object</a:t>
            </a:r>
            <a:r>
              <a:rPr lang="en-US" altLang="en-US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Syntax</a:t>
            </a:r>
            <a:endParaRPr lang="en-US" altLang="en-US" sz="2400" smtClean="0">
              <a:cs typeface="Times New Roman" panose="02020603050405020304" pitchFamily="18" charset="0"/>
            </a:endParaRPr>
          </a:p>
        </p:txBody>
      </p: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82296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51A1C40-9BBB-4EA2-B12C-BB4E343AEC10}" type="slidenum">
              <a:rPr lang="en-US" altLang="en-US" sz="1400"/>
              <a:pPr eaLnBrk="1" hangingPunct="1"/>
              <a:t>44</a:t>
            </a:fld>
            <a:endParaRPr lang="en-US" altLang="en-US" sz="1400"/>
          </a:p>
        </p:txBody>
      </p:sp>
      <p:pic>
        <p:nvPicPr>
          <p:cNvPr id="4608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43138"/>
            <a:ext cx="8610600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The Copy Constructor (continued)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7529330-6D07-4BCB-AF0D-E4F351079E34}" type="slidenum">
              <a:rPr lang="en-US" altLang="en-US" sz="1400"/>
              <a:pPr eaLnBrk="1" hangingPunct="1"/>
              <a:t>45</a:t>
            </a:fld>
            <a:endParaRPr lang="en-US" altLang="en-US" sz="140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Modifier </a:t>
            </a: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static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 the method heading, it specifies that the method can be invoked by using the name of the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used to declare data member, data member invoked by using the class name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Static data members of class exist even when no object of class type is instantiated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Static variables are initialized to their default values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E3B153D-A6C9-4F1F-BF5C-D2BE9876E367}" type="slidenum">
              <a:rPr lang="en-US" altLang="en-US" sz="1400"/>
              <a:pPr eaLnBrk="1" hangingPunct="1"/>
              <a:t>46</a:t>
            </a:fld>
            <a:endParaRPr lang="en-US" altLang="en-US" sz="1400"/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228600" y="1173163"/>
            <a:ext cx="8610600" cy="499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en-US" sz="3200"/>
              <a:t> Example 8-5</a:t>
            </a:r>
          </a:p>
          <a:p>
            <a:pPr algn="l" eaLnBrk="1" hangingPunct="1"/>
            <a:endParaRPr lang="en-US" altLang="en-US" sz="1000" b="1"/>
          </a:p>
          <a:p>
            <a:pPr algn="l" eaLnBrk="1" hangingPunct="1"/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en-US" sz="2000">
                <a:latin typeface="Courier New" panose="02070309020205020404" pitchFamily="49" charset="0"/>
              </a:rPr>
              <a:t> Illustrate</a:t>
            </a:r>
          </a:p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private int</a:t>
            </a:r>
            <a:r>
              <a:rPr lang="en-US" altLang="en-US" sz="2000">
                <a:latin typeface="Courier New" panose="02070309020205020404" pitchFamily="49" charset="0"/>
              </a:rPr>
              <a:t> x; </a:t>
            </a:r>
          </a:p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private static int</a:t>
            </a:r>
            <a:r>
              <a:rPr lang="en-US" altLang="en-US" sz="2000">
                <a:latin typeface="Courier New" panose="02070309020205020404" pitchFamily="49" charset="0"/>
              </a:rPr>
              <a:t> y;</a:t>
            </a:r>
          </a:p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public static int</a:t>
            </a:r>
            <a:r>
              <a:rPr lang="en-US" altLang="en-US" sz="2000">
                <a:latin typeface="Courier New" panose="02070309020205020404" pitchFamily="49" charset="0"/>
              </a:rPr>
              <a:t> count;</a:t>
            </a:r>
          </a:p>
          <a:p>
            <a:pPr algn="l" eaLnBrk="1" hangingPunct="1"/>
            <a:endParaRPr lang="en-US" altLang="en-US" sz="100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>
                <a:latin typeface="Courier New" panose="02070309020205020404" pitchFamily="49" charset="0"/>
              </a:rPr>
              <a:t> Illustrate()</a:t>
            </a:r>
          </a:p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    {</a:t>
            </a:r>
          </a:p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        x = 0;</a:t>
            </a:r>
          </a:p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    }</a:t>
            </a:r>
          </a:p>
          <a:p>
            <a:pPr algn="l" eaLnBrk="1" hangingPunct="1"/>
            <a:endParaRPr lang="en-US" altLang="en-US" sz="100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>
                <a:latin typeface="Courier New" panose="02070309020205020404" pitchFamily="49" charset="0"/>
              </a:rPr>
              <a:t> Illustrate(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</a:rPr>
              <a:t> a)</a:t>
            </a:r>
          </a:p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    {</a:t>
            </a:r>
          </a:p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         x = a;</a:t>
            </a:r>
          </a:p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48133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Static Members of a Class</a:t>
            </a:r>
            <a:endParaRPr lang="en-US" altLang="en-US" smtClean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F731166-74FC-431B-87CB-C823FD3033DF}" type="slidenum">
              <a:rPr lang="en-US" altLang="en-US" sz="1400"/>
              <a:pPr eaLnBrk="1" hangingPunct="1"/>
              <a:t>47</a:t>
            </a:fld>
            <a:endParaRPr lang="en-US" altLang="en-US" sz="1400"/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152400" y="1143000"/>
            <a:ext cx="8686800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2000">
                <a:latin typeface="Courier New" panose="02070309020205020404" pitchFamily="49" charset="0"/>
              </a:rPr>
              <a:t> setX(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</a:rPr>
              <a:t> a)</a:t>
            </a:r>
            <a:endParaRPr lang="en-US" altLang="en-US" sz="150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500">
                <a:latin typeface="Courier New" panose="02070309020205020404" pitchFamily="49" charset="0"/>
              </a:rPr>
              <a:t>    {</a:t>
            </a:r>
          </a:p>
          <a:p>
            <a:pPr algn="l" eaLnBrk="1" hangingPunct="1"/>
            <a:r>
              <a:rPr lang="en-US" altLang="en-US" sz="1500">
                <a:latin typeface="Courier New" panose="02070309020205020404" pitchFamily="49" charset="0"/>
              </a:rPr>
              <a:t>        </a:t>
            </a:r>
            <a:r>
              <a:rPr lang="en-US" altLang="en-US" sz="2000">
                <a:latin typeface="Courier New" panose="02070309020205020404" pitchFamily="49" charset="0"/>
              </a:rPr>
              <a:t>x = a;</a:t>
            </a:r>
            <a:endParaRPr lang="en-US" altLang="en-US" sz="150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500">
                <a:latin typeface="Courier New" panose="02070309020205020404" pitchFamily="49" charset="0"/>
              </a:rPr>
              <a:t>    }</a:t>
            </a:r>
          </a:p>
          <a:p>
            <a:pPr algn="l" eaLnBrk="1" hangingPunct="1"/>
            <a:endParaRPr lang="en-US" altLang="en-US" sz="150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500"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public String</a:t>
            </a:r>
            <a:r>
              <a:rPr lang="en-US" altLang="en-US" sz="2000">
                <a:latin typeface="Courier New" panose="02070309020205020404" pitchFamily="49" charset="0"/>
              </a:rPr>
              <a:t> toString()</a:t>
            </a:r>
          </a:p>
          <a:p>
            <a:pPr algn="l" eaLnBrk="1" hangingPunct="1"/>
            <a:r>
              <a:rPr lang="en-US" altLang="en-US" sz="1500">
                <a:latin typeface="Courier New" panose="02070309020205020404" pitchFamily="49" charset="0"/>
              </a:rPr>
              <a:t>    {</a:t>
            </a:r>
          </a:p>
          <a:p>
            <a:pPr algn="l" eaLnBrk="1" hangingPunct="1"/>
            <a:r>
              <a:rPr lang="en-US" altLang="en-US" sz="1500">
                <a:latin typeface="Courier New" panose="02070309020205020404" pitchFamily="49" charset="0"/>
              </a:rPr>
              <a:t>      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("x = " + x + ", y = " + y</a:t>
            </a:r>
          </a:p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             + ", count = " + count);</a:t>
            </a:r>
          </a:p>
          <a:p>
            <a:pPr algn="l" eaLnBrk="1" hangingPunct="1"/>
            <a:r>
              <a:rPr lang="en-US" altLang="en-US" sz="1500">
                <a:latin typeface="Courier New" panose="02070309020205020404" pitchFamily="49" charset="0"/>
              </a:rPr>
              <a:t>    }</a:t>
            </a:r>
          </a:p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en-US" sz="2000">
                <a:latin typeface="Courier New" panose="02070309020205020404" pitchFamily="49" charset="0"/>
              </a:rPr>
              <a:t> incrementY()</a:t>
            </a:r>
          </a:p>
          <a:p>
            <a:pPr algn="l" eaLnBrk="1" hangingPunct="1"/>
            <a:r>
              <a:rPr lang="en-US" altLang="en-US" sz="1500">
                <a:latin typeface="Courier New" panose="02070309020205020404" pitchFamily="49" charset="0"/>
              </a:rPr>
              <a:t>    {</a:t>
            </a:r>
          </a:p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        y++;</a:t>
            </a:r>
            <a:endParaRPr lang="en-US" altLang="en-US" sz="150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1500">
                <a:latin typeface="Courier New" panose="02070309020205020404" pitchFamily="49" charset="0"/>
              </a:rPr>
              <a:t>    }</a:t>
            </a:r>
          </a:p>
          <a:p>
            <a:pPr algn="l" eaLnBrk="1" hangingPunct="1"/>
            <a:r>
              <a:rPr lang="en-US" altLang="en-US" sz="1500">
                <a:latin typeface="Courier New" panose="02070309020205020404" pitchFamily="49" charset="0"/>
              </a:rPr>
              <a:t>}</a:t>
            </a:r>
          </a:p>
          <a:p>
            <a:pPr algn="l" eaLnBrk="1" hangingPunct="1"/>
            <a:endParaRPr lang="en-US" altLang="en-US" sz="1500">
              <a:latin typeface="Courier New" panose="02070309020205020404" pitchFamily="49" charset="0"/>
            </a:endParaRPr>
          </a:p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Illustrate illusObject =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000">
                <a:latin typeface="Courier New" panose="02070309020205020404" pitchFamily="49" charset="0"/>
              </a:rPr>
              <a:t> Illustrate();</a:t>
            </a:r>
          </a:p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Illustrate.incrementY();</a:t>
            </a:r>
          </a:p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Illustrate.count++;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9144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Static Members of a Class (continued)</a:t>
            </a:r>
            <a:endParaRPr lang="en-US" altLang="en-US" smtClean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09E395A-DA3E-4A2B-A708-162BC8E661B4}" type="slidenum">
              <a:rPr lang="en-US" altLang="en-US" sz="1400"/>
              <a:pPr eaLnBrk="1" hangingPunct="1"/>
              <a:t>48</a:t>
            </a:fld>
            <a:endParaRPr lang="en-US" altLang="en-US" sz="1400"/>
          </a:p>
        </p:txBody>
      </p:sp>
      <p:sp>
        <p:nvSpPr>
          <p:cNvPr id="50180" name="Rectangle 2"/>
          <p:cNvSpPr>
            <a:spLocks noChangeArrowheads="1"/>
          </p:cNvSpPr>
          <p:nvPr/>
        </p:nvSpPr>
        <p:spPr bwMode="auto">
          <a:xfrm>
            <a:off x="228600" y="1736725"/>
            <a:ext cx="861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Illustrate illusObject1 =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000">
                <a:latin typeface="Courier New" panose="02070309020205020404" pitchFamily="49" charset="0"/>
              </a:rPr>
              <a:t> Illustrate(3);      </a:t>
            </a:r>
          </a:p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Illustrate illusObject2 =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000">
                <a:latin typeface="Courier New" panose="02070309020205020404" pitchFamily="49" charset="0"/>
              </a:rPr>
              <a:t> Illustrate(5);</a:t>
            </a:r>
            <a:r>
              <a:rPr lang="en-US" altLang="en-US"/>
              <a:t> </a:t>
            </a:r>
          </a:p>
        </p:txBody>
      </p:sp>
      <p:pic>
        <p:nvPicPr>
          <p:cNvPr id="501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8534400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11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9144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Static Members of a Class (continued)</a:t>
            </a:r>
            <a:endParaRPr lang="en-US" altLang="en-US" smtClean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B54FC38-AEB7-4F8E-8D54-813C3F397025}" type="slidenum">
              <a:rPr lang="en-US" altLang="en-US" sz="1400"/>
              <a:pPr eaLnBrk="1" hangingPunct="1"/>
              <a:t>49</a:t>
            </a:fld>
            <a:endParaRPr lang="en-US" altLang="en-US" sz="1400"/>
          </a:p>
        </p:txBody>
      </p:sp>
      <p:sp>
        <p:nvSpPr>
          <p:cNvPr id="51204" name="Rectangle 2"/>
          <p:cNvSpPr>
            <a:spLocks noChangeArrowheads="1"/>
          </p:cNvSpPr>
          <p:nvPr/>
        </p:nvSpPr>
        <p:spPr bwMode="auto">
          <a:xfrm>
            <a:off x="228600" y="1736725"/>
            <a:ext cx="8610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Illustrate.incrementY();</a:t>
            </a:r>
          </a:p>
          <a:p>
            <a:pPr algn="l" eaLnBrk="1" hangingPunct="1"/>
            <a:r>
              <a:rPr lang="en-US" altLang="en-US" sz="2000">
                <a:latin typeface="Courier New" panose="02070309020205020404" pitchFamily="49" charset="0"/>
              </a:rPr>
              <a:t>Illustrate.count++;</a:t>
            </a:r>
          </a:p>
        </p:txBody>
      </p:sp>
      <p:pic>
        <p:nvPicPr>
          <p:cNvPr id="5120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81288"/>
            <a:ext cx="8382000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9144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Static Members of a Class (continued)</a:t>
            </a:r>
            <a:endParaRPr lang="en-US" altLang="en-US" smtClean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25BCBA6-A4BE-4A2F-9BEA-58A06758D936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Classes (continued)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en-US" smtClean="0">
                <a:cs typeface="Times New Roman" panose="02020603050405020304" pitchFamily="18" charset="0"/>
              </a:rPr>
              <a:t>: reserved word; collection of a fixed number of components</a:t>
            </a:r>
            <a:r>
              <a:rPr lang="en-US" altLang="en-US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Components: members of a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Members accessed by name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Class categories/modifiers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private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protected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public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8E01A37-9F58-4F7D-A62A-CFF8A8183ED1}" type="slidenum">
              <a:rPr lang="en-US" altLang="en-US" sz="1400"/>
              <a:pPr eaLnBrk="1" hangingPunct="1"/>
              <a:t>50</a:t>
            </a:fld>
            <a:endParaRPr lang="en-US" altLang="en-US" sz="140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Finalizers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Automatically execute when class object goes out of scope</a:t>
            </a:r>
          </a:p>
          <a:p>
            <a:pPr eaLnBrk="1" hangingPunct="1"/>
            <a:r>
              <a:rPr lang="en-US" altLang="en-US" smtClean="0"/>
              <a:t>Have no parameters</a:t>
            </a:r>
          </a:p>
          <a:p>
            <a:pPr eaLnBrk="1" hangingPunct="1"/>
            <a:r>
              <a:rPr lang="en-US" altLang="en-US" smtClean="0"/>
              <a:t>Only one finalizer per class</a:t>
            </a:r>
          </a:p>
          <a:p>
            <a:pPr eaLnBrk="1" hangingPunct="1"/>
            <a:r>
              <a:rPr lang="en-US" altLang="en-US" smtClean="0"/>
              <a:t>Name of finalizer: finalize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24B499A-AB66-41C0-A42E-CECEEE08D7BE}" type="slidenum">
              <a:rPr lang="en-US" altLang="en-US" sz="1400"/>
              <a:pPr eaLnBrk="1" hangingPunct="1"/>
              <a:t>51</a:t>
            </a:fld>
            <a:endParaRPr lang="en-US" altLang="en-US" sz="140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Accessor and Mutator Methods</a:t>
            </a:r>
            <a:endParaRPr lang="en-US" altLang="en-US" b="1" smtClean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Accessor Method</a:t>
            </a:r>
            <a:r>
              <a:rPr lang="en-US" altLang="en-US" smtClean="0"/>
              <a:t>: a method of a class that only accesses (that is, does not modify) the value(s) of the data member(s)</a:t>
            </a:r>
          </a:p>
          <a:p>
            <a:pPr eaLnBrk="1" hangingPunct="1"/>
            <a:r>
              <a:rPr lang="en-US" altLang="en-US" b="1" smtClean="0"/>
              <a:t>Mutator Method</a:t>
            </a:r>
            <a:r>
              <a:rPr lang="en-US" altLang="en-US" smtClean="0"/>
              <a:t>: a method of a class that modifies the value of one or more data member(s)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5A64279-AE2A-4ADC-AA4B-C2C2DE8C6AA5}" type="slidenum">
              <a:rPr lang="en-US" altLang="en-US" sz="1400"/>
              <a:pPr eaLnBrk="1" hangingPunct="1"/>
              <a:t>52</a:t>
            </a:fld>
            <a:endParaRPr lang="en-US" altLang="en-US" sz="1400"/>
          </a:p>
        </p:txBody>
      </p:sp>
      <p:pic>
        <p:nvPicPr>
          <p:cNvPr id="54276" name="Picture 6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304800"/>
            <a:ext cx="8763000" cy="731838"/>
          </a:xfrm>
          <a:noFill/>
        </p:spPr>
      </p:pic>
      <p:sp>
        <p:nvSpPr>
          <p:cNvPr id="54277" name="Text Box 8"/>
          <p:cNvSpPr txBox="1">
            <a:spLocks noChangeArrowheads="1"/>
          </p:cNvSpPr>
          <p:nvPr/>
        </p:nvSpPr>
        <p:spPr bwMode="auto">
          <a:xfrm>
            <a:off x="228600" y="1371600"/>
            <a:ext cx="86868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en-US"/>
              <a:t>Before moving to the design phase, a problem must be thoroughly understood so that the focus is on solving the problem. </a:t>
            </a:r>
          </a:p>
          <a:p>
            <a:pPr algn="l" eaLnBrk="1" hangingPunct="1">
              <a:buFontTx/>
              <a:buChar char="•"/>
            </a:pPr>
            <a:r>
              <a:rPr lang="en-US" altLang="en-US"/>
              <a:t>Once a class is designed, it must be properly documented. </a:t>
            </a:r>
          </a:p>
          <a:p>
            <a:pPr algn="l" eaLnBrk="1" hangingPunct="1">
              <a:buFontTx/>
              <a:buChar char="•"/>
            </a:pPr>
            <a:r>
              <a:rPr lang="en-US" altLang="en-US"/>
              <a:t>In order to design the class Clock, first we identified the operations and determined that each operation must be implemented using a method. </a:t>
            </a:r>
          </a:p>
          <a:p>
            <a:pPr algn="l" eaLnBrk="1" hangingPunct="1">
              <a:buFontTx/>
              <a:buChar char="•"/>
            </a:pPr>
            <a:r>
              <a:rPr lang="en-US" altLang="en-US"/>
              <a:t>We then identified the data members and their types. </a:t>
            </a:r>
          </a:p>
          <a:p>
            <a:pPr algn="l" eaLnBrk="1" hangingPunct="1">
              <a:buFontTx/>
              <a:buChar char="•"/>
            </a:pPr>
            <a:r>
              <a:rPr lang="en-US" altLang="en-US"/>
              <a:t>We also identified which member should be </a:t>
            </a:r>
            <a:r>
              <a:rPr lang="en-US" altLang="en-US" b="1"/>
              <a:t>public</a:t>
            </a:r>
            <a:r>
              <a:rPr lang="en-US" altLang="en-US"/>
              <a:t> and which should be </a:t>
            </a:r>
            <a:r>
              <a:rPr lang="en-US" altLang="en-US" b="1"/>
              <a:t>private</a:t>
            </a:r>
            <a:r>
              <a:rPr lang="en-US" altLang="en-US"/>
              <a:t>. </a:t>
            </a:r>
          </a:p>
          <a:p>
            <a:pPr algn="l" eaLnBrk="1" hangingPunct="1">
              <a:buFontTx/>
              <a:buChar char="•"/>
            </a:pPr>
            <a:r>
              <a:rPr lang="en-US" altLang="en-US"/>
              <a:t>An algorithm must be designed and documented to implement a method. </a:t>
            </a:r>
          </a:p>
          <a:p>
            <a:pPr algn="l" eaLnBrk="1" hangingPunct="1">
              <a:buFontTx/>
              <a:buChar char="•"/>
            </a:pPr>
            <a:r>
              <a:rPr lang="en-US" altLang="en-US"/>
              <a:t>Describing the algorithm is not as important as the clarity of the algorithm.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DE88D93-12A4-4AAD-AAA5-87E5A22F1461}" type="slidenum">
              <a:rPr lang="en-US" altLang="en-US" sz="1400"/>
              <a:pPr eaLnBrk="1" hangingPunct="1"/>
              <a:t>53</a:t>
            </a:fld>
            <a:endParaRPr lang="en-US" altLang="en-US" sz="1400"/>
          </a:p>
        </p:txBody>
      </p:sp>
      <p:pic>
        <p:nvPicPr>
          <p:cNvPr id="55300" name="Picture 2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52400"/>
            <a:ext cx="8001000" cy="666750"/>
          </a:xfrm>
          <a:noFill/>
        </p:spPr>
      </p:pic>
      <p:pic>
        <p:nvPicPr>
          <p:cNvPr id="55301" name="Picture 8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990600"/>
            <a:ext cx="6400800" cy="5113338"/>
          </a:xfr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5632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C5EC1E8-5700-4C5F-ADE6-FACDF156772E}" type="slidenum">
              <a:rPr lang="en-US" altLang="en-US" sz="1400"/>
              <a:pPr eaLnBrk="1" hangingPunct="1"/>
              <a:t>54</a:t>
            </a:fld>
            <a:endParaRPr lang="en-US" altLang="en-US" sz="1400"/>
          </a:p>
        </p:txBody>
      </p:sp>
      <p:pic>
        <p:nvPicPr>
          <p:cNvPr id="56324" name="Picture 2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28600"/>
            <a:ext cx="7924800" cy="660400"/>
          </a:xfrm>
          <a:noFill/>
        </p:spPr>
      </p:pic>
      <p:pic>
        <p:nvPicPr>
          <p:cNvPr id="56325" name="Picture 5"/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066800"/>
            <a:ext cx="4800600" cy="1739900"/>
          </a:xfrm>
          <a:noFill/>
        </p:spPr>
      </p:pic>
      <p:pic>
        <p:nvPicPr>
          <p:cNvPr id="56326" name="Picture 6"/>
          <p:cNvPicPr>
            <a:picLocks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743200"/>
            <a:ext cx="6096000" cy="2249488"/>
          </a:xfr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5734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6430138-7692-464E-BCE4-ACE5A05DE984}" type="slidenum">
              <a:rPr lang="en-US" altLang="en-US" sz="1400"/>
              <a:pPr eaLnBrk="1" hangingPunct="1"/>
              <a:t>55</a:t>
            </a:fld>
            <a:endParaRPr lang="en-US" altLang="en-US" sz="1400"/>
          </a:p>
        </p:txBody>
      </p:sp>
      <p:pic>
        <p:nvPicPr>
          <p:cNvPr id="57348" name="Picture 2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28600"/>
            <a:ext cx="7924800" cy="660400"/>
          </a:xfrm>
          <a:noFill/>
        </p:spPr>
      </p:pic>
      <p:sp>
        <p:nvSpPr>
          <p:cNvPr id="57349" name="Text Box 7"/>
          <p:cNvSpPr txBox="1">
            <a:spLocks noChangeArrowheads="1"/>
          </p:cNvSpPr>
          <p:nvPr/>
        </p:nvSpPr>
        <p:spPr bwMode="auto">
          <a:xfrm>
            <a:off x="228600" y="1143000"/>
            <a:ext cx="85344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en-US"/>
              <a:t>You can write the Java code of the </a:t>
            </a:r>
            <a:r>
              <a:rPr lang="en-US" altLang="en-US" b="1"/>
              <a:t>class</a:t>
            </a:r>
            <a:r>
              <a:rPr lang="en-US" altLang="en-US"/>
              <a:t> Clock using this specification. </a:t>
            </a:r>
          </a:p>
          <a:p>
            <a:pPr algn="l" eaLnBrk="1" hangingPunct="1">
              <a:buFontTx/>
              <a:buChar char="•"/>
            </a:pPr>
            <a:r>
              <a:rPr lang="en-US" altLang="en-US"/>
              <a:t>You can also specify the design of a class as it is shown in the programming example, Candy Machine, of this chapter.</a:t>
            </a:r>
          </a:p>
          <a:p>
            <a:pPr algn="l" eaLnBrk="1" hangingPunct="1">
              <a:buFontTx/>
              <a:buChar char="•"/>
            </a:pPr>
            <a:r>
              <a:rPr lang="en-US" altLang="en-US"/>
              <a:t>To become an effective and a good programmer, you must avoid the temptation to skip the design phase. </a:t>
            </a:r>
          </a:p>
          <a:p>
            <a:pPr algn="l" eaLnBrk="1" hangingPunct="1">
              <a:buFontTx/>
              <a:buChar char="•"/>
            </a:pPr>
            <a:r>
              <a:rPr lang="en-US" altLang="en-US"/>
              <a:t>It is possible that the first few programs that you write can be coded directly. </a:t>
            </a:r>
          </a:p>
          <a:p>
            <a:pPr algn="l" eaLnBrk="1" hangingPunct="1">
              <a:buFontTx/>
              <a:buChar char="•"/>
            </a:pPr>
            <a:r>
              <a:rPr lang="en-US" altLang="en-US"/>
              <a:t>In general, this approach works only for very small programs. </a:t>
            </a:r>
          </a:p>
          <a:p>
            <a:pPr algn="l" eaLnBrk="1" hangingPunct="1">
              <a:buFontTx/>
              <a:buChar char="•"/>
            </a:pPr>
            <a:r>
              <a:rPr lang="en-US" altLang="en-US"/>
              <a:t>You will spend less time in implementing, debugging, and maintaining a code that is properly designed and documented.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905C176-1CC0-4DE1-8204-DBE58184B997}" type="slidenum">
              <a:rPr lang="en-US" altLang="en-US" sz="1400"/>
              <a:pPr eaLnBrk="1" hangingPunct="1"/>
              <a:t>56</a:t>
            </a:fld>
            <a:endParaRPr lang="en-US" altLang="en-US" sz="140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Reference </a:t>
            </a: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this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Refers to instance variables and methods of a class</a:t>
            </a:r>
          </a:p>
          <a:p>
            <a:pPr eaLnBrk="1" hangingPunct="1"/>
            <a:r>
              <a:rPr lang="en-US" altLang="en-US" smtClean="0"/>
              <a:t>Used to implement cascaded method calls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F96B6D-6B7D-4186-AA2D-8F6CE6DDE803}" type="slidenum">
              <a:rPr lang="en-US" altLang="en-US" sz="1400"/>
              <a:pPr eaLnBrk="1" hangingPunct="1"/>
              <a:t>57</a:t>
            </a:fld>
            <a:endParaRPr lang="en-US" altLang="en-US" sz="140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Inner Classes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Defined within other classes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Can be either a complete class definition or anonymous inner class definition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Used to handle events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02746FB-9B6B-421E-ADD9-DA3FB1992697}" type="slidenum">
              <a:rPr lang="en-US" altLang="en-US" sz="1400"/>
              <a:pPr eaLnBrk="1" hangingPunct="1"/>
              <a:t>58</a:t>
            </a:fld>
            <a:endParaRPr lang="en-US" altLang="en-US" sz="140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Abstract Data Types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Definition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	- A data type that specifies the logical properties without the implementation details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86A9BD2-70C6-4FE9-8394-2A2B0598E8F9}" type="slidenum">
              <a:rPr lang="en-US" altLang="en-US" sz="1400"/>
              <a:pPr eaLnBrk="1" hangingPunct="1"/>
              <a:t>59</a:t>
            </a:fld>
            <a:endParaRPr lang="en-US" altLang="en-US" sz="140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Programming Example: Candy Machine (Problem Statement)</a:t>
            </a: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76200" y="1600200"/>
            <a:ext cx="89154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en-US" sz="3200"/>
              <a:t>  A new candy machine is bought for the gym, but it    is not working properly</a:t>
            </a:r>
          </a:p>
          <a:p>
            <a:pPr lvl="1" algn="l" eaLnBrk="1" hangingPunct="1"/>
            <a:r>
              <a:rPr lang="en-US" altLang="en-US" sz="2800"/>
              <a:t>-The machine sells candies, chips, gum, and cookies</a:t>
            </a:r>
            <a:r>
              <a:rPr lang="en-US" altLang="en-US" sz="3200"/>
              <a:t> </a:t>
            </a:r>
          </a:p>
          <a:p>
            <a:pPr algn="l" eaLnBrk="1" hangingPunct="1">
              <a:buFontTx/>
              <a:buChar char="•"/>
            </a:pPr>
            <a:r>
              <a:rPr lang="en-US" altLang="en-US" sz="3200"/>
              <a:t>  Write a two-part program to create a Java application program for this candy machine so that it can be put into operation</a:t>
            </a:r>
          </a:p>
          <a:p>
            <a:pPr lvl="1" algn="l" eaLnBrk="1" hangingPunct="1"/>
            <a:r>
              <a:rPr lang="en-US" altLang="en-US" sz="2800"/>
              <a:t>- In the first part, design a non-GUI application program</a:t>
            </a:r>
          </a:p>
          <a:p>
            <a:pPr lvl="1" algn="l" eaLnBrk="1" hangingPunct="1"/>
            <a:r>
              <a:rPr lang="en-US" altLang="en-US" sz="2800"/>
              <a:t>- In the second part, design an application program that will create a GUI as described in the second part</a:t>
            </a:r>
            <a:endParaRPr lang="en-US" altLang="en-US" sz="3200"/>
          </a:p>
          <a:p>
            <a:pPr algn="l" eaLnBrk="1" hangingPunct="1">
              <a:buFontTx/>
              <a:buChar char="•"/>
            </a:pPr>
            <a:endParaRPr lang="en-US" alt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C6C0EC0-1707-4E0B-8C7E-C61F654E64BD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Classes (continued)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private</a:t>
            </a:r>
            <a:r>
              <a:rPr lang="en-US" altLang="en-US" smtClean="0"/>
              <a:t>: members of class are not accessible outside class</a:t>
            </a:r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public</a:t>
            </a:r>
            <a:r>
              <a:rPr lang="en-US" altLang="en-US" smtClean="0"/>
              <a:t>: members of class are accessible outside class</a:t>
            </a:r>
          </a:p>
          <a:p>
            <a:pPr eaLnBrk="1" hangingPunct="1"/>
            <a:r>
              <a:rPr lang="en-US" altLang="en-US" smtClean="0"/>
              <a:t>Class members: can be methods or variables</a:t>
            </a:r>
          </a:p>
          <a:p>
            <a:pPr eaLnBrk="1" hangingPunct="1"/>
            <a:r>
              <a:rPr lang="en-US" altLang="en-US" smtClean="0"/>
              <a:t>Variable members declared like any other variables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316CD0E-D040-495C-A731-8B0182E9ECEA}" type="slidenum">
              <a:rPr lang="en-US" altLang="en-US" sz="1400"/>
              <a:pPr eaLnBrk="1" hangingPunct="1"/>
              <a:t>60</a:t>
            </a:fld>
            <a:endParaRPr lang="en-US" altLang="en-US" sz="140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Programming Example: Candy Machine (Problem Statement) (continued)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38862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The non-GUI application program should do the following: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smtClean="0"/>
              <a:t>1. Show the customer the different products sold by the candy machine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smtClean="0"/>
              <a:t>2. Let the customer make the selection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smtClean="0"/>
              <a:t>3. Show the customer the cost of the item selected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smtClean="0"/>
              <a:t>4. Accept money from the customer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smtClean="0"/>
              <a:t>5. Release the item</a:t>
            </a:r>
            <a:endParaRPr lang="en-US" altLang="en-US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B89AE18-1179-4513-902D-E884052527AD}" type="slidenum">
              <a:rPr lang="en-US" altLang="en-US" sz="1400"/>
              <a:pPr eaLnBrk="1" hangingPunct="1"/>
              <a:t>61</a:t>
            </a:fld>
            <a:endParaRPr lang="en-US" altLang="en-US" sz="140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Programming Example: Candy Machine (Input and Output)</a:t>
            </a:r>
          </a:p>
        </p:txBody>
      </p:sp>
      <p:sp>
        <p:nvSpPr>
          <p:cNvPr id="6349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048000"/>
          </a:xfrm>
        </p:spPr>
        <p:txBody>
          <a:bodyPr/>
          <a:lstStyle/>
          <a:p>
            <a:pPr eaLnBrk="1" hangingPunct="1"/>
            <a:r>
              <a:rPr lang="en-US" altLang="en-US" smtClean="0"/>
              <a:t>Input: the item selection and the cost of the 		  item </a:t>
            </a:r>
          </a:p>
          <a:p>
            <a:pPr eaLnBrk="1" hangingPunct="1"/>
            <a:r>
              <a:rPr lang="en-US" altLang="en-US" smtClean="0"/>
              <a:t>Output: the selected item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0E0C965-F99A-4B62-A521-AE274D37768B}" type="slidenum">
              <a:rPr lang="en-US" altLang="en-US" sz="1400"/>
              <a:pPr eaLnBrk="1" hangingPunct="1"/>
              <a:t>62</a:t>
            </a:fld>
            <a:endParaRPr lang="en-US" altLang="en-US" sz="140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Programming Example: </a:t>
            </a:r>
            <a:br>
              <a:rPr lang="en-US" altLang="en-US" smtClean="0"/>
            </a:br>
            <a:r>
              <a:rPr lang="en-US" altLang="en-US" smtClean="0"/>
              <a:t>Candy Machine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Components</a:t>
            </a:r>
          </a:p>
          <a:p>
            <a:pPr lvl="1" eaLnBrk="1" hangingPunct="1"/>
            <a:r>
              <a:rPr lang="en-US" altLang="en-US" smtClean="0"/>
              <a:t>Cash register</a:t>
            </a:r>
          </a:p>
          <a:p>
            <a:pPr lvl="1" eaLnBrk="1" hangingPunct="1"/>
            <a:r>
              <a:rPr lang="en-US" altLang="en-US" smtClean="0"/>
              <a:t>Dispenser</a:t>
            </a:r>
          </a:p>
          <a:p>
            <a:pPr lvl="1" eaLnBrk="1" hangingPunct="1"/>
            <a:r>
              <a:rPr lang="en-US" altLang="en-US" smtClean="0"/>
              <a:t>Machine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AFF7948-A14B-49EC-A56C-2722C53A66DB}" type="slidenum">
              <a:rPr lang="en-US" altLang="en-US" sz="1400"/>
              <a:pPr eaLnBrk="1" hangingPunct="1"/>
              <a:t>63</a:t>
            </a:fld>
            <a:endParaRPr lang="en-US" altLang="en-US" sz="140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Programming Example: </a:t>
            </a:r>
            <a:br>
              <a:rPr lang="en-US" altLang="en-US" smtClean="0"/>
            </a:br>
            <a:r>
              <a:rPr lang="en-US" altLang="en-US" smtClean="0"/>
              <a:t>Candy Machine (continued)</a:t>
            </a:r>
          </a:p>
        </p:txBody>
      </p:sp>
      <p:pic>
        <p:nvPicPr>
          <p:cNvPr id="65541" name="Picture 10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133600"/>
            <a:ext cx="8382000" cy="3392488"/>
          </a:xfr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7932720-50F6-438B-B170-D08FD1D7898C}" type="slidenum">
              <a:rPr lang="en-US" altLang="en-US" sz="1400"/>
              <a:pPr eaLnBrk="1" hangingPunct="1"/>
              <a:t>64</a:t>
            </a:fld>
            <a:endParaRPr lang="en-US" altLang="en-US" sz="140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Programming Example: </a:t>
            </a:r>
            <a:br>
              <a:rPr lang="en-US" altLang="en-US" smtClean="0"/>
            </a:br>
            <a:r>
              <a:rPr lang="en-US" altLang="en-US" smtClean="0"/>
              <a:t>Candy Machine (continued)</a:t>
            </a:r>
          </a:p>
        </p:txBody>
      </p:sp>
      <p:pic>
        <p:nvPicPr>
          <p:cNvPr id="66565" name="Picture 10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133600"/>
            <a:ext cx="8458200" cy="3549650"/>
          </a:xfrm>
          <a:noFill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C5CF57-4CC8-405B-A91E-BCE6DB6286E9}" type="slidenum">
              <a:rPr lang="en-US" altLang="en-US" sz="1400"/>
              <a:pPr eaLnBrk="1" hangingPunct="1"/>
              <a:t>65</a:t>
            </a:fld>
            <a:endParaRPr lang="en-US" altLang="en-US" sz="140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Programming Example: </a:t>
            </a:r>
            <a:br>
              <a:rPr lang="en-US" altLang="en-US" smtClean="0"/>
            </a:br>
            <a:r>
              <a:rPr lang="en-US" altLang="en-US" smtClean="0"/>
              <a:t>Candy Machine (continued)</a:t>
            </a:r>
          </a:p>
        </p:txBody>
      </p:sp>
      <p:pic>
        <p:nvPicPr>
          <p:cNvPr id="67589" name="Picture 10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2362200"/>
            <a:ext cx="8610600" cy="2393950"/>
          </a:xfrm>
          <a:noFill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503F64D-ABD2-47CC-8C0A-22F4AA8DDEFA}" type="slidenum">
              <a:rPr lang="en-US" altLang="en-US" sz="1400"/>
              <a:pPr eaLnBrk="1" hangingPunct="1"/>
              <a:t>66</a:t>
            </a:fld>
            <a:endParaRPr lang="en-US" altLang="en-US" sz="140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Programming Example: </a:t>
            </a:r>
            <a:br>
              <a:rPr lang="en-US" altLang="en-US" smtClean="0"/>
            </a:br>
            <a:r>
              <a:rPr lang="en-US" altLang="en-US" smtClean="0"/>
              <a:t>Candy Machine (continued)</a:t>
            </a:r>
          </a:p>
        </p:txBody>
      </p:sp>
      <p:pic>
        <p:nvPicPr>
          <p:cNvPr id="68613" name="Picture 10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752600"/>
            <a:ext cx="8001000" cy="4200525"/>
          </a:xfrm>
          <a:noFill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90D61AE-20B2-494F-9DED-588B7EE04C9D}" type="slidenum">
              <a:rPr lang="en-US" altLang="en-US" sz="1400"/>
              <a:pPr eaLnBrk="1" hangingPunct="1"/>
              <a:t>67</a:t>
            </a:fld>
            <a:endParaRPr lang="en-US" altLang="en-US" sz="140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Programming Example: </a:t>
            </a:r>
            <a:br>
              <a:rPr lang="en-US" altLang="en-US" smtClean="0"/>
            </a:br>
            <a:r>
              <a:rPr lang="en-US" altLang="en-US" smtClean="0"/>
              <a:t>Candy Machine (continued)</a:t>
            </a:r>
          </a:p>
        </p:txBody>
      </p:sp>
      <p:pic>
        <p:nvPicPr>
          <p:cNvPr id="69637" name="Picture 10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286000"/>
            <a:ext cx="8458200" cy="2740025"/>
          </a:xfrm>
          <a:noFill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2AE3113-F33E-4176-8C94-DF10A2E4D6B7}" type="slidenum">
              <a:rPr lang="en-US" altLang="en-US" sz="1400"/>
              <a:pPr eaLnBrk="1" hangingPunct="1"/>
              <a:t>68</a:t>
            </a:fld>
            <a:endParaRPr lang="en-US" altLang="en-US" sz="140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Programming Example: </a:t>
            </a:r>
            <a:br>
              <a:rPr lang="en-US" altLang="en-US" smtClean="0"/>
            </a:br>
            <a:r>
              <a:rPr lang="en-US" altLang="en-US" smtClean="0"/>
              <a:t>Candy Machine (continued)</a:t>
            </a:r>
          </a:p>
        </p:txBody>
      </p:sp>
      <p:pic>
        <p:nvPicPr>
          <p:cNvPr id="70661" name="Picture 10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209800"/>
            <a:ext cx="8610600" cy="2927350"/>
          </a:xfrm>
          <a:noFill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8355DFA-F90D-4927-B6E7-4203C4724196}" type="slidenum">
              <a:rPr lang="en-US" altLang="en-US" sz="1400"/>
              <a:pPr eaLnBrk="1" hangingPunct="1"/>
              <a:t>69</a:t>
            </a:fld>
            <a:endParaRPr lang="en-US" altLang="en-US" sz="140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Summary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Creating classes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Members of a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private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protected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public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static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Implementing classes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Various operations on classes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8A4CD6B-E44B-46BF-BE76-0F1C765826FF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Syntax</a:t>
            </a: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228600" y="1600200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3200"/>
              <a:t>The general syntax for defining a class is:</a:t>
            </a:r>
            <a:endParaRPr lang="en-US" altLang="en-US" sz="3200">
              <a:latin typeface="Courier New" panose="02070309020205020404" pitchFamily="49" charset="0"/>
            </a:endParaRPr>
          </a:p>
        </p:txBody>
      </p:sp>
      <p:pic>
        <p:nvPicPr>
          <p:cNvPr id="8198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90825"/>
            <a:ext cx="81534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B32EA91-2C46-4E0A-B857-8AFA5F946472}" type="slidenum">
              <a:rPr lang="en-US" altLang="en-US" sz="1400"/>
              <a:pPr eaLnBrk="1" hangingPunct="1"/>
              <a:t>70</a:t>
            </a:fld>
            <a:endParaRPr lang="en-US" altLang="en-US" sz="140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Summary (continued)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Constructors</a:t>
            </a:r>
          </a:p>
          <a:p>
            <a:pPr eaLnBrk="1" hangingPunct="1"/>
            <a:r>
              <a:rPr lang="en-US" altLang="en-US" smtClean="0"/>
              <a:t>Finalizers</a:t>
            </a:r>
          </a:p>
          <a:p>
            <a:pPr eaLnBrk="1" hangingPunct="1"/>
            <a:r>
              <a:rPr lang="en-US" altLang="en-US" smtClean="0"/>
              <a:t>Method </a:t>
            </a:r>
            <a:r>
              <a:rPr lang="en-US" altLang="en-US" smtClean="0">
                <a:latin typeface="Courier New" panose="02070309020205020404" pitchFamily="49" charset="0"/>
              </a:rPr>
              <a:t>toString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Abstract data types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0B2FF57-96E6-4428-89EF-BBDA916615C4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Syntax (continued)</a:t>
            </a: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381000" y="1600200"/>
            <a:ext cx="8534400" cy="35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en-US" sz="3200"/>
              <a:t>If a member of a class is a named constant, you declare it just like any other named constant</a:t>
            </a:r>
          </a:p>
          <a:p>
            <a:pPr algn="l" eaLnBrk="1" hangingPunct="1">
              <a:buFontTx/>
              <a:buChar char="•"/>
            </a:pPr>
            <a:r>
              <a:rPr lang="en-US" altLang="en-US" sz="3200"/>
              <a:t>If a member of a class is a variable, you declare it just like any other variable</a:t>
            </a:r>
          </a:p>
          <a:p>
            <a:pPr algn="l" eaLnBrk="1" hangingPunct="1">
              <a:buFontTx/>
              <a:buChar char="•"/>
            </a:pPr>
            <a:r>
              <a:rPr lang="en-US" altLang="en-US" sz="3200"/>
              <a:t>If a member of a class is a method, you define it just like any other method </a:t>
            </a:r>
          </a:p>
          <a:p>
            <a:pPr algn="l" eaLnBrk="1" hangingPunct="1">
              <a:buFontTx/>
              <a:buChar char="•"/>
            </a:pPr>
            <a:endParaRPr lang="en-US" altLang="en-US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Java Programming: From Problem Analysis to Program Design, 5e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D82A389-C105-4FB7-B0DF-D368F21D4428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Syntax (continued)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212725" y="2022475"/>
            <a:ext cx="870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endParaRPr lang="en-US" altLang="en-US"/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365125" y="2022475"/>
            <a:ext cx="855027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l" eaLnBrk="1" hangingPunct="1">
              <a:buFontTx/>
              <a:buChar char="•"/>
            </a:pPr>
            <a:r>
              <a:rPr lang="en-US" altLang="en-US" sz="3200"/>
              <a:t> If a member of a class is a method, it can (directly) access any member of the class—data members and methods</a:t>
            </a:r>
          </a:p>
          <a:p>
            <a:pPr lvl="2" algn="l" eaLnBrk="1" hangingPunct="1"/>
            <a:r>
              <a:rPr lang="en-US" altLang="en-US" sz="3200"/>
              <a:t>- </a:t>
            </a:r>
            <a:r>
              <a:rPr lang="en-US" altLang="en-US" sz="2800"/>
              <a:t>Therefore, when you write the definition of a method (of the class), you can directly access any data member of the class (without passing it as a parameter)</a:t>
            </a:r>
            <a:endParaRPr lang="en-US" alt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5523</TotalTime>
  <Words>2532</Words>
  <Application>Microsoft Office PowerPoint</Application>
  <PresentationFormat>On-screen Show (4:3)</PresentationFormat>
  <Paragraphs>419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Times New Roman</vt:lpstr>
      <vt:lpstr>Arial</vt:lpstr>
      <vt:lpstr>Courier New</vt:lpstr>
      <vt:lpstr>Default Design</vt:lpstr>
      <vt:lpstr>Java Programming II  </vt:lpstr>
      <vt:lpstr>Chapter Objectives</vt:lpstr>
      <vt:lpstr>Chapter Objectives (continued)</vt:lpstr>
      <vt:lpstr>Classes</vt:lpstr>
      <vt:lpstr>Classes (continued)</vt:lpstr>
      <vt:lpstr>Classes (continued)</vt:lpstr>
      <vt:lpstr>Syntax</vt:lpstr>
      <vt:lpstr>Syntax (continued)</vt:lpstr>
      <vt:lpstr>Syntax (continued)</vt:lpstr>
      <vt:lpstr>class Clock</vt:lpstr>
      <vt:lpstr>class Clock (continued)</vt:lpstr>
      <vt:lpstr>Constructors</vt:lpstr>
      <vt:lpstr>Constructors (continued)</vt:lpstr>
      <vt:lpstr>class Clock: Constructors</vt:lpstr>
      <vt:lpstr>PowerPoint Presentation</vt:lpstr>
      <vt:lpstr>Variable Declaration and Object Instantiation </vt:lpstr>
      <vt:lpstr>Variable Declaration and Object Instantiation (continued)</vt:lpstr>
      <vt:lpstr>Variable Declaration and Object Instantiation (continued)</vt:lpstr>
      <vt:lpstr>Accessing Class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Method toString</vt:lpstr>
      <vt:lpstr>Method toString: class Clock</vt:lpstr>
      <vt:lpstr>The Copy Constructor</vt:lpstr>
      <vt:lpstr>The Copy Constructor (continued)</vt:lpstr>
      <vt:lpstr>The Modifier static</vt:lpstr>
      <vt:lpstr>Static Members of a Class</vt:lpstr>
      <vt:lpstr>Static Members of a Class (continued)</vt:lpstr>
      <vt:lpstr>Static Members of a Class (continued)</vt:lpstr>
      <vt:lpstr>Static Members of a Class (continued)</vt:lpstr>
      <vt:lpstr>Finalizers</vt:lpstr>
      <vt:lpstr>Accessor and Mutator Methods</vt:lpstr>
      <vt:lpstr>PowerPoint Presentation</vt:lpstr>
      <vt:lpstr>PowerPoint Presentation</vt:lpstr>
      <vt:lpstr>PowerPoint Presentation</vt:lpstr>
      <vt:lpstr>PowerPoint Presentation</vt:lpstr>
      <vt:lpstr>The Reference this</vt:lpstr>
      <vt:lpstr>Inner Classes</vt:lpstr>
      <vt:lpstr>Abstract Data Types</vt:lpstr>
      <vt:lpstr>Programming Example: Candy Machine (Problem Statement)</vt:lpstr>
      <vt:lpstr>Programming Example: Candy Machine (Problem Statement) (continued)</vt:lpstr>
      <vt:lpstr>Programming Example: Candy Machine (Input and Output)</vt:lpstr>
      <vt:lpstr>Programming Example:  Candy Machine</vt:lpstr>
      <vt:lpstr>Programming Example:  Candy Machine (continued)</vt:lpstr>
      <vt:lpstr>Programming Example:  Candy Machine (continued)</vt:lpstr>
      <vt:lpstr>Programming Example:  Candy Machine (continued)</vt:lpstr>
      <vt:lpstr>Programming Example:  Candy Machine (continued)</vt:lpstr>
      <vt:lpstr>Programming Example:  Candy Machine (continued)</vt:lpstr>
      <vt:lpstr>Programming Example:  Candy Machine (continued)</vt:lpstr>
      <vt:lpstr>Chapter Summary</vt:lpstr>
      <vt:lpstr>Chapter Summary (continued)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subject/>
  <dc:creator>Course Technology</dc:creator>
  <cp:keywords/>
  <dc:description/>
  <cp:lastModifiedBy>SQLAccount</cp:lastModifiedBy>
  <cp:revision>158</cp:revision>
  <dcterms:created xsi:type="dcterms:W3CDTF">2002-11-15T07:59:11Z</dcterms:created>
  <dcterms:modified xsi:type="dcterms:W3CDTF">2016-04-29T16:32:25Z</dcterms:modified>
  <cp:category/>
</cp:coreProperties>
</file>