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330" r:id="rId3"/>
    <p:sldId id="375" r:id="rId4"/>
    <p:sldId id="376" r:id="rId5"/>
    <p:sldId id="377" r:id="rId6"/>
    <p:sldId id="378" r:id="rId7"/>
    <p:sldId id="316" r:id="rId8"/>
    <p:sldId id="380" r:id="rId9"/>
    <p:sldId id="379" r:id="rId10"/>
    <p:sldId id="382" r:id="rId11"/>
    <p:sldId id="383" r:id="rId12"/>
    <p:sldId id="384" r:id="rId13"/>
    <p:sldId id="387" r:id="rId14"/>
    <p:sldId id="381" r:id="rId15"/>
    <p:sldId id="386" r:id="rId16"/>
    <p:sldId id="388" r:id="rId17"/>
    <p:sldId id="385" r:id="rId18"/>
    <p:sldId id="390" r:id="rId19"/>
    <p:sldId id="389" r:id="rId20"/>
    <p:sldId id="391" r:id="rId21"/>
    <p:sldId id="393" r:id="rId22"/>
    <p:sldId id="392" r:id="rId23"/>
    <p:sldId id="395" r:id="rId24"/>
    <p:sldId id="394" r:id="rId25"/>
    <p:sldId id="398" r:id="rId26"/>
    <p:sldId id="396" r:id="rId27"/>
    <p:sldId id="399" r:id="rId28"/>
    <p:sldId id="400" r:id="rId29"/>
    <p:sldId id="397" r:id="rId30"/>
    <p:sldId id="402" r:id="rId31"/>
    <p:sldId id="401" r:id="rId32"/>
    <p:sldId id="403" r:id="rId33"/>
    <p:sldId id="404" r:id="rId34"/>
    <p:sldId id="405" r:id="rId35"/>
    <p:sldId id="407" r:id="rId36"/>
    <p:sldId id="406" r:id="rId37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3600" kern="1200">
        <a:solidFill>
          <a:schemeClr val="tx2"/>
        </a:solidFill>
        <a:latin typeface="Arial Unicode MS" panose="020B0604020202020204" pitchFamily="34" charset="-128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3600" kern="1200">
        <a:solidFill>
          <a:schemeClr val="tx2"/>
        </a:solidFill>
        <a:latin typeface="Arial Unicode MS" panose="020B0604020202020204" pitchFamily="34" charset="-128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3600" kern="1200">
        <a:solidFill>
          <a:schemeClr val="tx2"/>
        </a:solidFill>
        <a:latin typeface="Arial Unicode MS" panose="020B0604020202020204" pitchFamily="34" charset="-128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3600" kern="1200">
        <a:solidFill>
          <a:schemeClr val="tx2"/>
        </a:solidFill>
        <a:latin typeface="Arial Unicode MS" panose="020B0604020202020204" pitchFamily="34" charset="-128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3600" kern="1200">
        <a:solidFill>
          <a:schemeClr val="tx2"/>
        </a:solidFill>
        <a:latin typeface="Arial Unicode MS" panose="020B0604020202020204" pitchFamily="34" charset="-128"/>
        <a:ea typeface="+mn-ea"/>
        <a:cs typeface="+mn-cs"/>
      </a:defRPr>
    </a:lvl5pPr>
    <a:lvl6pPr marL="2286000" algn="l" defTabSz="914400" rtl="0" eaLnBrk="1" latinLnBrk="0" hangingPunct="1">
      <a:defRPr sz="3600" kern="1200">
        <a:solidFill>
          <a:schemeClr val="tx2"/>
        </a:solidFill>
        <a:latin typeface="Arial Unicode MS" panose="020B0604020202020204" pitchFamily="34" charset="-128"/>
        <a:ea typeface="+mn-ea"/>
        <a:cs typeface="+mn-cs"/>
      </a:defRPr>
    </a:lvl6pPr>
    <a:lvl7pPr marL="2743200" algn="l" defTabSz="914400" rtl="0" eaLnBrk="1" latinLnBrk="0" hangingPunct="1">
      <a:defRPr sz="3600" kern="1200">
        <a:solidFill>
          <a:schemeClr val="tx2"/>
        </a:solidFill>
        <a:latin typeface="Arial Unicode MS" panose="020B0604020202020204" pitchFamily="34" charset="-128"/>
        <a:ea typeface="+mn-ea"/>
        <a:cs typeface="+mn-cs"/>
      </a:defRPr>
    </a:lvl7pPr>
    <a:lvl8pPr marL="3200400" algn="l" defTabSz="914400" rtl="0" eaLnBrk="1" latinLnBrk="0" hangingPunct="1">
      <a:defRPr sz="3600" kern="1200">
        <a:solidFill>
          <a:schemeClr val="tx2"/>
        </a:solidFill>
        <a:latin typeface="Arial Unicode MS" panose="020B0604020202020204" pitchFamily="34" charset="-128"/>
        <a:ea typeface="+mn-ea"/>
        <a:cs typeface="+mn-cs"/>
      </a:defRPr>
    </a:lvl8pPr>
    <a:lvl9pPr marL="3657600" algn="l" defTabSz="914400" rtl="0" eaLnBrk="1" latinLnBrk="0" hangingPunct="1">
      <a:defRPr sz="3600" kern="1200">
        <a:solidFill>
          <a:schemeClr val="tx2"/>
        </a:solidFill>
        <a:latin typeface="Arial Unicode MS" panose="020B0604020202020204" pitchFamily="34" charset="-128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114" y="1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3076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fld id="{B861EEEE-7D3B-42FE-8A39-181776B1CD7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9273551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5D1315A-185A-4824-AB08-1F5BB1F3E54A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409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795988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Chapter 4 - Object-Oriented Analysis and Design in a Nutshell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DFD3C78-580F-48E4-98B3-C7B6304802B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07192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Chapter 4 - Object-Oriented Analysis and Design in a Nutshell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3168367-C6C1-4365-BEE9-40779A88242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7192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Chapter 4 - Object-Oriented Analysis and Design in a Nutshell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7C0323D-163F-4D76-8D5D-636BFEED34F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4070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Chapter 4 - Object-Oriented Analysis and Design in a Nutshell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A8D34C7-8CD0-42C1-90FA-40C0B5B9B4F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0487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Chapter 4 - Object-Oriented Analysis and Design in a Nutshell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B4B5401-DE1D-4F05-BFB5-1CF0E3EFF8C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7989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Chapter 4 - Object-Oriented Analysis and Design in a Nutshell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206BB66-7A74-4750-8B69-83E21A56953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5051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Chapter 4 - Object-Oriented Analysis and Design in a Nutshell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1CA276B-8780-4DCB-B5C4-801A701CE96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32197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Chapter 4 - Object-Oriented Analysis and Design in a Nutshell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584FC77-758A-4B47-9FA8-DD54B86A95C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51640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Chapter 4 - Object-Oriented Analysis and Design in a Nutshell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C250F33-C128-4B7E-A1A3-33ED61137BC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84439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Chapter 4 - Object-Oriented Analysis and Design in a Nutshell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63391B8-06D6-4BEF-976A-D029D3A8546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4102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Chapter 4 - Object-Oriented Analysis and Design in a Nutshell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CD12905-2F35-4397-BA33-4BA411881DB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8173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85800" y="6248400"/>
            <a:ext cx="7239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altLang="en-US"/>
              <a:t>Chapter 4 - Object-Oriented Analysis and Design in a Nutshell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924800" y="62484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E6FF6ADB-D5B7-4E4E-B0C7-DED34168208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609600" y="533400"/>
            <a:ext cx="79248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fontAlgn="base">
        <a:spcBef>
          <a:spcPct val="0"/>
        </a:spcBef>
        <a:spcAft>
          <a:spcPct val="0"/>
        </a:spcAft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Unicode MS" panose="020B0604020202020204" pitchFamily="34" charset="-128"/>
        </a:defRPr>
      </a:lvl2pPr>
      <a:lvl3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Unicode MS" panose="020B0604020202020204" pitchFamily="34" charset="-128"/>
        </a:defRPr>
      </a:lvl3pPr>
      <a:lvl4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Unicode MS" panose="020B0604020202020204" pitchFamily="34" charset="-128"/>
        </a:defRPr>
      </a:lvl4pPr>
      <a:lvl5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Unicode MS" panose="020B0604020202020204" pitchFamily="34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Unicode MS" panose="020B0604020202020204" pitchFamily="34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Unicode MS" panose="020B0604020202020204" pitchFamily="34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Unicode MS" panose="020B0604020202020204" pitchFamily="34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Unicode MS" panose="020B0604020202020204" pitchFamily="34" charset="-128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Chapter 4 - Object-Oriented Analysis and Design in a Nutshell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FA4FF2-9263-4784-9475-164FC350A699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828800"/>
          </a:xfrm>
        </p:spPr>
        <p:txBody>
          <a:bodyPr anchor="ctr"/>
          <a:lstStyle/>
          <a:p>
            <a:r>
              <a:rPr lang="en-US" altLang="en-US" sz="3600" dirty="0"/>
              <a:t>Chapter 4</a:t>
            </a:r>
            <a:br>
              <a:rPr lang="en-US" altLang="en-US" sz="3600" dirty="0"/>
            </a:br>
            <a:r>
              <a:rPr lang="en-US" altLang="en-US" sz="3600" dirty="0"/>
              <a:t/>
            </a:r>
            <a:br>
              <a:rPr lang="en-US" altLang="en-US" sz="3600" dirty="0"/>
            </a:br>
            <a:r>
              <a:rPr lang="en-US" altLang="en-US" sz="3600" dirty="0"/>
              <a:t/>
            </a:r>
            <a:br>
              <a:rPr lang="en-US" altLang="en-US" sz="3600" dirty="0"/>
            </a:br>
            <a:r>
              <a:rPr lang="en-US" altLang="en-US" sz="3600" dirty="0"/>
              <a:t>Object-Oriented Analysis and Design in a Nutshell</a:t>
            </a:r>
            <a:br>
              <a:rPr lang="en-US" altLang="en-US" sz="3600" dirty="0"/>
            </a:br>
            <a:r>
              <a:rPr lang="en-US" altLang="en-US" sz="3600" dirty="0"/>
              <a:t/>
            </a:r>
            <a:br>
              <a:rPr lang="en-US" altLang="en-US" sz="3600" dirty="0"/>
            </a:br>
            <a:endParaRPr lang="en-US" altLang="en-US" sz="3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Chapter 4 - Object-Oriented Analysis and Design in a Nutshell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8DCE25-889F-4751-AD58-50CC87A3CD39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4874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924800" cy="1143000"/>
          </a:xfrm>
        </p:spPr>
        <p:txBody>
          <a:bodyPr/>
          <a:lstStyle/>
          <a:p>
            <a:r>
              <a:rPr lang="en-US" altLang="en-US"/>
              <a:t>Understanding the Unified Modeling Language</a:t>
            </a:r>
          </a:p>
        </p:txBody>
      </p:sp>
      <p:sp>
        <p:nvSpPr>
          <p:cNvPr id="487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229600" cy="4114800"/>
          </a:xfrm>
        </p:spPr>
        <p:txBody>
          <a:bodyPr/>
          <a:lstStyle/>
          <a:p>
            <a:r>
              <a:rPr lang="en-US" altLang="en-US"/>
              <a:t>OO development requires a collection of models that depict system requirements and designs</a:t>
            </a:r>
          </a:p>
          <a:p>
            <a:endParaRPr lang="en-US" altLang="en-US"/>
          </a:p>
          <a:p>
            <a:r>
              <a:rPr lang="en-US" altLang="en-US"/>
              <a:t>UML defines a standard set of constructs and diagrams used to model OO systems</a:t>
            </a:r>
          </a:p>
          <a:p>
            <a:pPr lvl="1"/>
            <a:endParaRPr lang="en-US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Chapter 4 - Object-Oriented Analysis and Design in a Nutshell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96D8E61-44F4-4DE3-91B9-6CEB85AF7844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4884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924800" cy="1143000"/>
          </a:xfrm>
        </p:spPr>
        <p:txBody>
          <a:bodyPr/>
          <a:lstStyle/>
          <a:p>
            <a:r>
              <a:rPr lang="en-US" altLang="en-US"/>
              <a:t>Understanding the Unified Modeling Language</a:t>
            </a:r>
          </a:p>
        </p:txBody>
      </p:sp>
      <p:sp>
        <p:nvSpPr>
          <p:cNvPr id="488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229600" cy="4114800"/>
          </a:xfrm>
        </p:spPr>
        <p:txBody>
          <a:bodyPr/>
          <a:lstStyle/>
          <a:p>
            <a:r>
              <a:rPr lang="en-US" altLang="en-US"/>
              <a:t>UML</a:t>
            </a:r>
          </a:p>
          <a:p>
            <a:pPr lvl="1"/>
            <a:r>
              <a:rPr lang="en-US" altLang="en-US"/>
              <a:t>Created by:</a:t>
            </a:r>
          </a:p>
          <a:p>
            <a:pPr lvl="2"/>
            <a:r>
              <a:rPr lang="en-US" altLang="en-US"/>
              <a:t>Grady Booch, James Rumbaugh, and Ivar Jacobson (Rational Software)</a:t>
            </a:r>
          </a:p>
          <a:p>
            <a:pPr lvl="1"/>
            <a:r>
              <a:rPr lang="en-US" altLang="en-US"/>
              <a:t>Accepted as standard by:</a:t>
            </a:r>
          </a:p>
          <a:p>
            <a:pPr lvl="2"/>
            <a:r>
              <a:rPr lang="en-US" altLang="en-US"/>
              <a:t>the Object Management Group (OMG)</a:t>
            </a:r>
          </a:p>
          <a:p>
            <a:pPr lvl="3"/>
            <a:r>
              <a:rPr lang="en-US" altLang="en-US"/>
              <a:t>Industry association dedicated to improving OO development practices </a:t>
            </a:r>
          </a:p>
          <a:p>
            <a:pPr lvl="1"/>
            <a:r>
              <a:rPr lang="en-US" altLang="en-US"/>
              <a:t>See </a:t>
            </a:r>
            <a:r>
              <a:rPr lang="en-US" altLang="en-US" i="1"/>
              <a:t>www.rational.com</a:t>
            </a:r>
            <a:r>
              <a:rPr lang="en-US" altLang="en-US"/>
              <a:t> for information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Chapter 4 - Object-Oriented Analysis and Design in a Nutshell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678919-7F4B-465E-9773-26F8B0B83A52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4894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924800" cy="1143000"/>
          </a:xfrm>
        </p:spPr>
        <p:txBody>
          <a:bodyPr/>
          <a:lstStyle/>
          <a:p>
            <a:r>
              <a:rPr lang="en-US" altLang="en-US"/>
              <a:t>Understanding the Unified Modeling Language</a:t>
            </a:r>
          </a:p>
        </p:txBody>
      </p:sp>
      <p:sp>
        <p:nvSpPr>
          <p:cNvPr id="489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229600" cy="4114800"/>
          </a:xfrm>
        </p:spPr>
        <p:txBody>
          <a:bodyPr/>
          <a:lstStyle/>
          <a:p>
            <a:r>
              <a:rPr lang="en-US" altLang="en-US"/>
              <a:t>Creating &amp; Interpreting Use Case Diagram</a:t>
            </a:r>
          </a:p>
          <a:p>
            <a:pPr lvl="1"/>
            <a:endParaRPr lang="en-US" altLang="en-US"/>
          </a:p>
          <a:p>
            <a:pPr lvl="1"/>
            <a:r>
              <a:rPr lang="en-US" altLang="en-US"/>
              <a:t>First step: define the main system functions</a:t>
            </a:r>
          </a:p>
          <a:p>
            <a:pPr lvl="2"/>
            <a:r>
              <a:rPr lang="en-US" altLang="en-US"/>
              <a:t>Each system function is called a </a:t>
            </a:r>
            <a:r>
              <a:rPr lang="en-US" altLang="en-US" i="1"/>
              <a:t>use case</a:t>
            </a:r>
          </a:p>
          <a:p>
            <a:pPr lvl="3"/>
            <a:r>
              <a:rPr lang="en-US" altLang="en-US"/>
              <a:t>Allows developers to:</a:t>
            </a:r>
          </a:p>
          <a:p>
            <a:pPr lvl="4"/>
            <a:r>
              <a:rPr lang="en-US" altLang="en-US"/>
              <a:t>divide up the work</a:t>
            </a:r>
          </a:p>
          <a:p>
            <a:pPr lvl="4"/>
            <a:r>
              <a:rPr lang="en-US" altLang="en-US"/>
              <a:t>focus on specific system functions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Chapter 4 - Object-Oriented Analysis and Design in a Nutshell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67773AC-89F0-4B55-A634-4168AFF3F7C9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4925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924800" cy="1143000"/>
          </a:xfrm>
        </p:spPr>
        <p:txBody>
          <a:bodyPr/>
          <a:lstStyle/>
          <a:p>
            <a:r>
              <a:rPr lang="en-US" altLang="en-US"/>
              <a:t>Understanding the Unified Modeling Language</a:t>
            </a:r>
          </a:p>
        </p:txBody>
      </p:sp>
      <p:sp>
        <p:nvSpPr>
          <p:cNvPr id="492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229600" cy="4114800"/>
          </a:xfrm>
        </p:spPr>
        <p:txBody>
          <a:bodyPr/>
          <a:lstStyle/>
          <a:p>
            <a:r>
              <a:rPr lang="en-US" altLang="en-US"/>
              <a:t>Creating &amp; Interpreting Use Case Diagram</a:t>
            </a:r>
          </a:p>
          <a:p>
            <a:pPr lvl="1"/>
            <a:endParaRPr lang="en-US" altLang="en-US"/>
          </a:p>
          <a:p>
            <a:pPr lvl="1"/>
            <a:r>
              <a:rPr lang="en-US" altLang="en-US"/>
              <a:t>Use case diagram depicts:</a:t>
            </a:r>
          </a:p>
          <a:p>
            <a:pPr lvl="2"/>
            <a:r>
              <a:rPr lang="en-US" altLang="en-US"/>
              <a:t>Use case</a:t>
            </a:r>
          </a:p>
          <a:p>
            <a:pPr lvl="3"/>
            <a:r>
              <a:rPr lang="en-US" altLang="en-US"/>
              <a:t>Scenarios </a:t>
            </a:r>
            <a:r>
              <a:rPr lang="en-US" altLang="en-US">
                <a:sym typeface="Symbol" panose="05050102010706020507" pitchFamily="18" charset="2"/>
              </a:rPr>
              <a:t> </a:t>
            </a:r>
            <a:r>
              <a:rPr lang="en-US" altLang="en-US"/>
              <a:t>variations of the same function</a:t>
            </a:r>
          </a:p>
          <a:p>
            <a:pPr lvl="2"/>
            <a:r>
              <a:rPr lang="en-US" altLang="en-US"/>
              <a:t>Actor</a:t>
            </a:r>
          </a:p>
          <a:p>
            <a:pPr lvl="3"/>
            <a:r>
              <a:rPr lang="en-US" altLang="en-US"/>
              <a:t>Entity using the system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Chapter 4 - Object-Oriented Analysis and Design in a Nutshell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1C68DF5-A674-4A2F-ADB6-FC86301BB417}" type="slidenum">
              <a:rPr lang="en-US" altLang="en-US"/>
              <a:pPr/>
              <a:t>14</a:t>
            </a:fld>
            <a:endParaRPr lang="en-US" altLang="en-US"/>
          </a:p>
        </p:txBody>
      </p:sp>
      <p:pic>
        <p:nvPicPr>
          <p:cNvPr id="486402" name="Picture 2" descr="Fig4-0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0" y="152400"/>
            <a:ext cx="8126413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Chapter 4 - Object-Oriented Analysis and Design in a Nutshell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CB7F032-29AD-415D-8DA0-833737795DA3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4915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924800" cy="1143000"/>
          </a:xfrm>
        </p:spPr>
        <p:txBody>
          <a:bodyPr/>
          <a:lstStyle/>
          <a:p>
            <a:r>
              <a:rPr lang="en-US" altLang="en-US"/>
              <a:t>Understanding the Unified Modeling Language</a:t>
            </a:r>
          </a:p>
        </p:txBody>
      </p:sp>
      <p:sp>
        <p:nvSpPr>
          <p:cNvPr id="491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229600" cy="4114800"/>
          </a:xfrm>
        </p:spPr>
        <p:txBody>
          <a:bodyPr/>
          <a:lstStyle/>
          <a:p>
            <a:r>
              <a:rPr lang="en-US" altLang="en-US"/>
              <a:t>Creating &amp; Interpreting Use Case Diagram</a:t>
            </a:r>
          </a:p>
          <a:p>
            <a:pPr lvl="1"/>
            <a:r>
              <a:rPr lang="en-US" altLang="en-US"/>
              <a:t>Identify use cases by identifying events the system must respond to:</a:t>
            </a:r>
          </a:p>
          <a:p>
            <a:pPr lvl="2"/>
            <a:r>
              <a:rPr lang="en-US" altLang="en-US"/>
              <a:t>External event</a:t>
            </a:r>
          </a:p>
          <a:p>
            <a:pPr lvl="3"/>
            <a:r>
              <a:rPr lang="en-US" altLang="en-US"/>
              <a:t>Something that happens outside the system</a:t>
            </a:r>
          </a:p>
          <a:p>
            <a:pPr lvl="2"/>
            <a:r>
              <a:rPr lang="en-US" altLang="en-US"/>
              <a:t>Temporal event</a:t>
            </a:r>
          </a:p>
          <a:p>
            <a:pPr lvl="3"/>
            <a:r>
              <a:rPr lang="en-US" altLang="en-US"/>
              <a:t>Occurs at a specific point in time</a:t>
            </a:r>
          </a:p>
          <a:p>
            <a:pPr lvl="2"/>
            <a:r>
              <a:rPr lang="en-US" altLang="en-US"/>
              <a:t>State event</a:t>
            </a:r>
          </a:p>
          <a:p>
            <a:pPr lvl="3"/>
            <a:r>
              <a:rPr lang="en-US" altLang="en-US"/>
              <a:t>Occurs when state of an object changes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Chapter 4 - Object-Oriented Analysis and Design in a Nutshell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0CC85A-BFEE-4485-B098-D8C46E065D08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4935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924800" cy="1143000"/>
          </a:xfrm>
        </p:spPr>
        <p:txBody>
          <a:bodyPr/>
          <a:lstStyle/>
          <a:p>
            <a:r>
              <a:rPr lang="en-US" altLang="en-US"/>
              <a:t>Understanding the Unified Modeling Language</a:t>
            </a:r>
          </a:p>
        </p:txBody>
      </p:sp>
      <p:sp>
        <p:nvSpPr>
          <p:cNvPr id="493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229600" cy="4114800"/>
          </a:xfrm>
        </p:spPr>
        <p:txBody>
          <a:bodyPr/>
          <a:lstStyle/>
          <a:p>
            <a:r>
              <a:rPr lang="en-US" altLang="en-US"/>
              <a:t>Creating &amp; Interpreting Use Case Diagram</a:t>
            </a:r>
          </a:p>
          <a:p>
            <a:endParaRPr lang="en-US" altLang="en-US"/>
          </a:p>
          <a:p>
            <a:pPr lvl="1"/>
            <a:r>
              <a:rPr lang="en-US" altLang="en-US"/>
              <a:t>Document and describe use cases:</a:t>
            </a:r>
          </a:p>
          <a:p>
            <a:pPr lvl="2"/>
            <a:r>
              <a:rPr lang="en-US" altLang="en-US"/>
              <a:t>Dialogue or script</a:t>
            </a:r>
          </a:p>
          <a:p>
            <a:pPr lvl="3"/>
            <a:r>
              <a:rPr lang="en-US" altLang="en-US"/>
              <a:t>List of steps followed by actor and system</a:t>
            </a:r>
          </a:p>
          <a:p>
            <a:pPr lvl="2"/>
            <a:r>
              <a:rPr lang="en-US" altLang="en-US"/>
              <a:t>Activity Diagram</a:t>
            </a:r>
          </a:p>
          <a:p>
            <a:pPr lvl="3"/>
            <a:r>
              <a:rPr lang="en-US" altLang="en-US"/>
              <a:t>Depiction of use case scenarios</a:t>
            </a:r>
          </a:p>
          <a:p>
            <a:pPr lvl="2"/>
            <a:endParaRPr lang="en-US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Chapter 4 - Object-Oriented Analysis and Design in a Nutshell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F9548A-5836-4D2C-8DC6-FCA705E5D7A9}" type="slidenum">
              <a:rPr lang="en-US" altLang="en-US"/>
              <a:pPr/>
              <a:t>17</a:t>
            </a:fld>
            <a:endParaRPr lang="en-US" altLang="en-US"/>
          </a:p>
        </p:txBody>
      </p:sp>
      <p:pic>
        <p:nvPicPr>
          <p:cNvPr id="490498" name="Picture 2" descr="Fig4-0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0" y="152400"/>
            <a:ext cx="8126413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Chapter 4 - Object-Oriented Analysis and Design in a Nutshell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151726-B3F2-485A-9614-BB1C0D09D0F0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924800" cy="1143000"/>
          </a:xfrm>
        </p:spPr>
        <p:txBody>
          <a:bodyPr/>
          <a:lstStyle/>
          <a:p>
            <a:r>
              <a:rPr lang="en-US" altLang="en-US"/>
              <a:t>Understanding the Unified Modeling Language</a:t>
            </a:r>
          </a:p>
        </p:txBody>
      </p:sp>
      <p:sp>
        <p:nvSpPr>
          <p:cNvPr id="495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2296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Creating &amp; Interpreting the Class Diagram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Class Diagram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Depicts the classes used in a system</a:t>
            </a:r>
          </a:p>
          <a:p>
            <a:pPr lvl="3">
              <a:lnSpc>
                <a:spcPct val="90000"/>
              </a:lnSpc>
            </a:pPr>
            <a:r>
              <a:rPr lang="en-US" altLang="en-US"/>
              <a:t>Differentiates between types of classes</a:t>
            </a:r>
          </a:p>
          <a:p>
            <a:pPr lvl="4">
              <a:lnSpc>
                <a:spcPct val="90000"/>
              </a:lnSpc>
            </a:pPr>
            <a:r>
              <a:rPr lang="en-US" altLang="en-US"/>
              <a:t>Italics indicate an </a:t>
            </a:r>
            <a:r>
              <a:rPr lang="en-US" altLang="en-US" i="1"/>
              <a:t>abstract</a:t>
            </a:r>
            <a:r>
              <a:rPr lang="en-US" altLang="en-US"/>
              <a:t> class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Demonstrates the association relationships between classes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Depicts generalization/specialization hierarchies</a:t>
            </a:r>
          </a:p>
          <a:p>
            <a:pPr lvl="3">
              <a:lnSpc>
                <a:spcPct val="90000"/>
              </a:lnSpc>
            </a:pPr>
            <a:r>
              <a:rPr lang="en-US" altLang="en-US"/>
              <a:t>Inheritance 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Static model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Chapter 4 - Object-Oriented Analysis and Design in a Nutshell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5F44DCA-2373-43C7-9F56-0812E6B85406}" type="slidenum">
              <a:rPr lang="en-US" altLang="en-US"/>
              <a:pPr/>
              <a:t>19</a:t>
            </a:fld>
            <a:endParaRPr lang="en-US" altLang="en-US"/>
          </a:p>
        </p:txBody>
      </p:sp>
      <p:pic>
        <p:nvPicPr>
          <p:cNvPr id="494594" name="Picture 2" descr="Fig4-0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0" y="152400"/>
            <a:ext cx="8126413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Chapter 4 - Object-Oriented Analysis and Design in a Nutshell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D304BC5-2858-4949-8F99-4ECDED0D1FAF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82946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Chapter 4 Topics</a:t>
            </a:r>
          </a:p>
        </p:txBody>
      </p:sp>
      <p:sp>
        <p:nvSpPr>
          <p:cNvPr id="82947" name="Rectangle 2051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229600" cy="4114800"/>
          </a:xfrm>
        </p:spPr>
        <p:txBody>
          <a:bodyPr/>
          <a:lstStyle/>
          <a:p>
            <a:r>
              <a:rPr lang="en-US" altLang="en-US" sz="2400"/>
              <a:t>Logical and physical models and iterative and incremental development concepts in OOA and OOD</a:t>
            </a:r>
          </a:p>
          <a:p>
            <a:r>
              <a:rPr lang="en-US" altLang="en-US" sz="2400"/>
              <a:t>Need for the Unified Modeling Language (UML) and model-driven development</a:t>
            </a:r>
          </a:p>
          <a:p>
            <a:r>
              <a:rPr lang="en-US" altLang="en-US" sz="2400"/>
              <a:t>Creation and interpretation of UML use case diagrams, class diagrams, and sequence diagrams</a:t>
            </a:r>
          </a:p>
          <a:p>
            <a:r>
              <a:rPr lang="en-US" altLang="en-US" sz="2400"/>
              <a:t>How the three-tier design approach is used in OOA and OOD</a:t>
            </a:r>
          </a:p>
          <a:p>
            <a:r>
              <a:rPr lang="en-US" altLang="en-US" sz="2400"/>
              <a:t>How UML diagrams are developed for a business system development project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Chapter 4 - Object-Oriented Analysis and Design in a Nutshell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7FBF456-212E-420C-9AC3-B73F13BE9F3A}" type="slidenum">
              <a:rPr lang="en-US" altLang="en-US"/>
              <a:pPr/>
              <a:t>20</a:t>
            </a:fld>
            <a:endParaRPr lang="en-US" altLang="en-US"/>
          </a:p>
        </p:txBody>
      </p:sp>
      <p:pic>
        <p:nvPicPr>
          <p:cNvPr id="496642" name="Picture 2" descr="Fig4-0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0" y="152400"/>
            <a:ext cx="8126413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Chapter 4 - Object-Oriented Analysis and Design in a Nutshell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777E60C-3DD3-4F62-ADC0-5D3381B7942F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498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924800" cy="1143000"/>
          </a:xfrm>
        </p:spPr>
        <p:txBody>
          <a:bodyPr/>
          <a:lstStyle/>
          <a:p>
            <a:r>
              <a:rPr lang="en-US" altLang="en-US"/>
              <a:t>Understanding the Unified Modeling Language</a:t>
            </a:r>
          </a:p>
        </p:txBody>
      </p:sp>
      <p:sp>
        <p:nvSpPr>
          <p:cNvPr id="498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229600" cy="4114800"/>
          </a:xfrm>
        </p:spPr>
        <p:txBody>
          <a:bodyPr/>
          <a:lstStyle/>
          <a:p>
            <a:r>
              <a:rPr lang="en-US" altLang="en-US"/>
              <a:t>Creating &amp; Interpreting Sequence Diagram</a:t>
            </a:r>
          </a:p>
          <a:p>
            <a:pPr lvl="1"/>
            <a:r>
              <a:rPr lang="en-US" altLang="en-US"/>
              <a:t>Sequence Diagram</a:t>
            </a:r>
          </a:p>
          <a:p>
            <a:pPr lvl="2"/>
            <a:r>
              <a:rPr lang="en-US" altLang="en-US"/>
              <a:t>Depicts interactions between the actor and objects in the system</a:t>
            </a:r>
          </a:p>
          <a:p>
            <a:pPr lvl="3"/>
            <a:r>
              <a:rPr lang="en-US" altLang="en-US"/>
              <a:t>For each use case or scenario</a:t>
            </a:r>
          </a:p>
          <a:p>
            <a:pPr lvl="2"/>
            <a:r>
              <a:rPr lang="en-US" altLang="en-US"/>
              <a:t>Represent time sequences (lifelines)</a:t>
            </a:r>
          </a:p>
          <a:p>
            <a:pPr lvl="3"/>
            <a:r>
              <a:rPr lang="en-US" altLang="en-US"/>
              <a:t>Specifies when the object is active (executing or controlling part of the interaction)</a:t>
            </a:r>
          </a:p>
          <a:p>
            <a:pPr lvl="2"/>
            <a:r>
              <a:rPr lang="en-US" altLang="en-US"/>
              <a:t>Dynamic model</a:t>
            </a:r>
          </a:p>
          <a:p>
            <a:pPr lvl="2"/>
            <a:endParaRPr lang="en-US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Chapter 4 - Object-Oriented Analysis and Design in a Nutshell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F916F1D-E4C5-45CD-82DA-A192576D494E}" type="slidenum">
              <a:rPr lang="en-US" altLang="en-US"/>
              <a:pPr/>
              <a:t>22</a:t>
            </a:fld>
            <a:endParaRPr lang="en-US" altLang="en-US"/>
          </a:p>
        </p:txBody>
      </p:sp>
      <p:pic>
        <p:nvPicPr>
          <p:cNvPr id="497666" name="Picture 2" descr="Fig4-0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0" y="152400"/>
            <a:ext cx="8126413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Chapter 4 - Object-Oriented Analysis and Design in a Nutshell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D06C77-4D5B-4146-887B-3E63E8B6A227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50073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924800" cy="1143000"/>
          </a:xfrm>
        </p:spPr>
        <p:txBody>
          <a:bodyPr/>
          <a:lstStyle/>
          <a:p>
            <a:r>
              <a:rPr lang="en-US" altLang="en-US"/>
              <a:t>Using 3-Tier Design in OO Development</a:t>
            </a:r>
          </a:p>
        </p:txBody>
      </p:sp>
      <p:sp>
        <p:nvSpPr>
          <p:cNvPr id="50073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229600" cy="4114800"/>
          </a:xfrm>
        </p:spPr>
        <p:txBody>
          <a:bodyPr/>
          <a:lstStyle/>
          <a:p>
            <a:r>
              <a:rPr lang="en-US" altLang="en-US" sz="2800"/>
              <a:t>Tier 1</a:t>
            </a:r>
          </a:p>
          <a:p>
            <a:pPr lvl="1"/>
            <a:r>
              <a:rPr lang="en-US" altLang="en-US" sz="2400"/>
              <a:t>Identify and specify </a:t>
            </a:r>
            <a:r>
              <a:rPr lang="en-US" altLang="en-US" sz="2400" i="1"/>
              <a:t>problem domain</a:t>
            </a:r>
            <a:r>
              <a:rPr lang="en-US" altLang="en-US" sz="2400"/>
              <a:t> classes</a:t>
            </a:r>
          </a:p>
          <a:p>
            <a:pPr lvl="2"/>
            <a:r>
              <a:rPr lang="en-US" altLang="en-US" sz="2000"/>
              <a:t>Classes of objects that involve the users’ work</a:t>
            </a:r>
          </a:p>
          <a:p>
            <a:r>
              <a:rPr lang="en-US" altLang="en-US" sz="2800"/>
              <a:t>Tier 2</a:t>
            </a:r>
          </a:p>
          <a:p>
            <a:pPr lvl="1"/>
            <a:r>
              <a:rPr lang="en-US" altLang="en-US" sz="2400"/>
              <a:t>Define </a:t>
            </a:r>
            <a:r>
              <a:rPr lang="en-US" altLang="en-US" sz="2400" i="1"/>
              <a:t>GUI</a:t>
            </a:r>
            <a:r>
              <a:rPr lang="en-US" altLang="en-US" sz="2400"/>
              <a:t> classes </a:t>
            </a:r>
          </a:p>
          <a:p>
            <a:pPr lvl="2"/>
            <a:r>
              <a:rPr lang="en-US" altLang="en-US" sz="2000"/>
              <a:t>Allow user to interact with the problem domain classes</a:t>
            </a:r>
          </a:p>
          <a:p>
            <a:r>
              <a:rPr lang="en-US" altLang="en-US" sz="2800"/>
              <a:t>Tier 3</a:t>
            </a:r>
          </a:p>
          <a:p>
            <a:pPr lvl="1"/>
            <a:r>
              <a:rPr lang="en-US" altLang="en-US" sz="2400"/>
              <a:t>Specify </a:t>
            </a:r>
            <a:r>
              <a:rPr lang="en-US" altLang="en-US" sz="2400" i="1"/>
              <a:t>access</a:t>
            </a:r>
            <a:r>
              <a:rPr lang="en-US" altLang="en-US" sz="2400"/>
              <a:t> classes</a:t>
            </a:r>
          </a:p>
          <a:p>
            <a:pPr lvl="2"/>
            <a:r>
              <a:rPr lang="en-US" altLang="en-US" sz="2000"/>
              <a:t>Allow problem domain classes to interact with the database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Chapter 4 - Object-Oriented Analysis and Design in a Nutshell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DA67C47-9BC7-46BC-B9E3-5C97F60DB455}" type="slidenum">
              <a:rPr lang="en-US" altLang="en-US"/>
              <a:pPr/>
              <a:t>24</a:t>
            </a:fld>
            <a:endParaRPr lang="en-US" altLang="en-US"/>
          </a:p>
        </p:txBody>
      </p:sp>
      <p:pic>
        <p:nvPicPr>
          <p:cNvPr id="499714" name="Picture 2" descr="Fig4-0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0" y="152400"/>
            <a:ext cx="8126413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Chapter 4 - Object-Oriented Analysis and Design in a Nutshell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3D4A86-5427-482E-B48E-D4C041D901DF}" type="slidenum">
              <a:rPr lang="en-US" altLang="en-US"/>
              <a:pPr/>
              <a:t>25</a:t>
            </a:fld>
            <a:endParaRPr lang="en-US" altLang="en-US"/>
          </a:p>
        </p:txBody>
      </p:sp>
      <p:pic>
        <p:nvPicPr>
          <p:cNvPr id="503810" name="Picture 2" descr="Fig4-0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0" y="152400"/>
            <a:ext cx="8126413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Chapter 4 - Object-Oriented Analysis and Design in a Nutshell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307C200-296D-41D6-B70F-F321CD7C54BD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5017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924800" cy="1143000"/>
          </a:xfrm>
        </p:spPr>
        <p:txBody>
          <a:bodyPr/>
          <a:lstStyle/>
          <a:p>
            <a:r>
              <a:rPr lang="en-US" altLang="en-US"/>
              <a:t>Using 3-Tier Design in OO Development</a:t>
            </a:r>
          </a:p>
        </p:txBody>
      </p:sp>
      <p:sp>
        <p:nvSpPr>
          <p:cNvPr id="501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2296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3-Tier Design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Supports objective of creating loosely coupled system components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Can modify one component with minimal effects on other components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Provides a framework for defining OOA and OOD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Works well with iterative and incremental development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Chapter 4 - Object-Oriented Analysis and Design in a Nutshell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E486F3-78EF-4952-A20A-0819B90172A1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5048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924800" cy="1143000"/>
          </a:xfrm>
        </p:spPr>
        <p:txBody>
          <a:bodyPr/>
          <a:lstStyle/>
          <a:p>
            <a:r>
              <a:rPr lang="en-US" altLang="en-US"/>
              <a:t>Introducing the Bradshaw Marina Case Study</a:t>
            </a:r>
          </a:p>
        </p:txBody>
      </p:sp>
      <p:sp>
        <p:nvSpPr>
          <p:cNvPr id="504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2296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/>
              <a:t>Exploring Background of Bradshaw Marina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Privately owned corporation that rents boats and provides boat services on a lake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Needs automated system to:</a:t>
            </a:r>
          </a:p>
          <a:p>
            <a:pPr lvl="2">
              <a:lnSpc>
                <a:spcPct val="90000"/>
              </a:lnSpc>
            </a:pPr>
            <a:r>
              <a:rPr lang="en-US" altLang="en-US" sz="2000"/>
              <a:t>Track:</a:t>
            </a:r>
          </a:p>
          <a:p>
            <a:pPr lvl="3">
              <a:lnSpc>
                <a:spcPct val="90000"/>
              </a:lnSpc>
            </a:pPr>
            <a:r>
              <a:rPr lang="en-US" altLang="en-US" sz="1800"/>
              <a:t>Customers, leased slips, and boats in the slips</a:t>
            </a:r>
          </a:p>
          <a:p>
            <a:pPr lvl="3">
              <a:lnSpc>
                <a:spcPct val="90000"/>
              </a:lnSpc>
            </a:pPr>
            <a:r>
              <a:rPr lang="en-US" altLang="en-US" sz="1800"/>
              <a:t>Tasks: creating lease, computing lease amount, assigning boats</a:t>
            </a:r>
          </a:p>
          <a:p>
            <a:pPr lvl="2">
              <a:lnSpc>
                <a:spcPct val="90000"/>
              </a:lnSpc>
            </a:pPr>
            <a:r>
              <a:rPr lang="en-US" altLang="en-US" sz="2000"/>
              <a:t>Search: </a:t>
            </a:r>
          </a:p>
          <a:p>
            <a:pPr lvl="3">
              <a:lnSpc>
                <a:spcPct val="90000"/>
              </a:lnSpc>
            </a:pPr>
            <a:r>
              <a:rPr lang="en-US" altLang="en-US" sz="1800"/>
              <a:t>vacant slips leased to specific customers 	</a:t>
            </a:r>
          </a:p>
          <a:p>
            <a:pPr lvl="2">
              <a:lnSpc>
                <a:spcPct val="90000"/>
              </a:lnSpc>
            </a:pPr>
            <a:r>
              <a:rPr lang="en-US" altLang="en-US" sz="2000"/>
              <a:t>Implement billing system (future feature)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Chapter 4 - Object-Oriented Analysis and Design in a Nutshell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E03DC4E-20C1-4546-AD23-D5C05B1555D7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5058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924800" cy="1143000"/>
          </a:xfrm>
        </p:spPr>
        <p:txBody>
          <a:bodyPr/>
          <a:lstStyle/>
          <a:p>
            <a:r>
              <a:rPr lang="en-US" altLang="en-US"/>
              <a:t>Introducing the Bradshaw Marina Case Study</a:t>
            </a:r>
          </a:p>
        </p:txBody>
      </p:sp>
      <p:sp>
        <p:nvSpPr>
          <p:cNvPr id="505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229600" cy="4114800"/>
          </a:xfrm>
        </p:spPr>
        <p:txBody>
          <a:bodyPr/>
          <a:lstStyle/>
          <a:p>
            <a:r>
              <a:rPr lang="en-US" altLang="en-US"/>
              <a:t>Identifying Bradshaw Use Cases and Scenarios</a:t>
            </a:r>
          </a:p>
          <a:p>
            <a:pPr lvl="1"/>
            <a:r>
              <a:rPr lang="en-US" altLang="en-US"/>
              <a:t>First step in OOA process:</a:t>
            </a:r>
          </a:p>
          <a:p>
            <a:pPr lvl="2"/>
            <a:r>
              <a:rPr lang="en-US" altLang="en-US"/>
              <a:t>Identify use cases that fall within scope of system</a:t>
            </a:r>
          </a:p>
          <a:p>
            <a:pPr lvl="2"/>
            <a:r>
              <a:rPr lang="en-US" altLang="en-US"/>
              <a:t>Focus on:</a:t>
            </a:r>
          </a:p>
          <a:p>
            <a:pPr lvl="3"/>
            <a:r>
              <a:rPr lang="en-US" altLang="en-US"/>
              <a:t>Customers</a:t>
            </a:r>
          </a:p>
          <a:p>
            <a:pPr lvl="3"/>
            <a:r>
              <a:rPr lang="en-US" altLang="en-US"/>
              <a:t>Boats</a:t>
            </a:r>
          </a:p>
          <a:p>
            <a:pPr lvl="3"/>
            <a:r>
              <a:rPr lang="en-US" altLang="en-US"/>
              <a:t>Slips</a:t>
            </a:r>
          </a:p>
          <a:p>
            <a:pPr lvl="3">
              <a:buFontTx/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Chapter 4 - Object-Oriented Analysis and Design in a Nutshell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720B514-1176-4FD6-A6AA-1C415D400E77}" type="slidenum">
              <a:rPr lang="en-US" altLang="en-US"/>
              <a:pPr/>
              <a:t>29</a:t>
            </a:fld>
            <a:endParaRPr lang="en-US" altLang="en-US"/>
          </a:p>
        </p:txBody>
      </p:sp>
      <p:pic>
        <p:nvPicPr>
          <p:cNvPr id="502786" name="Picture 2" descr="Fig4-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0" y="152400"/>
            <a:ext cx="8126413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Chapter 4 - Object-Oriented Analysis and Design in a Nutshell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257FECC-C4EB-457C-97B5-CA8E1185D645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29286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924800" cy="1143000"/>
          </a:xfrm>
        </p:spPr>
        <p:txBody>
          <a:bodyPr/>
          <a:lstStyle/>
          <a:p>
            <a:r>
              <a:rPr lang="en-US" altLang="en-US"/>
              <a:t>Understanding OOA and OOD</a:t>
            </a:r>
          </a:p>
        </p:txBody>
      </p:sp>
      <p:sp>
        <p:nvSpPr>
          <p:cNvPr id="29286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229600" cy="4114800"/>
          </a:xfrm>
        </p:spPr>
        <p:txBody>
          <a:bodyPr/>
          <a:lstStyle/>
          <a:p>
            <a:r>
              <a:rPr lang="en-US" altLang="en-US"/>
              <a:t>System analysis</a:t>
            </a:r>
          </a:p>
          <a:p>
            <a:pPr lvl="1"/>
            <a:r>
              <a:rPr lang="en-US" altLang="en-US"/>
              <a:t>To study, understand, and define the requirements for a system</a:t>
            </a:r>
          </a:p>
          <a:p>
            <a:endParaRPr lang="en-US" altLang="en-US"/>
          </a:p>
          <a:p>
            <a:r>
              <a:rPr lang="en-US" altLang="en-US"/>
              <a:t>System requirements</a:t>
            </a:r>
          </a:p>
          <a:p>
            <a:pPr lvl="1"/>
            <a:r>
              <a:rPr lang="en-US" altLang="en-US"/>
              <a:t>Define what the system needs to accomplish for the users in business terms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Chapter 4 - Object-Oriented Analysis and Design in a Nutshell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BB9E6E-037E-4346-AC62-4A119AE5D0F6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5079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924800" cy="1143000"/>
          </a:xfrm>
        </p:spPr>
        <p:txBody>
          <a:bodyPr/>
          <a:lstStyle/>
          <a:p>
            <a:r>
              <a:rPr lang="en-US" altLang="en-US"/>
              <a:t>Introducing the Bradshaw Marina Case Study</a:t>
            </a:r>
          </a:p>
        </p:txBody>
      </p:sp>
      <p:sp>
        <p:nvSpPr>
          <p:cNvPr id="507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229600" cy="4114800"/>
          </a:xfrm>
        </p:spPr>
        <p:txBody>
          <a:bodyPr/>
          <a:lstStyle/>
          <a:p>
            <a:r>
              <a:rPr lang="en-US" altLang="en-US"/>
              <a:t>Identifying Bradshaw Problem Domain Classes</a:t>
            </a:r>
          </a:p>
          <a:p>
            <a:pPr lvl="1"/>
            <a:r>
              <a:rPr lang="en-US" altLang="en-US"/>
              <a:t>Process</a:t>
            </a:r>
          </a:p>
          <a:p>
            <a:pPr lvl="2"/>
            <a:r>
              <a:rPr lang="en-US" altLang="en-US"/>
              <a:t>Begin an initial class diagram that includes potential classes</a:t>
            </a:r>
          </a:p>
          <a:p>
            <a:pPr lvl="2"/>
            <a:r>
              <a:rPr lang="en-US" altLang="en-US"/>
              <a:t>Gain information about the system</a:t>
            </a:r>
          </a:p>
          <a:p>
            <a:pPr lvl="2"/>
            <a:r>
              <a:rPr lang="en-US" altLang="en-US"/>
              <a:t>Refine class diagram</a:t>
            </a:r>
          </a:p>
          <a:p>
            <a:pPr lvl="3"/>
            <a:r>
              <a:rPr lang="en-US" altLang="en-US"/>
              <a:t>Show generalization/specialization hierarchies</a:t>
            </a:r>
          </a:p>
          <a:p>
            <a:pPr lvl="3"/>
            <a:r>
              <a:rPr lang="en-US" altLang="en-US"/>
              <a:t>Identify/model association relationships between classes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Chapter 4 - Object-Oriented Analysis and Design in a Nutshell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DE900C-7E28-40BD-9AF1-DEDC070EB608}" type="slidenum">
              <a:rPr lang="en-US" altLang="en-US"/>
              <a:pPr/>
              <a:t>31</a:t>
            </a:fld>
            <a:endParaRPr lang="en-US" altLang="en-US"/>
          </a:p>
        </p:txBody>
      </p:sp>
      <p:pic>
        <p:nvPicPr>
          <p:cNvPr id="506882" name="Picture 2" descr="Fig4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0" y="152400"/>
            <a:ext cx="8126413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Chapter 4 - Object-Oriented Analysis and Design in a Nutshell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4EE44F0-336C-47B4-8FCC-2E2630A3A8F2}" type="slidenum">
              <a:rPr lang="en-US" altLang="en-US"/>
              <a:pPr/>
              <a:t>32</a:t>
            </a:fld>
            <a:endParaRPr lang="en-US" altLang="en-US"/>
          </a:p>
        </p:txBody>
      </p:sp>
      <p:pic>
        <p:nvPicPr>
          <p:cNvPr id="508930" name="Picture 2" descr="Fig4-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0" y="152400"/>
            <a:ext cx="8126413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Chapter 4 - Object-Oriented Analysis and Design in a Nutshell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A495FA6-E774-476C-AB77-3594263DC845}" type="slidenum">
              <a:rPr lang="en-US" altLang="en-US"/>
              <a:pPr/>
              <a:t>33</a:t>
            </a:fld>
            <a:endParaRPr lang="en-US" altLang="en-US"/>
          </a:p>
        </p:txBody>
      </p:sp>
      <p:pic>
        <p:nvPicPr>
          <p:cNvPr id="509954" name="Picture 2" descr="Fig4-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0" y="152400"/>
            <a:ext cx="8126413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Chapter 4 - Object-Oriented Analysis and Design in a Nutshell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4C470A-FCA3-498D-9B09-089B6BD32DF0}" type="slidenum">
              <a:rPr lang="en-US" altLang="en-US"/>
              <a:pPr/>
              <a:t>34</a:t>
            </a:fld>
            <a:endParaRPr lang="en-US" altLang="en-US"/>
          </a:p>
        </p:txBody>
      </p:sp>
      <p:pic>
        <p:nvPicPr>
          <p:cNvPr id="510978" name="Picture 2" descr="Fig4-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0" y="152400"/>
            <a:ext cx="8126413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Chapter 4 - Object-Oriented Analysis and Design in a Nutshell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857291-B939-4E0D-A599-1F85BC6D5526}" type="slidenum">
              <a:rPr lang="en-US" altLang="en-US"/>
              <a:pPr/>
              <a:t>35</a:t>
            </a:fld>
            <a:endParaRPr lang="en-US" altLang="en-US"/>
          </a:p>
        </p:txBody>
      </p:sp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924800" cy="1143000"/>
          </a:xfrm>
        </p:spPr>
        <p:txBody>
          <a:bodyPr/>
          <a:lstStyle/>
          <a:p>
            <a:r>
              <a:rPr lang="en-US" altLang="en-US"/>
              <a:t>Introducing the Bradshaw Marina Case Study</a:t>
            </a:r>
          </a:p>
        </p:txBody>
      </p:sp>
      <p:sp>
        <p:nvSpPr>
          <p:cNvPr id="513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229600" cy="4114800"/>
          </a:xfrm>
        </p:spPr>
        <p:txBody>
          <a:bodyPr/>
          <a:lstStyle/>
          <a:p>
            <a:r>
              <a:rPr lang="en-US" altLang="en-US"/>
              <a:t>Identifying Bradshaw Sequence Diagram</a:t>
            </a:r>
          </a:p>
          <a:p>
            <a:pPr lvl="1"/>
            <a:r>
              <a:rPr lang="en-US" altLang="en-US"/>
              <a:t>Process</a:t>
            </a:r>
          </a:p>
          <a:p>
            <a:pPr lvl="2"/>
            <a:r>
              <a:rPr lang="en-US" altLang="en-US"/>
              <a:t>Create a sequence diagram for each scenario of each use case</a:t>
            </a:r>
          </a:p>
          <a:p>
            <a:pPr lvl="2"/>
            <a:r>
              <a:rPr lang="en-US" altLang="en-US"/>
              <a:t>Start as logical model showing only problem domain objects</a:t>
            </a:r>
          </a:p>
          <a:p>
            <a:pPr lvl="2"/>
            <a:r>
              <a:rPr lang="en-US" altLang="en-US"/>
              <a:t>When move to OOD:</a:t>
            </a:r>
          </a:p>
          <a:p>
            <a:pPr lvl="3"/>
            <a:r>
              <a:rPr lang="en-US" altLang="en-US"/>
              <a:t>Expand diagram to show GUI objects and data access classes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Chapter 4 - Object-Oriented Analysis and Design in a Nutshell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94E791-9887-482B-8ABF-41AE07CCE795}" type="slidenum">
              <a:rPr lang="en-US" altLang="en-US"/>
              <a:pPr/>
              <a:t>36</a:t>
            </a:fld>
            <a:endParaRPr lang="en-US" altLang="en-US"/>
          </a:p>
        </p:txBody>
      </p:sp>
      <p:pic>
        <p:nvPicPr>
          <p:cNvPr id="512002" name="Picture 2" descr="Fig4-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0" y="152400"/>
            <a:ext cx="8126413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Chapter 4 - Object-Oriented Analysis and Design in a Nutshell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AD48AF0-2736-4E5D-B724-0E2059F35742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924800" cy="1143000"/>
          </a:xfrm>
        </p:spPr>
        <p:txBody>
          <a:bodyPr/>
          <a:lstStyle/>
          <a:p>
            <a:r>
              <a:rPr lang="en-US" altLang="en-US"/>
              <a:t>Understanding OOA and OOD</a:t>
            </a:r>
          </a:p>
        </p:txBody>
      </p:sp>
      <p:sp>
        <p:nvSpPr>
          <p:cNvPr id="481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229600" cy="4114800"/>
          </a:xfrm>
        </p:spPr>
        <p:txBody>
          <a:bodyPr/>
          <a:lstStyle/>
          <a:p>
            <a:r>
              <a:rPr lang="en-US" altLang="en-US" sz="2800"/>
              <a:t>Models</a:t>
            </a:r>
          </a:p>
          <a:p>
            <a:pPr lvl="1"/>
            <a:r>
              <a:rPr lang="en-US" altLang="en-US" sz="2400"/>
              <a:t>Depict some aspect of the required system</a:t>
            </a:r>
          </a:p>
          <a:p>
            <a:pPr lvl="2"/>
            <a:r>
              <a:rPr lang="en-US" altLang="en-US" sz="2000"/>
              <a:t>Logical models</a:t>
            </a:r>
          </a:p>
          <a:p>
            <a:pPr lvl="3"/>
            <a:r>
              <a:rPr lang="en-US" altLang="en-US" sz="1800"/>
              <a:t>Show what is required in the system independent of the technology used to implement it</a:t>
            </a:r>
          </a:p>
          <a:p>
            <a:pPr lvl="2"/>
            <a:r>
              <a:rPr lang="en-US" altLang="en-US" sz="2000"/>
              <a:t>Physical models</a:t>
            </a:r>
          </a:p>
          <a:p>
            <a:pPr lvl="3"/>
            <a:r>
              <a:rPr lang="en-US" altLang="en-US" sz="1800"/>
              <a:t>Show how to implement and integrate system components using specific technology</a:t>
            </a:r>
          </a:p>
          <a:p>
            <a:pPr lvl="3"/>
            <a:endParaRPr lang="en-US" altLang="en-US" sz="1800"/>
          </a:p>
          <a:p>
            <a:pPr lvl="1"/>
            <a:r>
              <a:rPr lang="en-US" altLang="en-US" sz="2400"/>
              <a:t>System design</a:t>
            </a:r>
          </a:p>
          <a:p>
            <a:pPr lvl="2"/>
            <a:r>
              <a:rPr lang="en-US" altLang="en-US" sz="2000"/>
              <a:t>Creating physical models rather than logical models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Chapter 4 - Object-Oriented Analysis and Design in a Nutshell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38A4AC6-0612-4EC8-A45B-45E1CEC5DB2E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4823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924800" cy="1143000"/>
          </a:xfrm>
        </p:spPr>
        <p:txBody>
          <a:bodyPr/>
          <a:lstStyle/>
          <a:p>
            <a:r>
              <a:rPr lang="en-US" altLang="en-US"/>
              <a:t>Understanding OOA and OOD</a:t>
            </a:r>
          </a:p>
        </p:txBody>
      </p:sp>
      <p:sp>
        <p:nvSpPr>
          <p:cNvPr id="482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229600" cy="4114800"/>
          </a:xfrm>
        </p:spPr>
        <p:txBody>
          <a:bodyPr/>
          <a:lstStyle/>
          <a:p>
            <a:r>
              <a:rPr lang="en-US" altLang="en-US"/>
              <a:t>Model-Driven Development</a:t>
            </a:r>
          </a:p>
          <a:p>
            <a:pPr lvl="1"/>
            <a:endParaRPr lang="en-US" altLang="en-US"/>
          </a:p>
          <a:p>
            <a:pPr lvl="1"/>
            <a:r>
              <a:rPr lang="en-US" altLang="en-US"/>
              <a:t>Creating logical models of the system requirements during analysis phase</a:t>
            </a:r>
          </a:p>
          <a:p>
            <a:pPr lvl="1"/>
            <a:endParaRPr lang="en-US" altLang="en-US"/>
          </a:p>
          <a:p>
            <a:pPr lvl="1"/>
            <a:r>
              <a:rPr lang="en-US" altLang="en-US"/>
              <a:t>Creating physical models of the system requirements during design phase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Chapter 4 - Object-Oriented Analysis and Design in a Nutshell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985B59F-548C-4904-BEEB-2DC15945D777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4833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924800" cy="1143000"/>
          </a:xfrm>
        </p:spPr>
        <p:txBody>
          <a:bodyPr/>
          <a:lstStyle/>
          <a:p>
            <a:r>
              <a:rPr lang="en-US" altLang="en-US"/>
              <a:t>Understanding OOA and OOD</a:t>
            </a:r>
          </a:p>
        </p:txBody>
      </p:sp>
      <p:sp>
        <p:nvSpPr>
          <p:cNvPr id="483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2296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Iterative Development</a:t>
            </a:r>
          </a:p>
          <a:p>
            <a:pPr lvl="1">
              <a:lnSpc>
                <a:spcPct val="90000"/>
              </a:lnSpc>
            </a:pPr>
            <a:endParaRPr lang="en-US" altLang="en-US"/>
          </a:p>
          <a:p>
            <a:pPr lvl="1">
              <a:lnSpc>
                <a:spcPct val="90000"/>
              </a:lnSpc>
            </a:pPr>
            <a:r>
              <a:rPr lang="en-US" altLang="en-US"/>
              <a:t>Analyze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Design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Implement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Repeat</a:t>
            </a:r>
          </a:p>
          <a:p>
            <a:pPr lvl="1">
              <a:lnSpc>
                <a:spcPct val="90000"/>
              </a:lnSpc>
            </a:pPr>
            <a:endParaRPr lang="en-US" altLang="en-US"/>
          </a:p>
          <a:p>
            <a:pPr lvl="1">
              <a:lnSpc>
                <a:spcPct val="90000"/>
              </a:lnSpc>
            </a:pPr>
            <a:r>
              <a:rPr lang="en-US" altLang="en-US"/>
              <a:t>Example: Waterfall Method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Chapter 4 - Object-Oriented Analysis and Design in a Nutshell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4E0F0F-7317-429F-AB6E-75C6BEB036A0}" type="slidenum">
              <a:rPr lang="en-US" altLang="en-US"/>
              <a:pPr/>
              <a:t>7</a:t>
            </a:fld>
            <a:endParaRPr lang="en-US" altLang="en-US"/>
          </a:p>
        </p:txBody>
      </p:sp>
      <p:pic>
        <p:nvPicPr>
          <p:cNvPr id="68623" name="Picture 15" descr="Fig4-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0" y="152400"/>
            <a:ext cx="8126413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Chapter 4 - Object-Oriented Analysis and Design in a Nutshell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2B3B983-9582-4F30-B1CF-F6CC7ECB20BE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4853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924800" cy="1143000"/>
          </a:xfrm>
        </p:spPr>
        <p:txBody>
          <a:bodyPr/>
          <a:lstStyle/>
          <a:p>
            <a:r>
              <a:rPr lang="en-US" altLang="en-US"/>
              <a:t>Understanding OOA and OOD</a:t>
            </a:r>
          </a:p>
        </p:txBody>
      </p:sp>
      <p:sp>
        <p:nvSpPr>
          <p:cNvPr id="485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2296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Incremental Development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Some of the system is completed and put into operation before entire system is completed</a:t>
            </a:r>
          </a:p>
          <a:p>
            <a:pPr lvl="1">
              <a:lnSpc>
                <a:spcPct val="90000"/>
              </a:lnSpc>
            </a:pPr>
            <a:endParaRPr lang="en-US" altLang="en-US"/>
          </a:p>
          <a:p>
            <a:pPr>
              <a:lnSpc>
                <a:spcPct val="90000"/>
              </a:lnSpc>
            </a:pPr>
            <a:r>
              <a:rPr lang="en-US" altLang="en-US"/>
              <a:t>Spiral Model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Greatest challenges are identified and addressed in first iterations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Subsequent iterations build on completed ones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Chapter 4 - Object-Oriented Analysis and Design in a Nutshell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5177FE9-02EC-4A02-96B5-9E8DE54C7980}" type="slidenum">
              <a:rPr lang="en-US" altLang="en-US"/>
              <a:pPr/>
              <a:t>9</a:t>
            </a:fld>
            <a:endParaRPr lang="en-US" altLang="en-US"/>
          </a:p>
        </p:txBody>
      </p:sp>
      <p:pic>
        <p:nvPicPr>
          <p:cNvPr id="484354" name="Picture 2" descr="Fig4-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0" y="152400"/>
            <a:ext cx="8126413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DDDDDD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EBEBEB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 Unicode MS"/>
        <a:ea typeface=""/>
        <a:cs typeface=""/>
      </a:majorFont>
      <a:minorFont>
        <a:latin typeface="Arial Unicode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3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 Unicode MS" panose="020B0604020202020204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3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 Unicode MS" panose="020B0604020202020204" pitchFamily="34" charset="-128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2272</TotalTime>
  <Words>1220</Words>
  <Application>Microsoft Office PowerPoint</Application>
  <PresentationFormat>On-screen Show (4:3)</PresentationFormat>
  <Paragraphs>230</Paragraphs>
  <Slides>36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0" baseType="lpstr">
      <vt:lpstr>Times New Roman</vt:lpstr>
      <vt:lpstr>Arial Unicode MS</vt:lpstr>
      <vt:lpstr>Symbol</vt:lpstr>
      <vt:lpstr>Default Design</vt:lpstr>
      <vt:lpstr>Chapter 4   Object-Oriented Analysis and Design in a Nutshell  </vt:lpstr>
      <vt:lpstr>Chapter 4 Topics</vt:lpstr>
      <vt:lpstr>Understanding OOA and OOD</vt:lpstr>
      <vt:lpstr>Understanding OOA and OOD</vt:lpstr>
      <vt:lpstr>Understanding OOA and OOD</vt:lpstr>
      <vt:lpstr>Understanding OOA and OOD</vt:lpstr>
      <vt:lpstr>PowerPoint Presentation</vt:lpstr>
      <vt:lpstr>Understanding OOA and OOD</vt:lpstr>
      <vt:lpstr>PowerPoint Presentation</vt:lpstr>
      <vt:lpstr>Understanding the Unified Modeling Language</vt:lpstr>
      <vt:lpstr>Understanding the Unified Modeling Language</vt:lpstr>
      <vt:lpstr>Understanding the Unified Modeling Language</vt:lpstr>
      <vt:lpstr>Understanding the Unified Modeling Language</vt:lpstr>
      <vt:lpstr>PowerPoint Presentation</vt:lpstr>
      <vt:lpstr>Understanding the Unified Modeling Language</vt:lpstr>
      <vt:lpstr>Understanding the Unified Modeling Language</vt:lpstr>
      <vt:lpstr>PowerPoint Presentation</vt:lpstr>
      <vt:lpstr>Understanding the Unified Modeling Language</vt:lpstr>
      <vt:lpstr>PowerPoint Presentation</vt:lpstr>
      <vt:lpstr>PowerPoint Presentation</vt:lpstr>
      <vt:lpstr>Understanding the Unified Modeling Language</vt:lpstr>
      <vt:lpstr>PowerPoint Presentation</vt:lpstr>
      <vt:lpstr>Using 3-Tier Design in OO Development</vt:lpstr>
      <vt:lpstr>PowerPoint Presentation</vt:lpstr>
      <vt:lpstr>PowerPoint Presentation</vt:lpstr>
      <vt:lpstr>Using 3-Tier Design in OO Development</vt:lpstr>
      <vt:lpstr>Introducing the Bradshaw Marina Case Study</vt:lpstr>
      <vt:lpstr>Introducing the Bradshaw Marina Case Study</vt:lpstr>
      <vt:lpstr>PowerPoint Presentation</vt:lpstr>
      <vt:lpstr>Introducing the Bradshaw Marina Case Study</vt:lpstr>
      <vt:lpstr>PowerPoint Presentation</vt:lpstr>
      <vt:lpstr>PowerPoint Presentation</vt:lpstr>
      <vt:lpstr>PowerPoint Presentation</vt:lpstr>
      <vt:lpstr>PowerPoint Presentation</vt:lpstr>
      <vt:lpstr>Introducing the Bradshaw Marina Case Study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4 - Object-Oriented Analysis Design in a Nutshell</dc:title>
  <dc:creator>Ric Heishman - Northern Virginia Community College</dc:creator>
  <cp:lastModifiedBy>SQLAccount</cp:lastModifiedBy>
  <cp:revision>337</cp:revision>
  <dcterms:created xsi:type="dcterms:W3CDTF">2001-08-09T00:31:22Z</dcterms:created>
  <dcterms:modified xsi:type="dcterms:W3CDTF">2016-04-27T14:26:14Z</dcterms:modified>
</cp:coreProperties>
</file>