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72" r:id="rId4"/>
    <p:sldId id="273" r:id="rId5"/>
    <p:sldId id="285" r:id="rId6"/>
    <p:sldId id="286" r:id="rId7"/>
    <p:sldId id="294" r:id="rId8"/>
    <p:sldId id="295" r:id="rId9"/>
    <p:sldId id="298" r:id="rId10"/>
    <p:sldId id="303" r:id="rId11"/>
    <p:sldId id="299" r:id="rId12"/>
    <p:sldId id="296" r:id="rId13"/>
    <p:sldId id="300" r:id="rId14"/>
    <p:sldId id="301" r:id="rId15"/>
    <p:sldId id="297" r:id="rId16"/>
    <p:sldId id="304" r:id="rId17"/>
    <p:sldId id="305" r:id="rId18"/>
    <p:sldId id="306" r:id="rId19"/>
    <p:sldId id="307" r:id="rId20"/>
    <p:sldId id="308" r:id="rId21"/>
    <p:sldId id="309" r:id="rId22"/>
    <p:sldId id="310" r:id="rId23"/>
    <p:sldId id="311" r:id="rId24"/>
    <p:sldId id="302"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fpdf.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53580"/>
            <a:ext cx="8424775" cy="1733504"/>
          </a:xfrm>
        </p:spPr>
        <p:txBody>
          <a:bodyPr>
            <a:noAutofit/>
          </a:bodyPr>
          <a:lstStyle/>
          <a:p>
            <a:r>
              <a:rPr lang="en-US" sz="7200" dirty="0"/>
              <a:t>Best Bid</a:t>
            </a:r>
          </a:p>
        </p:txBody>
      </p:sp>
      <p:sp>
        <p:nvSpPr>
          <p:cNvPr id="3" name="Subtitle 2"/>
          <p:cNvSpPr>
            <a:spLocks noGrp="1"/>
          </p:cNvSpPr>
          <p:nvPr>
            <p:ph type="subTitle" idx="1"/>
          </p:nvPr>
        </p:nvSpPr>
        <p:spPr>
          <a:xfrm>
            <a:off x="2589213" y="4020065"/>
            <a:ext cx="7821525" cy="2447847"/>
          </a:xfrm>
        </p:spPr>
        <p:txBody>
          <a:bodyPr>
            <a:normAutofit/>
          </a:bodyPr>
          <a:lstStyle/>
          <a:p>
            <a:r>
              <a:rPr lang="en-US" sz="2400" dirty="0"/>
              <a:t>An auction web site for the sellers who needs to sell their products or services with the highest price in a very simple way</a:t>
            </a:r>
          </a:p>
          <a:p>
            <a:endParaRPr lang="en-US" sz="2400" dirty="0"/>
          </a:p>
          <a:p>
            <a:r>
              <a:rPr lang="en-US" sz="2400" dirty="0"/>
              <a:t>By:	Ali Torabi	,	</a:t>
            </a:r>
            <a:r>
              <a:rPr lang="en-US" sz="2400" dirty="0" err="1"/>
              <a:t>Behnaz</a:t>
            </a:r>
            <a:r>
              <a:rPr lang="en-US" sz="2400" dirty="0"/>
              <a:t> </a:t>
            </a:r>
            <a:r>
              <a:rPr lang="en-US" sz="2400" dirty="0" err="1"/>
              <a:t>A.Afshar</a:t>
            </a:r>
            <a:endParaRPr lang="en-US" sz="2400" dirty="0"/>
          </a:p>
        </p:txBody>
      </p:sp>
    </p:spTree>
    <p:extLst>
      <p:ext uri="{BB962C8B-B14F-4D97-AF65-F5344CB8AC3E}">
        <p14:creationId xmlns:p14="http://schemas.microsoft.com/office/powerpoint/2010/main" val="258814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Search item </a:t>
            </a:r>
          </a:p>
        </p:txBody>
      </p:sp>
      <p:pic>
        <p:nvPicPr>
          <p:cNvPr id="4" name="Content Placeholder 3"/>
          <p:cNvPicPr>
            <a:picLocks noGrp="1" noChangeAspect="1"/>
          </p:cNvPicPr>
          <p:nvPr>
            <p:ph idx="1"/>
          </p:nvPr>
        </p:nvPicPr>
        <p:blipFill>
          <a:blip r:embed="rId2"/>
          <a:stretch>
            <a:fillRect/>
          </a:stretch>
        </p:blipFill>
        <p:spPr>
          <a:xfrm>
            <a:off x="984893" y="3451347"/>
            <a:ext cx="10519719" cy="2666711"/>
          </a:xfrm>
          <a:prstGeom prst="rect">
            <a:avLst/>
          </a:prstGeom>
        </p:spPr>
      </p:pic>
      <p:pic>
        <p:nvPicPr>
          <p:cNvPr id="6" name="Picture 5"/>
          <p:cNvPicPr>
            <a:picLocks noChangeAspect="1"/>
          </p:cNvPicPr>
          <p:nvPr/>
        </p:nvPicPr>
        <p:blipFill>
          <a:blip r:embed="rId3"/>
          <a:stretch>
            <a:fillRect/>
          </a:stretch>
        </p:blipFill>
        <p:spPr>
          <a:xfrm>
            <a:off x="1847849" y="1264555"/>
            <a:ext cx="5811907" cy="1165575"/>
          </a:xfrm>
          <a:prstGeom prst="rect">
            <a:avLst/>
          </a:prstGeom>
        </p:spPr>
      </p:pic>
      <p:sp>
        <p:nvSpPr>
          <p:cNvPr id="7" name="Notched Right Arrow 6"/>
          <p:cNvSpPr/>
          <p:nvPr/>
        </p:nvSpPr>
        <p:spPr>
          <a:xfrm rot="19059318">
            <a:off x="1659429" y="1938629"/>
            <a:ext cx="1704243" cy="10921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Search text</a:t>
            </a:r>
          </a:p>
        </p:txBody>
      </p:sp>
    </p:spTree>
    <p:extLst>
      <p:ext uri="{BB962C8B-B14F-4D97-AF65-F5344CB8AC3E}">
        <p14:creationId xmlns:p14="http://schemas.microsoft.com/office/powerpoint/2010/main" val="265930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37" y="120527"/>
            <a:ext cx="8911687" cy="1280890"/>
          </a:xfrm>
        </p:spPr>
        <p:txBody>
          <a:bodyPr/>
          <a:lstStyle/>
          <a:p>
            <a:r>
              <a:rPr lang="en-CA" dirty="0"/>
              <a:t>View the item and bid</a:t>
            </a:r>
          </a:p>
        </p:txBody>
      </p:sp>
      <p:pic>
        <p:nvPicPr>
          <p:cNvPr id="7" name="Content Placeholder 6"/>
          <p:cNvPicPr>
            <a:picLocks noGrp="1" noChangeAspect="1"/>
          </p:cNvPicPr>
          <p:nvPr>
            <p:ph idx="1"/>
          </p:nvPr>
        </p:nvPicPr>
        <p:blipFill>
          <a:blip r:embed="rId2"/>
          <a:stretch>
            <a:fillRect/>
          </a:stretch>
        </p:blipFill>
        <p:spPr>
          <a:xfrm>
            <a:off x="2939385" y="853738"/>
            <a:ext cx="7755119" cy="5841231"/>
          </a:xfrm>
          <a:prstGeom prst="rect">
            <a:avLst/>
          </a:prstGeom>
        </p:spPr>
      </p:pic>
      <p:sp>
        <p:nvSpPr>
          <p:cNvPr id="8" name="Right Arrow 7"/>
          <p:cNvSpPr/>
          <p:nvPr/>
        </p:nvSpPr>
        <p:spPr>
          <a:xfrm>
            <a:off x="689113" y="6069496"/>
            <a:ext cx="3087757" cy="62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Must login or register</a:t>
            </a:r>
          </a:p>
        </p:txBody>
      </p:sp>
    </p:spTree>
    <p:extLst>
      <p:ext uri="{BB962C8B-B14F-4D97-AF65-F5344CB8AC3E}">
        <p14:creationId xmlns:p14="http://schemas.microsoft.com/office/powerpoint/2010/main" val="321072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288" y="163597"/>
            <a:ext cx="10113134" cy="1280890"/>
          </a:xfrm>
        </p:spPr>
        <p:txBody>
          <a:bodyPr/>
          <a:lstStyle/>
          <a:p>
            <a:r>
              <a:rPr lang="en-CA" dirty="0"/>
              <a:t>Add item for sell(</a:t>
            </a:r>
            <a:r>
              <a:rPr lang="en-CA" sz="2400" dirty="0">
                <a:solidFill>
                  <a:schemeClr val="accent1">
                    <a:lumMod val="75000"/>
                  </a:schemeClr>
                </a:solidFill>
              </a:rPr>
              <a:t>only</a:t>
            </a:r>
            <a:r>
              <a:rPr lang="en-CA" dirty="0">
                <a:solidFill>
                  <a:schemeClr val="accent1">
                    <a:lumMod val="75000"/>
                  </a:schemeClr>
                </a:solidFill>
              </a:rPr>
              <a:t> </a:t>
            </a:r>
            <a:r>
              <a:rPr lang="en-CA" sz="2400" dirty="0">
                <a:solidFill>
                  <a:schemeClr val="accent1">
                    <a:lumMod val="75000"/>
                  </a:schemeClr>
                </a:solidFill>
              </a:rPr>
              <a:t>logged users can</a:t>
            </a:r>
            <a:r>
              <a:rPr lang="en-CA" dirty="0"/>
              <a:t>)</a:t>
            </a:r>
          </a:p>
        </p:txBody>
      </p:sp>
      <p:pic>
        <p:nvPicPr>
          <p:cNvPr id="4" name="Content Placeholder 5"/>
          <p:cNvPicPr>
            <a:picLocks noGrp="1" noChangeAspect="1"/>
          </p:cNvPicPr>
          <p:nvPr>
            <p:ph idx="1"/>
          </p:nvPr>
        </p:nvPicPr>
        <p:blipFill>
          <a:blip r:embed="rId2"/>
          <a:stretch>
            <a:fillRect/>
          </a:stretch>
        </p:blipFill>
        <p:spPr>
          <a:xfrm>
            <a:off x="1455158" y="1086678"/>
            <a:ext cx="10058292" cy="5201673"/>
          </a:xfrm>
          <a:prstGeom prst="rect">
            <a:avLst/>
          </a:prstGeom>
        </p:spPr>
      </p:pic>
    </p:spTree>
    <p:extLst>
      <p:ext uri="{BB962C8B-B14F-4D97-AF65-F5344CB8AC3E}">
        <p14:creationId xmlns:p14="http://schemas.microsoft.com/office/powerpoint/2010/main" val="192001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510" y="173536"/>
            <a:ext cx="8911687" cy="1280890"/>
          </a:xfrm>
        </p:spPr>
        <p:txBody>
          <a:bodyPr/>
          <a:lstStyle/>
          <a:p>
            <a:r>
              <a:rPr lang="en-CA" dirty="0"/>
              <a:t>User Home Page</a:t>
            </a:r>
          </a:p>
        </p:txBody>
      </p:sp>
      <p:pic>
        <p:nvPicPr>
          <p:cNvPr id="4" name="Content Placeholder 3"/>
          <p:cNvPicPr>
            <a:picLocks noGrp="1" noChangeAspect="1"/>
          </p:cNvPicPr>
          <p:nvPr>
            <p:ph idx="1"/>
          </p:nvPr>
        </p:nvPicPr>
        <p:blipFill>
          <a:blip r:embed="rId2"/>
          <a:stretch>
            <a:fillRect/>
          </a:stretch>
        </p:blipFill>
        <p:spPr>
          <a:xfrm>
            <a:off x="1831281" y="1052520"/>
            <a:ext cx="8386146" cy="5571486"/>
          </a:xfrm>
          <a:prstGeom prst="rect">
            <a:avLst/>
          </a:prstGeom>
        </p:spPr>
      </p:pic>
    </p:spTree>
    <p:extLst>
      <p:ext uri="{BB962C8B-B14F-4D97-AF65-F5344CB8AC3E}">
        <p14:creationId xmlns:p14="http://schemas.microsoft.com/office/powerpoint/2010/main" val="165062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650" y="624110"/>
            <a:ext cx="5084225" cy="899890"/>
          </a:xfrm>
        </p:spPr>
        <p:txBody>
          <a:bodyPr/>
          <a:lstStyle/>
          <a:p>
            <a:r>
              <a:rPr lang="en-CA" dirty="0"/>
              <a:t>Admin Page</a:t>
            </a:r>
          </a:p>
        </p:txBody>
      </p:sp>
      <p:sp>
        <p:nvSpPr>
          <p:cNvPr id="7" name="TextBox 6"/>
          <p:cNvSpPr txBox="1"/>
          <p:nvPr/>
        </p:nvSpPr>
        <p:spPr>
          <a:xfrm>
            <a:off x="1113183" y="1696278"/>
            <a:ext cx="4002156" cy="1754326"/>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accent1">
                    <a:lumMod val="75000"/>
                  </a:schemeClr>
                </a:solidFill>
              </a:rPr>
              <a:t>Add , Edit and Delete</a:t>
            </a:r>
          </a:p>
          <a:p>
            <a:r>
              <a:rPr lang="en-CA" dirty="0"/>
              <a:t>        - categories</a:t>
            </a:r>
          </a:p>
          <a:p>
            <a:r>
              <a:rPr lang="en-CA" dirty="0"/>
              <a:t>        - users</a:t>
            </a:r>
          </a:p>
          <a:p>
            <a:r>
              <a:rPr lang="en-CA" dirty="0"/>
              <a:t>   </a:t>
            </a:r>
          </a:p>
          <a:p>
            <a:pPr marL="285750" indent="-285750">
              <a:buFont typeface="Arial" panose="020B0604020202020204" pitchFamily="34" charset="0"/>
              <a:buChar char="•"/>
            </a:pPr>
            <a:r>
              <a:rPr lang="en-CA" dirty="0">
                <a:solidFill>
                  <a:schemeClr val="accent1">
                    <a:lumMod val="75000"/>
                  </a:schemeClr>
                </a:solidFill>
              </a:rPr>
              <a:t>Reports and print in pdf format </a:t>
            </a:r>
          </a:p>
          <a:p>
            <a:endParaRPr lang="en-CA" dirty="0">
              <a:solidFill>
                <a:schemeClr val="accent1">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189" y="301315"/>
            <a:ext cx="6913987" cy="6298578"/>
          </a:xfrm>
          <a:prstGeom prst="rect">
            <a:avLst/>
          </a:prstGeom>
        </p:spPr>
      </p:pic>
    </p:spTree>
    <p:extLst>
      <p:ext uri="{BB962C8B-B14F-4D97-AF65-F5344CB8AC3E}">
        <p14:creationId xmlns:p14="http://schemas.microsoft.com/office/powerpoint/2010/main" val="126056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777" y="94023"/>
            <a:ext cx="8911687" cy="886638"/>
          </a:xfrm>
        </p:spPr>
        <p:txBody>
          <a:bodyPr/>
          <a:lstStyle/>
          <a:p>
            <a:r>
              <a:rPr lang="en-CA" dirty="0"/>
              <a:t>Schedule in server</a:t>
            </a:r>
          </a:p>
        </p:txBody>
      </p:sp>
      <p:pic>
        <p:nvPicPr>
          <p:cNvPr id="8" name="Content Placeholder 7"/>
          <p:cNvPicPr>
            <a:picLocks noGrp="1" noChangeAspect="1"/>
          </p:cNvPicPr>
          <p:nvPr>
            <p:ph idx="1"/>
          </p:nvPr>
        </p:nvPicPr>
        <p:blipFill>
          <a:blip r:embed="rId2"/>
          <a:stretch>
            <a:fillRect/>
          </a:stretch>
        </p:blipFill>
        <p:spPr>
          <a:xfrm>
            <a:off x="390417" y="665076"/>
            <a:ext cx="11514406" cy="1258957"/>
          </a:xfrm>
        </p:spPr>
      </p:pic>
      <p:sp>
        <p:nvSpPr>
          <p:cNvPr id="10" name="TextBox 9"/>
          <p:cNvSpPr txBox="1"/>
          <p:nvPr/>
        </p:nvSpPr>
        <p:spPr>
          <a:xfrm>
            <a:off x="503583" y="2491409"/>
            <a:ext cx="10416208" cy="2902226"/>
          </a:xfrm>
          <a:prstGeom prst="rect">
            <a:avLst/>
          </a:prstGeom>
          <a:noFill/>
        </p:spPr>
        <p:txBody>
          <a:bodyPr wrap="square" rtlCol="0">
            <a:spAutoFit/>
          </a:bodyPr>
          <a:lstStyle/>
          <a:p>
            <a:endParaRPr lang="en-CA" dirty="0"/>
          </a:p>
        </p:txBody>
      </p:sp>
      <p:pic>
        <p:nvPicPr>
          <p:cNvPr id="11" name="Picture 10"/>
          <p:cNvPicPr>
            <a:picLocks noChangeAspect="1"/>
          </p:cNvPicPr>
          <p:nvPr/>
        </p:nvPicPr>
        <p:blipFill>
          <a:blip r:embed="rId3"/>
          <a:stretch>
            <a:fillRect/>
          </a:stretch>
        </p:blipFill>
        <p:spPr>
          <a:xfrm>
            <a:off x="447000" y="1924033"/>
            <a:ext cx="11401240" cy="1705372"/>
          </a:xfrm>
          <a:prstGeom prst="rect">
            <a:avLst/>
          </a:prstGeom>
        </p:spPr>
      </p:pic>
      <p:sp>
        <p:nvSpPr>
          <p:cNvPr id="12" name="TextBox 11"/>
          <p:cNvSpPr txBox="1"/>
          <p:nvPr/>
        </p:nvSpPr>
        <p:spPr>
          <a:xfrm>
            <a:off x="1422351" y="3629405"/>
            <a:ext cx="10769650" cy="3754874"/>
          </a:xfrm>
          <a:prstGeom prst="rect">
            <a:avLst/>
          </a:prstGeom>
          <a:noFill/>
        </p:spPr>
        <p:txBody>
          <a:bodyPr wrap="square" rtlCol="0">
            <a:spAutoFit/>
          </a:bodyPr>
          <a:lstStyle/>
          <a:p>
            <a:r>
              <a:rPr lang="en-CA" dirty="0"/>
              <a:t>--</a:t>
            </a:r>
            <a:r>
              <a:rPr lang="en-CA" sz="2000" b="1" dirty="0">
                <a:solidFill>
                  <a:srgbClr val="00B050"/>
                </a:solidFill>
              </a:rPr>
              <a:t>Transaction</a:t>
            </a:r>
          </a:p>
          <a:p>
            <a:r>
              <a:rPr lang="en-CA" sz="2000" dirty="0"/>
              <a:t>If there are bids for item</a:t>
            </a:r>
          </a:p>
          <a:p>
            <a:r>
              <a:rPr lang="en-CA" sz="2000" dirty="0"/>
              <a:t>---send email to </a:t>
            </a:r>
            <a:r>
              <a:rPr lang="en-CA" sz="2000" dirty="0">
                <a:solidFill>
                  <a:srgbClr val="00B050"/>
                </a:solidFill>
              </a:rPr>
              <a:t>buyer</a:t>
            </a:r>
            <a:r>
              <a:rPr lang="en-CA" sz="2000" dirty="0"/>
              <a:t> who win bid and send email to </a:t>
            </a:r>
            <a:r>
              <a:rPr lang="en-CA" sz="2000" dirty="0">
                <a:solidFill>
                  <a:srgbClr val="00B050"/>
                </a:solidFill>
              </a:rPr>
              <a:t>seller</a:t>
            </a:r>
            <a:r>
              <a:rPr lang="en-CA" sz="2000" dirty="0"/>
              <a:t> that he/she can sell  own item</a:t>
            </a:r>
          </a:p>
          <a:p>
            <a:r>
              <a:rPr lang="en-CA" sz="2000" dirty="0"/>
              <a:t>--</a:t>
            </a:r>
            <a:r>
              <a:rPr lang="en-CA" sz="2000" dirty="0">
                <a:solidFill>
                  <a:srgbClr val="00B050"/>
                </a:solidFill>
              </a:rPr>
              <a:t>update</a:t>
            </a:r>
            <a:r>
              <a:rPr lang="en-CA" sz="2000" dirty="0"/>
              <a:t> status='sold‘ in </a:t>
            </a:r>
            <a:r>
              <a:rPr lang="en-CA" sz="2000" dirty="0" err="1"/>
              <a:t>itemsforsell</a:t>
            </a:r>
            <a:r>
              <a:rPr lang="en-CA" sz="2000" dirty="0"/>
              <a:t> table  and </a:t>
            </a:r>
            <a:r>
              <a:rPr lang="en-CA" sz="2000" dirty="0">
                <a:solidFill>
                  <a:srgbClr val="00B050"/>
                </a:solidFill>
              </a:rPr>
              <a:t>add</a:t>
            </a:r>
            <a:r>
              <a:rPr lang="en-CA" sz="2000" dirty="0"/>
              <a:t> to purchases table</a:t>
            </a:r>
          </a:p>
          <a:p>
            <a:r>
              <a:rPr lang="en-CA" sz="2000" dirty="0"/>
              <a:t>//</a:t>
            </a:r>
            <a:r>
              <a:rPr lang="en-CA" sz="2000" dirty="0">
                <a:solidFill>
                  <a:srgbClr val="00B050"/>
                </a:solidFill>
              </a:rPr>
              <a:t>decrease</a:t>
            </a:r>
            <a:r>
              <a:rPr lang="en-CA" sz="2000" dirty="0"/>
              <a:t> amount of  credit buyer  and </a:t>
            </a:r>
            <a:r>
              <a:rPr lang="en-CA" sz="2000" dirty="0">
                <a:solidFill>
                  <a:srgbClr val="00B050"/>
                </a:solidFill>
              </a:rPr>
              <a:t>add</a:t>
            </a:r>
            <a:r>
              <a:rPr lang="en-CA" sz="2000" dirty="0"/>
              <a:t> this amount to  credit of  seller</a:t>
            </a:r>
          </a:p>
          <a:p>
            <a:r>
              <a:rPr lang="en-CA" sz="2000" dirty="0"/>
              <a:t>Else</a:t>
            </a:r>
          </a:p>
          <a:p>
            <a:r>
              <a:rPr lang="en-CA" sz="2000" dirty="0"/>
              <a:t> --</a:t>
            </a:r>
            <a:r>
              <a:rPr lang="en-CA" sz="2000" dirty="0">
                <a:solidFill>
                  <a:srgbClr val="00B050"/>
                </a:solidFill>
              </a:rPr>
              <a:t>update</a:t>
            </a:r>
            <a:r>
              <a:rPr lang="en-CA" sz="2000" dirty="0"/>
              <a:t> 'status='</a:t>
            </a:r>
            <a:r>
              <a:rPr lang="en-CA" sz="2000" dirty="0" err="1"/>
              <a:t>notReachedToSell</a:t>
            </a:r>
            <a:r>
              <a:rPr lang="en-CA" sz="2000" dirty="0"/>
              <a:t>‘</a:t>
            </a:r>
          </a:p>
          <a:p>
            <a:r>
              <a:rPr lang="en-CA" sz="2000" dirty="0"/>
              <a:t>--- send email  to </a:t>
            </a:r>
            <a:r>
              <a:rPr lang="en-CA" sz="2000" dirty="0">
                <a:solidFill>
                  <a:srgbClr val="00B050"/>
                </a:solidFill>
              </a:rPr>
              <a:t>user</a:t>
            </a:r>
            <a:r>
              <a:rPr lang="en-CA" sz="2000" dirty="0"/>
              <a:t>(seller) “You can’t sell your item”</a:t>
            </a:r>
          </a:p>
          <a:p>
            <a:endParaRPr lang="en-CA" sz="2000" b="1" dirty="0">
              <a:solidFill>
                <a:srgbClr val="00B050"/>
              </a:solidFill>
            </a:endParaRPr>
          </a:p>
          <a:p>
            <a:endParaRPr lang="en-CA" sz="2000" b="1" dirty="0">
              <a:solidFill>
                <a:srgbClr val="00B050"/>
              </a:solidFill>
            </a:endParaRPr>
          </a:p>
          <a:p>
            <a:endParaRPr lang="en-CA" b="1" dirty="0">
              <a:solidFill>
                <a:srgbClr val="00B050"/>
              </a:solidFill>
            </a:endParaRPr>
          </a:p>
        </p:txBody>
      </p:sp>
    </p:spTree>
    <p:extLst>
      <p:ext uri="{BB962C8B-B14F-4D97-AF65-F5344CB8AC3E}">
        <p14:creationId xmlns:p14="http://schemas.microsoft.com/office/powerpoint/2010/main" val="304044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84" y="625802"/>
            <a:ext cx="9461279" cy="1403720"/>
          </a:xfrm>
        </p:spPr>
        <p:txBody>
          <a:bodyPr>
            <a:normAutofit/>
          </a:bodyPr>
          <a:lstStyle/>
          <a:p>
            <a:r>
              <a:rPr lang="en-US" sz="3200" dirty="0">
                <a:solidFill>
                  <a:schemeClr val="bg1"/>
                </a:solidFill>
                <a:highlight>
                  <a:srgbClr val="800000"/>
                </a:highlight>
              </a:rPr>
              <a:t>Facebook login challenge</a:t>
            </a:r>
            <a:br>
              <a:rPr lang="en-US" sz="3200" dirty="0">
                <a:solidFill>
                  <a:schemeClr val="bg1"/>
                </a:solidFill>
                <a:highlight>
                  <a:srgbClr val="800000"/>
                </a:highlight>
              </a:rPr>
            </a:br>
            <a:r>
              <a:rPr lang="en-US" sz="3200" dirty="0">
                <a:solidFill>
                  <a:schemeClr val="bg1"/>
                </a:solidFill>
                <a:highlight>
                  <a:srgbClr val="800000"/>
                </a:highlight>
              </a:rPr>
              <a:t>1- create a Facebook API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545" y="2174483"/>
            <a:ext cx="10496845" cy="3914078"/>
          </a:xfrm>
        </p:spPr>
      </p:pic>
    </p:spTree>
    <p:extLst>
      <p:ext uri="{BB962C8B-B14F-4D97-AF65-F5344CB8AC3E}">
        <p14:creationId xmlns:p14="http://schemas.microsoft.com/office/powerpoint/2010/main" val="103209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84" y="625802"/>
            <a:ext cx="4231357" cy="1883192"/>
          </a:xfrm>
        </p:spPr>
        <p:txBody>
          <a:bodyPr>
            <a:normAutofit/>
          </a:bodyPr>
          <a:lstStyle/>
          <a:p>
            <a:r>
              <a:rPr lang="en-US" sz="3200" dirty="0">
                <a:solidFill>
                  <a:schemeClr val="bg1"/>
                </a:solidFill>
                <a:highlight>
                  <a:srgbClr val="800000"/>
                </a:highlight>
              </a:rPr>
              <a:t>Facebook login challenge</a:t>
            </a:r>
            <a:br>
              <a:rPr lang="en-US" sz="3200" dirty="0">
                <a:solidFill>
                  <a:schemeClr val="bg1"/>
                </a:solidFill>
                <a:highlight>
                  <a:srgbClr val="800000"/>
                </a:highlight>
              </a:rPr>
            </a:br>
            <a:r>
              <a:rPr lang="en-US" sz="3200" dirty="0">
                <a:solidFill>
                  <a:schemeClr val="bg1"/>
                </a:solidFill>
                <a:highlight>
                  <a:srgbClr val="800000"/>
                </a:highlight>
              </a:rPr>
              <a:t>2- </a:t>
            </a:r>
            <a:r>
              <a:rPr lang="en-US" sz="3200" dirty="0" err="1">
                <a:solidFill>
                  <a:schemeClr val="bg1"/>
                </a:solidFill>
                <a:highlight>
                  <a:srgbClr val="800000"/>
                </a:highlight>
              </a:rPr>
              <a:t>composer.json</a:t>
            </a:r>
            <a:endParaRPr lang="en-US" sz="3200" dirty="0">
              <a:solidFill>
                <a:schemeClr val="bg1"/>
              </a:solidFill>
              <a:highlight>
                <a:srgbClr val="800000"/>
              </a:highligh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48" y="2508993"/>
            <a:ext cx="7844641" cy="3479213"/>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4771" y="42675"/>
            <a:ext cx="3802224" cy="6638610"/>
          </a:xfrm>
        </p:spPr>
      </p:pic>
    </p:spTree>
    <p:extLst>
      <p:ext uri="{BB962C8B-B14F-4D97-AF65-F5344CB8AC3E}">
        <p14:creationId xmlns:p14="http://schemas.microsoft.com/office/powerpoint/2010/main" val="250356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863" y="278786"/>
            <a:ext cx="10395623" cy="6235236"/>
          </a:xfrm>
        </p:spPr>
      </p:pic>
      <p:sp>
        <p:nvSpPr>
          <p:cNvPr id="2" name="Title 1"/>
          <p:cNvSpPr>
            <a:spLocks noGrp="1"/>
          </p:cNvSpPr>
          <p:nvPr>
            <p:ph type="title"/>
          </p:nvPr>
        </p:nvSpPr>
        <p:spPr>
          <a:xfrm>
            <a:off x="7388213" y="926885"/>
            <a:ext cx="3439621" cy="1738258"/>
          </a:xfrm>
        </p:spPr>
        <p:txBody>
          <a:bodyPr>
            <a:normAutofit/>
          </a:bodyPr>
          <a:lstStyle/>
          <a:p>
            <a:r>
              <a:rPr lang="en-US" sz="3200" dirty="0">
                <a:solidFill>
                  <a:schemeClr val="bg1"/>
                </a:solidFill>
                <a:highlight>
                  <a:srgbClr val="800000"/>
                </a:highlight>
              </a:rPr>
              <a:t>Facebook login challenge</a:t>
            </a:r>
            <a:br>
              <a:rPr lang="en-US" sz="3200" dirty="0">
                <a:solidFill>
                  <a:schemeClr val="bg1"/>
                </a:solidFill>
                <a:highlight>
                  <a:srgbClr val="800000"/>
                </a:highlight>
              </a:rPr>
            </a:br>
            <a:r>
              <a:rPr lang="en-US" sz="3200" dirty="0">
                <a:solidFill>
                  <a:schemeClr val="bg1"/>
                </a:solidFill>
                <a:highlight>
                  <a:srgbClr val="800000"/>
                </a:highlight>
              </a:rPr>
              <a:t>3- </a:t>
            </a:r>
            <a:r>
              <a:rPr lang="en-US" sz="3200" dirty="0" err="1">
                <a:solidFill>
                  <a:schemeClr val="bg1"/>
                </a:solidFill>
                <a:highlight>
                  <a:srgbClr val="800000"/>
                </a:highlight>
              </a:rPr>
              <a:t>index.php</a:t>
            </a:r>
            <a:endParaRPr lang="en-US" sz="3200" dirty="0">
              <a:solidFill>
                <a:schemeClr val="bg1"/>
              </a:solidFill>
              <a:highlight>
                <a:srgbClr val="800000"/>
              </a:highlight>
            </a:endParaRPr>
          </a:p>
        </p:txBody>
      </p:sp>
    </p:spTree>
    <p:extLst>
      <p:ext uri="{BB962C8B-B14F-4D97-AF65-F5344CB8AC3E}">
        <p14:creationId xmlns:p14="http://schemas.microsoft.com/office/powerpoint/2010/main" val="381148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625" y="88796"/>
            <a:ext cx="7672038" cy="6660641"/>
          </a:xfrm>
        </p:spPr>
      </p:pic>
      <p:sp>
        <p:nvSpPr>
          <p:cNvPr id="2" name="Title 1"/>
          <p:cNvSpPr>
            <a:spLocks noGrp="1"/>
          </p:cNvSpPr>
          <p:nvPr>
            <p:ph type="title"/>
          </p:nvPr>
        </p:nvSpPr>
        <p:spPr>
          <a:xfrm>
            <a:off x="8113041" y="1908193"/>
            <a:ext cx="3439621" cy="1738258"/>
          </a:xfrm>
        </p:spPr>
        <p:txBody>
          <a:bodyPr>
            <a:normAutofit/>
          </a:bodyPr>
          <a:lstStyle/>
          <a:p>
            <a:r>
              <a:rPr lang="en-US" sz="3200" dirty="0">
                <a:solidFill>
                  <a:schemeClr val="bg1"/>
                </a:solidFill>
                <a:highlight>
                  <a:srgbClr val="800000"/>
                </a:highlight>
              </a:rPr>
              <a:t>Facebook login challenge</a:t>
            </a:r>
            <a:br>
              <a:rPr lang="en-US" sz="3200" dirty="0">
                <a:solidFill>
                  <a:schemeClr val="bg1"/>
                </a:solidFill>
                <a:highlight>
                  <a:srgbClr val="800000"/>
                </a:highlight>
              </a:rPr>
            </a:br>
            <a:r>
              <a:rPr lang="en-US" sz="3200" dirty="0">
                <a:solidFill>
                  <a:schemeClr val="bg1"/>
                </a:solidFill>
                <a:highlight>
                  <a:srgbClr val="800000"/>
                </a:highlight>
              </a:rPr>
              <a:t>4-1 </a:t>
            </a:r>
            <a:r>
              <a:rPr lang="en-US" sz="3200" dirty="0" err="1">
                <a:solidFill>
                  <a:schemeClr val="bg1"/>
                </a:solidFill>
                <a:highlight>
                  <a:srgbClr val="800000"/>
                </a:highlight>
              </a:rPr>
              <a:t>fblogin.php</a:t>
            </a:r>
            <a:endParaRPr lang="en-US" sz="3200" dirty="0">
              <a:solidFill>
                <a:schemeClr val="bg1"/>
              </a:solidFill>
              <a:highlight>
                <a:srgbClr val="800000"/>
              </a:highlight>
            </a:endParaRPr>
          </a:p>
        </p:txBody>
      </p:sp>
    </p:spTree>
    <p:extLst>
      <p:ext uri="{BB962C8B-B14F-4D97-AF65-F5344CB8AC3E}">
        <p14:creationId xmlns:p14="http://schemas.microsoft.com/office/powerpoint/2010/main" val="300470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34" y="467996"/>
            <a:ext cx="8911687" cy="803246"/>
          </a:xfrm>
        </p:spPr>
        <p:txBody>
          <a:bodyPr/>
          <a:lstStyle/>
          <a:p>
            <a:r>
              <a:rPr lang="en-US" b="1" dirty="0" err="1"/>
              <a:t>Techopedia</a:t>
            </a:r>
            <a:r>
              <a:rPr lang="en-US" b="1" dirty="0"/>
              <a:t> explain of </a:t>
            </a:r>
            <a:r>
              <a:rPr lang="en-US" b="1" i="1" dirty="0"/>
              <a:t>Online Auction</a:t>
            </a:r>
            <a:endParaRPr lang="en-US" b="1" dirty="0"/>
          </a:p>
        </p:txBody>
      </p:sp>
      <p:sp>
        <p:nvSpPr>
          <p:cNvPr id="3" name="Content Placeholder 2"/>
          <p:cNvSpPr>
            <a:spLocks noGrp="1"/>
          </p:cNvSpPr>
          <p:nvPr>
            <p:ph idx="1"/>
          </p:nvPr>
        </p:nvSpPr>
        <p:spPr>
          <a:xfrm>
            <a:off x="1984917" y="1338145"/>
            <a:ext cx="9701561" cy="5218771"/>
          </a:xfrm>
        </p:spPr>
        <p:txBody>
          <a:bodyPr>
            <a:normAutofit fontScale="85000" lnSpcReduction="20000"/>
          </a:bodyPr>
          <a:lstStyle/>
          <a:p>
            <a:r>
              <a:rPr lang="en-US" dirty="0"/>
              <a:t>Online auctions mirror traditional auctions and usually involve multiple bidder participation. In both scenarios, bidders and sellers buy and sell tangible and intangible products and services. Starting bids are low but increase at steady rates to meet market demand and item popularity. The time span of an online auction ranges from one to 10 days for items offered 24/7 worldwide.</a:t>
            </a:r>
            <a:br>
              <a:rPr lang="en-US" dirty="0"/>
            </a:br>
            <a:r>
              <a:rPr lang="en-US" dirty="0"/>
              <a:t/>
            </a:r>
            <a:br>
              <a:rPr lang="en-US" dirty="0"/>
            </a:br>
            <a:r>
              <a:rPr lang="en-US" dirty="0"/>
              <a:t>Online auctions are a widely accepted business model for the following reasons:</a:t>
            </a:r>
            <a:br>
              <a:rPr lang="en-US" dirty="0"/>
            </a:br>
            <a:endParaRPr lang="en-US" dirty="0"/>
          </a:p>
          <a:p>
            <a:r>
              <a:rPr lang="en-US" dirty="0"/>
              <a:t>No fixed time constraint</a:t>
            </a:r>
          </a:p>
          <a:p>
            <a:r>
              <a:rPr lang="en-US" dirty="0"/>
              <a:t>Flexible time limits</a:t>
            </a:r>
          </a:p>
          <a:p>
            <a:r>
              <a:rPr lang="en-US" dirty="0"/>
              <a:t>No geographical limitations</a:t>
            </a:r>
          </a:p>
          <a:p>
            <a:r>
              <a:rPr lang="en-US" dirty="0"/>
              <a:t>Offers highly intensive social interactions</a:t>
            </a:r>
          </a:p>
          <a:p>
            <a:r>
              <a:rPr lang="en-US" dirty="0"/>
              <a:t>Includes a large numbers of sellers and bidders, which encourages a high-volume online business</a:t>
            </a:r>
          </a:p>
          <a:p>
            <a:r>
              <a:rPr lang="en-US" dirty="0"/>
              <a:t>Online auctions include business to business (B2B), business to consumer (B2C), and consumer to consumer (C2C) auctions. </a:t>
            </a:r>
            <a:r>
              <a:rPr lang="en-US" dirty="0" err="1"/>
              <a:t>Ebay</a:t>
            </a:r>
            <a:r>
              <a:rPr lang="en-US" dirty="0"/>
              <a:t> is the best example of an auction site that uses all three methodologies. </a:t>
            </a:r>
            <a:br>
              <a:rPr lang="en-US" dirty="0"/>
            </a:br>
            <a:r>
              <a:rPr lang="en-US" dirty="0"/>
              <a:t/>
            </a:r>
            <a:br>
              <a:rPr lang="en-US" dirty="0"/>
            </a:br>
            <a:r>
              <a:rPr lang="en-US" dirty="0"/>
              <a:t>The online auction business model continues to evolve according to market needs. Examples include eBay, </a:t>
            </a:r>
            <a:r>
              <a:rPr lang="en-US" dirty="0" err="1"/>
              <a:t>WebStore</a:t>
            </a:r>
            <a:r>
              <a:rPr lang="en-US" dirty="0"/>
              <a:t>, </a:t>
            </a:r>
            <a:r>
              <a:rPr lang="en-US" dirty="0" err="1"/>
              <a:t>OnlineAuction</a:t>
            </a:r>
            <a:r>
              <a:rPr lang="en-US" dirty="0"/>
              <a:t> and Overstock. </a:t>
            </a:r>
            <a:r>
              <a:rPr lang="en-US" dirty="0" err="1"/>
              <a:t>Ebay</a:t>
            </a:r>
            <a:r>
              <a:rPr lang="en-US" dirty="0"/>
              <a:t> and other providers encourage legitimate bidding activity through bidder block lists. EBay also offers Dutch auctions for large inventories, where auction bidders pay according to an item's highest sale price. </a:t>
            </a:r>
            <a:br>
              <a:rPr lang="en-US" dirty="0"/>
            </a:br>
            <a:r>
              <a:rPr lang="en-US" dirty="0"/>
              <a:t/>
            </a:r>
            <a:br>
              <a:rPr lang="en-US" dirty="0"/>
            </a:br>
            <a:r>
              <a:rPr lang="en-US" dirty="0"/>
              <a:t>Like other online services and activities, online auctions can attract stolen or pirated products.</a:t>
            </a:r>
          </a:p>
          <a:p>
            <a:endParaRPr lang="en-US" dirty="0"/>
          </a:p>
        </p:txBody>
      </p:sp>
    </p:spTree>
    <p:extLst>
      <p:ext uri="{BB962C8B-B14F-4D97-AF65-F5344CB8AC3E}">
        <p14:creationId xmlns:p14="http://schemas.microsoft.com/office/powerpoint/2010/main" val="4278376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09" y="246830"/>
            <a:ext cx="11732312" cy="6412150"/>
          </a:xfrm>
        </p:spPr>
      </p:pic>
      <p:sp>
        <p:nvSpPr>
          <p:cNvPr id="2" name="Title 1"/>
          <p:cNvSpPr>
            <a:spLocks noGrp="1"/>
          </p:cNvSpPr>
          <p:nvPr>
            <p:ph type="title"/>
          </p:nvPr>
        </p:nvSpPr>
        <p:spPr>
          <a:xfrm>
            <a:off x="7377060" y="4171890"/>
            <a:ext cx="3439621" cy="1738258"/>
          </a:xfrm>
        </p:spPr>
        <p:txBody>
          <a:bodyPr>
            <a:normAutofit/>
          </a:bodyPr>
          <a:lstStyle/>
          <a:p>
            <a:r>
              <a:rPr lang="en-US" sz="3200" dirty="0">
                <a:solidFill>
                  <a:schemeClr val="bg1"/>
                </a:solidFill>
                <a:highlight>
                  <a:srgbClr val="800000"/>
                </a:highlight>
              </a:rPr>
              <a:t>Facebook login challenge</a:t>
            </a:r>
            <a:br>
              <a:rPr lang="en-US" sz="3200" dirty="0">
                <a:solidFill>
                  <a:schemeClr val="bg1"/>
                </a:solidFill>
                <a:highlight>
                  <a:srgbClr val="800000"/>
                </a:highlight>
              </a:rPr>
            </a:br>
            <a:r>
              <a:rPr lang="en-US" sz="3200" dirty="0">
                <a:solidFill>
                  <a:schemeClr val="bg1"/>
                </a:solidFill>
                <a:highlight>
                  <a:srgbClr val="800000"/>
                </a:highlight>
              </a:rPr>
              <a:t>4-2 </a:t>
            </a:r>
            <a:r>
              <a:rPr lang="en-US" sz="3200" dirty="0" err="1">
                <a:solidFill>
                  <a:schemeClr val="bg1"/>
                </a:solidFill>
                <a:highlight>
                  <a:srgbClr val="800000"/>
                </a:highlight>
              </a:rPr>
              <a:t>fblogin.php</a:t>
            </a:r>
            <a:endParaRPr lang="en-US" sz="3200" dirty="0">
              <a:solidFill>
                <a:schemeClr val="bg1"/>
              </a:solidFill>
              <a:highlight>
                <a:srgbClr val="800000"/>
              </a:highlight>
            </a:endParaRPr>
          </a:p>
        </p:txBody>
      </p:sp>
    </p:spTree>
    <p:extLst>
      <p:ext uri="{BB962C8B-B14F-4D97-AF65-F5344CB8AC3E}">
        <p14:creationId xmlns:p14="http://schemas.microsoft.com/office/powerpoint/2010/main" val="288471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795347" y="579854"/>
            <a:ext cx="4148254" cy="5296829"/>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highlight>
                  <a:srgbClr val="800000"/>
                </a:highlight>
              </a:rPr>
              <a:t>To make and open pdf file challenge:</a:t>
            </a:r>
          </a:p>
          <a:p>
            <a:r>
              <a:rPr lang="en-US" dirty="0">
                <a:solidFill>
                  <a:schemeClr val="bg1"/>
                </a:solidFill>
                <a:highlight>
                  <a:srgbClr val="800000"/>
                </a:highlight>
              </a:rPr>
              <a:t>1- download </a:t>
            </a:r>
            <a:r>
              <a:rPr lang="en-US" dirty="0" err="1">
                <a:solidFill>
                  <a:schemeClr val="bg1"/>
                </a:solidFill>
                <a:highlight>
                  <a:srgbClr val="800000"/>
                </a:highlight>
              </a:rPr>
              <a:t>fpdf</a:t>
            </a:r>
            <a:r>
              <a:rPr lang="en-US" dirty="0">
                <a:solidFill>
                  <a:schemeClr val="bg1"/>
                </a:solidFill>
                <a:highlight>
                  <a:srgbClr val="800000"/>
                </a:highlight>
              </a:rPr>
              <a:t> library from </a:t>
            </a:r>
            <a:r>
              <a:rPr lang="en-US" dirty="0">
                <a:solidFill>
                  <a:schemeClr val="bg1"/>
                </a:solidFill>
                <a:highlight>
                  <a:srgbClr val="800000"/>
                </a:highlight>
                <a:hlinkClick r:id="rId2"/>
              </a:rPr>
              <a:t>http://www.fpdf.org/</a:t>
            </a:r>
            <a:endParaRPr lang="en-US" dirty="0">
              <a:solidFill>
                <a:schemeClr val="bg1"/>
              </a:solidFill>
              <a:highlight>
                <a:srgbClr val="800000"/>
              </a:highlight>
            </a:endParaRPr>
          </a:p>
          <a:p>
            <a:r>
              <a:rPr lang="en-US" dirty="0">
                <a:solidFill>
                  <a:schemeClr val="bg1"/>
                </a:solidFill>
                <a:highlight>
                  <a:srgbClr val="800000"/>
                </a:highlight>
              </a:rPr>
              <a:t>And include it in the root of your project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940" y="579854"/>
            <a:ext cx="3892484" cy="5694146"/>
          </a:xfrm>
          <a:prstGeom prst="rect">
            <a:avLst/>
          </a:prstGeom>
        </p:spPr>
      </p:pic>
    </p:spTree>
    <p:extLst>
      <p:ext uri="{BB962C8B-B14F-4D97-AF65-F5344CB8AC3E}">
        <p14:creationId xmlns:p14="http://schemas.microsoft.com/office/powerpoint/2010/main" val="3067398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795346" y="579855"/>
            <a:ext cx="9188605" cy="1226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highlight>
                  <a:srgbClr val="800000"/>
                </a:highlight>
              </a:rPr>
              <a:t>To make and open pdf file challenge:</a:t>
            </a:r>
          </a:p>
          <a:p>
            <a:r>
              <a:rPr lang="en-US" dirty="0">
                <a:solidFill>
                  <a:schemeClr val="bg1"/>
                </a:solidFill>
                <a:highlight>
                  <a:srgbClr val="800000"/>
                </a:highlight>
              </a:rPr>
              <a:t>2- create a pdf generator </a:t>
            </a:r>
            <a:r>
              <a:rPr lang="en-US" dirty="0" err="1">
                <a:solidFill>
                  <a:schemeClr val="bg1"/>
                </a:solidFill>
                <a:highlight>
                  <a:srgbClr val="800000"/>
                </a:highlight>
              </a:rPr>
              <a:t>php</a:t>
            </a:r>
            <a:r>
              <a:rPr lang="en-US" dirty="0">
                <a:solidFill>
                  <a:schemeClr val="bg1"/>
                </a:solidFill>
                <a:highlight>
                  <a:srgbClr val="800000"/>
                </a:highlight>
              </a:rPr>
              <a:t> file as: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21" y="3061812"/>
            <a:ext cx="10749072" cy="2881788"/>
          </a:xfrm>
          <a:prstGeom prst="rect">
            <a:avLst/>
          </a:prstGeom>
        </p:spPr>
      </p:pic>
    </p:spTree>
    <p:extLst>
      <p:ext uri="{BB962C8B-B14F-4D97-AF65-F5344CB8AC3E}">
        <p14:creationId xmlns:p14="http://schemas.microsoft.com/office/powerpoint/2010/main" val="2080429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903" y="1293542"/>
            <a:ext cx="2308301" cy="1895707"/>
          </a:xfrm>
        </p:spPr>
        <p:txBody>
          <a:bodyPr>
            <a:normAutofit/>
          </a:bodyPr>
          <a:lstStyle/>
          <a:p>
            <a:r>
              <a:rPr lang="en-US" sz="3200" dirty="0">
                <a:solidFill>
                  <a:schemeClr val="bg1"/>
                </a:solidFill>
                <a:highlight>
                  <a:srgbClr val="800000"/>
                </a:highlight>
              </a:rPr>
              <a:t>Session timeout challenge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601" y="3379929"/>
            <a:ext cx="3657600" cy="4572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811" y="200691"/>
            <a:ext cx="7199945" cy="6478890"/>
          </a:xfrm>
          <a:prstGeom prst="rect">
            <a:avLst/>
          </a:prstGeom>
        </p:spPr>
      </p:pic>
    </p:spTree>
    <p:extLst>
      <p:ext uri="{BB962C8B-B14F-4D97-AF65-F5344CB8AC3E}">
        <p14:creationId xmlns:p14="http://schemas.microsoft.com/office/powerpoint/2010/main" val="3018841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960" y="107276"/>
            <a:ext cx="8911687" cy="1280890"/>
          </a:xfrm>
        </p:spPr>
        <p:txBody>
          <a:bodyPr/>
          <a:lstStyle/>
          <a:p>
            <a:r>
              <a:rPr lang="en-CA" dirty="0"/>
              <a:t>Database</a:t>
            </a:r>
          </a:p>
        </p:txBody>
      </p:sp>
      <p:pic>
        <p:nvPicPr>
          <p:cNvPr id="6" name="Content Placeholder 5"/>
          <p:cNvPicPr>
            <a:picLocks noGrp="1" noChangeAspect="1"/>
          </p:cNvPicPr>
          <p:nvPr>
            <p:ph idx="1"/>
          </p:nvPr>
        </p:nvPicPr>
        <p:blipFill>
          <a:blip r:embed="rId2"/>
          <a:stretch>
            <a:fillRect/>
          </a:stretch>
        </p:blipFill>
        <p:spPr>
          <a:xfrm>
            <a:off x="2213113" y="844860"/>
            <a:ext cx="8666611" cy="5752652"/>
          </a:xfrm>
          <a:prstGeom prst="rect">
            <a:avLst/>
          </a:prstGeom>
        </p:spPr>
      </p:pic>
    </p:spTree>
    <p:extLst>
      <p:ext uri="{BB962C8B-B14F-4D97-AF65-F5344CB8AC3E}">
        <p14:creationId xmlns:p14="http://schemas.microsoft.com/office/powerpoint/2010/main" val="3496340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future</a:t>
            </a:r>
          </a:p>
        </p:txBody>
      </p:sp>
      <p:sp>
        <p:nvSpPr>
          <p:cNvPr id="3" name="Content Placeholder 2"/>
          <p:cNvSpPr>
            <a:spLocks noGrp="1"/>
          </p:cNvSpPr>
          <p:nvPr>
            <p:ph idx="1"/>
          </p:nvPr>
        </p:nvSpPr>
        <p:spPr/>
        <p:txBody>
          <a:bodyPr/>
          <a:lstStyle/>
          <a:p>
            <a:r>
              <a:rPr lang="en-US" dirty="0"/>
              <a:t>Adding VISA and PayPal API functionality</a:t>
            </a:r>
          </a:p>
          <a:p>
            <a:r>
              <a:rPr lang="en-US" dirty="0"/>
              <a:t>Adding Twitter API in order to login with twitter account</a:t>
            </a:r>
          </a:p>
          <a:p>
            <a:r>
              <a:rPr lang="en-US" dirty="0"/>
              <a:t>Adding sitemap, contact us, about us, … pages</a:t>
            </a:r>
          </a:p>
          <a:p>
            <a:r>
              <a:rPr lang="en-US" dirty="0"/>
              <a:t>Making more powerful search engine</a:t>
            </a:r>
          </a:p>
          <a:p>
            <a:pPr marL="0" indent="0">
              <a:buNone/>
            </a:pPr>
            <a:endParaRPr lang="en-US" dirty="0"/>
          </a:p>
        </p:txBody>
      </p:sp>
    </p:spTree>
    <p:extLst>
      <p:ext uri="{BB962C8B-B14F-4D97-AF65-F5344CB8AC3E}">
        <p14:creationId xmlns:p14="http://schemas.microsoft.com/office/powerpoint/2010/main" val="90036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63" y="1222069"/>
            <a:ext cx="1890375" cy="4855346"/>
          </a:xfrm>
        </p:spPr>
        <p:txBody>
          <a:bodyPr>
            <a:normAutofit/>
          </a:bodyPr>
          <a:lstStyle/>
          <a:p>
            <a:r>
              <a:rPr lang="en-US" dirty="0" err="1"/>
              <a:t>BestBid</a:t>
            </a:r>
            <a:r>
              <a:rPr lang="en-US" dirty="0"/>
              <a:t/>
            </a:r>
            <a:br>
              <a:rPr lang="en-US" dirty="0"/>
            </a:br>
            <a:r>
              <a:rPr lang="en-US" dirty="0"/>
              <a:t>Home</a:t>
            </a:r>
            <a:br>
              <a:rPr lang="en-US" dirty="0"/>
            </a:br>
            <a:r>
              <a:rPr lang="en-US" dirty="0"/>
              <a:t>page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9540" y="209547"/>
            <a:ext cx="7950818" cy="6505215"/>
          </a:xfrm>
        </p:spPr>
      </p:pic>
    </p:spTree>
    <p:extLst>
      <p:ext uri="{BB962C8B-B14F-4D97-AF65-F5344CB8AC3E}">
        <p14:creationId xmlns:p14="http://schemas.microsoft.com/office/powerpoint/2010/main" val="57673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866" y="1218356"/>
            <a:ext cx="3010159" cy="4212288"/>
          </a:xfrm>
        </p:spPr>
        <p:txBody>
          <a:bodyPr>
            <a:normAutofit/>
          </a:bodyPr>
          <a:lstStyle/>
          <a:p>
            <a:r>
              <a:rPr lang="en-CA" dirty="0" err="1"/>
              <a:t>Bestbid</a:t>
            </a:r>
            <a:r>
              <a:rPr lang="en-CA" dirty="0"/>
              <a:t> registration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086" y="371507"/>
            <a:ext cx="6591553" cy="6202119"/>
          </a:xfrm>
        </p:spPr>
      </p:pic>
    </p:spTree>
    <p:extLst>
      <p:ext uri="{BB962C8B-B14F-4D97-AF65-F5344CB8AC3E}">
        <p14:creationId xmlns:p14="http://schemas.microsoft.com/office/powerpoint/2010/main" val="418433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866" y="1218356"/>
            <a:ext cx="3010159" cy="4212288"/>
          </a:xfrm>
        </p:spPr>
        <p:txBody>
          <a:bodyPr>
            <a:normAutofit/>
          </a:bodyPr>
          <a:lstStyle/>
          <a:p>
            <a:r>
              <a:rPr lang="en-CA" dirty="0"/>
              <a:t>You can login with your </a:t>
            </a:r>
            <a:r>
              <a:rPr lang="en-CA" dirty="0" err="1"/>
              <a:t>Bestbid</a:t>
            </a:r>
            <a:r>
              <a:rPr lang="en-CA" dirty="0"/>
              <a:t> account or by your Facebook account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6567" y="568711"/>
            <a:ext cx="5864201" cy="5408729"/>
          </a:xfrm>
        </p:spPr>
      </p:pic>
    </p:spTree>
    <p:extLst>
      <p:ext uri="{BB962C8B-B14F-4D97-AF65-F5344CB8AC3E}">
        <p14:creationId xmlns:p14="http://schemas.microsoft.com/office/powerpoint/2010/main" val="338221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188" y="605051"/>
            <a:ext cx="8240080" cy="677351"/>
          </a:xfrm>
        </p:spPr>
        <p:txBody>
          <a:bodyPr>
            <a:normAutofit/>
          </a:bodyPr>
          <a:lstStyle/>
          <a:p>
            <a:r>
              <a:rPr lang="en-CA" dirty="0"/>
              <a:t>login with Facebook account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294" y="1341862"/>
            <a:ext cx="9163960" cy="5094541"/>
          </a:xfrm>
        </p:spPr>
      </p:pic>
    </p:spTree>
    <p:extLst>
      <p:ext uri="{BB962C8B-B14F-4D97-AF65-F5344CB8AC3E}">
        <p14:creationId xmlns:p14="http://schemas.microsoft.com/office/powerpoint/2010/main" val="43596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866" y="1218356"/>
            <a:ext cx="8284685" cy="1223761"/>
          </a:xfrm>
        </p:spPr>
        <p:txBody>
          <a:bodyPr>
            <a:normAutofit/>
          </a:bodyPr>
          <a:lstStyle/>
          <a:p>
            <a:r>
              <a:rPr lang="en-CA" dirty="0"/>
              <a:t>Successful login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537" y="3224134"/>
            <a:ext cx="10891214" cy="834910"/>
          </a:xfrm>
        </p:spPr>
      </p:pic>
    </p:spTree>
    <p:extLst>
      <p:ext uri="{BB962C8B-B14F-4D97-AF65-F5344CB8AC3E}">
        <p14:creationId xmlns:p14="http://schemas.microsoft.com/office/powerpoint/2010/main" val="23987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583" y="624110"/>
            <a:ext cx="9477029" cy="1280890"/>
          </a:xfrm>
        </p:spPr>
        <p:txBody>
          <a:bodyPr/>
          <a:lstStyle/>
          <a:p>
            <a:r>
              <a:rPr lang="en-CA" dirty="0"/>
              <a:t>Dynamic categories and sub categories</a:t>
            </a:r>
          </a:p>
        </p:txBody>
      </p:sp>
      <p:pic>
        <p:nvPicPr>
          <p:cNvPr id="8" name="Picture 7"/>
          <p:cNvPicPr>
            <a:picLocks noChangeAspect="1"/>
          </p:cNvPicPr>
          <p:nvPr/>
        </p:nvPicPr>
        <p:blipFill>
          <a:blip r:embed="rId2"/>
          <a:stretch>
            <a:fillRect/>
          </a:stretch>
        </p:blipFill>
        <p:spPr>
          <a:xfrm>
            <a:off x="1330256" y="1563756"/>
            <a:ext cx="4610100" cy="2261360"/>
          </a:xfrm>
          <a:prstGeom prst="rect">
            <a:avLst/>
          </a:prstGeom>
        </p:spPr>
      </p:pic>
      <p:pic>
        <p:nvPicPr>
          <p:cNvPr id="11" name="Picture 10"/>
          <p:cNvPicPr>
            <a:picLocks noChangeAspect="1"/>
          </p:cNvPicPr>
          <p:nvPr/>
        </p:nvPicPr>
        <p:blipFill>
          <a:blip r:embed="rId3"/>
          <a:stretch>
            <a:fillRect/>
          </a:stretch>
        </p:blipFill>
        <p:spPr>
          <a:xfrm>
            <a:off x="6302340" y="1586741"/>
            <a:ext cx="5067300" cy="2238375"/>
          </a:xfrm>
          <a:prstGeom prst="rect">
            <a:avLst/>
          </a:prstGeom>
        </p:spPr>
      </p:pic>
      <p:pic>
        <p:nvPicPr>
          <p:cNvPr id="13" name="Picture 12"/>
          <p:cNvPicPr>
            <a:picLocks noChangeAspect="1"/>
          </p:cNvPicPr>
          <p:nvPr/>
        </p:nvPicPr>
        <p:blipFill>
          <a:blip r:embed="rId4"/>
          <a:stretch>
            <a:fillRect/>
          </a:stretch>
        </p:blipFill>
        <p:spPr>
          <a:xfrm>
            <a:off x="3421027" y="3962400"/>
            <a:ext cx="5762625" cy="2637183"/>
          </a:xfrm>
          <a:prstGeom prst="rect">
            <a:avLst/>
          </a:prstGeom>
        </p:spPr>
      </p:pic>
    </p:spTree>
    <p:extLst>
      <p:ext uri="{BB962C8B-B14F-4D97-AF65-F5344CB8AC3E}">
        <p14:creationId xmlns:p14="http://schemas.microsoft.com/office/powerpoint/2010/main" val="272229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751" y="160284"/>
            <a:ext cx="8911687" cy="676053"/>
          </a:xfrm>
        </p:spPr>
        <p:txBody>
          <a:bodyPr/>
          <a:lstStyle/>
          <a:p>
            <a:r>
              <a:rPr lang="en-CA" dirty="0"/>
              <a:t>List of items in the same category</a:t>
            </a:r>
          </a:p>
        </p:txBody>
      </p:sp>
      <p:sp>
        <p:nvSpPr>
          <p:cNvPr id="6" name="Content Placeholder 5"/>
          <p:cNvSpPr>
            <a:spLocks noGrp="1"/>
          </p:cNvSpPr>
          <p:nvPr>
            <p:ph idx="1"/>
          </p:nvPr>
        </p:nvSpPr>
        <p:spPr/>
        <p:txBody>
          <a:bodyPr/>
          <a:lstStyle/>
          <a:p>
            <a:endParaRPr lang="en-CA" dirty="0"/>
          </a:p>
        </p:txBody>
      </p:sp>
      <p:pic>
        <p:nvPicPr>
          <p:cNvPr id="7" name="Picture 6"/>
          <p:cNvPicPr>
            <a:picLocks noChangeAspect="1"/>
          </p:cNvPicPr>
          <p:nvPr/>
        </p:nvPicPr>
        <p:blipFill>
          <a:blip r:embed="rId2"/>
          <a:stretch>
            <a:fillRect/>
          </a:stretch>
        </p:blipFill>
        <p:spPr>
          <a:xfrm>
            <a:off x="538431" y="1012549"/>
            <a:ext cx="10582275" cy="4972050"/>
          </a:xfrm>
          <a:prstGeom prst="rect">
            <a:avLst/>
          </a:prstGeom>
        </p:spPr>
      </p:pic>
      <p:sp>
        <p:nvSpPr>
          <p:cNvPr id="8" name="Left Arrow 7"/>
          <p:cNvSpPr/>
          <p:nvPr/>
        </p:nvSpPr>
        <p:spPr>
          <a:xfrm>
            <a:off x="10875134" y="3498574"/>
            <a:ext cx="1258956" cy="9541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Count Down</a:t>
            </a:r>
          </a:p>
        </p:txBody>
      </p:sp>
      <p:sp>
        <p:nvSpPr>
          <p:cNvPr id="9" name="Down Arrow 8"/>
          <p:cNvSpPr/>
          <p:nvPr/>
        </p:nvSpPr>
        <p:spPr>
          <a:xfrm>
            <a:off x="6095999" y="2133600"/>
            <a:ext cx="1325218" cy="1152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Last bid</a:t>
            </a:r>
          </a:p>
        </p:txBody>
      </p:sp>
    </p:spTree>
    <p:extLst>
      <p:ext uri="{BB962C8B-B14F-4D97-AF65-F5344CB8AC3E}">
        <p14:creationId xmlns:p14="http://schemas.microsoft.com/office/powerpoint/2010/main" val="11227426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750</TotalTime>
  <Words>353</Words>
  <Application>Microsoft Office PowerPoint</Application>
  <PresentationFormat>Custom</PresentationFormat>
  <Paragraphs>60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Best Bid</vt:lpstr>
      <vt:lpstr>Techopedia explain of Online Auction</vt:lpstr>
      <vt:lpstr>BestBid Home page</vt:lpstr>
      <vt:lpstr>Bestbid registration</vt:lpstr>
      <vt:lpstr>You can login with your Bestbid account or by your Facebook account</vt:lpstr>
      <vt:lpstr>login with Facebook account</vt:lpstr>
      <vt:lpstr>Successful login</vt:lpstr>
      <vt:lpstr>Dynamic categories and sub categories</vt:lpstr>
      <vt:lpstr>List of items in the same category</vt:lpstr>
      <vt:lpstr>Search item </vt:lpstr>
      <vt:lpstr>View the item and bid</vt:lpstr>
      <vt:lpstr>Add item for sell(only logged users can)</vt:lpstr>
      <vt:lpstr>User Home Page</vt:lpstr>
      <vt:lpstr>Admin Page</vt:lpstr>
      <vt:lpstr>Schedule in server</vt:lpstr>
      <vt:lpstr>Facebook login challenge 1- create a Facebook API</vt:lpstr>
      <vt:lpstr>Facebook login challenge 2- composer.json</vt:lpstr>
      <vt:lpstr>Facebook login challenge 3- index.php</vt:lpstr>
      <vt:lpstr>Facebook login challenge 4-1 fblogin.php</vt:lpstr>
      <vt:lpstr>Facebook login challenge 4-2 fblogin.php</vt:lpstr>
      <vt:lpstr>PowerPoint Presentation</vt:lpstr>
      <vt:lpstr>PowerPoint Presentation</vt:lpstr>
      <vt:lpstr>Session timeout challenge</vt:lpstr>
      <vt:lpstr>Database</vt:lpstr>
      <vt:lpstr>For the future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ipd (password is ipd)</dc:creator>
  <cp:lastModifiedBy>Ali Torabi</cp:lastModifiedBy>
  <cp:revision>59</cp:revision>
  <dcterms:created xsi:type="dcterms:W3CDTF">2016-09-15T16:44:42Z</dcterms:created>
  <dcterms:modified xsi:type="dcterms:W3CDTF">2016-10-17T04:25:04Z</dcterms:modified>
</cp:coreProperties>
</file>