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embeddedFontLs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B8E6FD3-94E7-4D13-BBC4-6AB048A357E9}">
  <a:tblStyle styleId="{0B8E6FD3-94E7-4D13-BBC4-6AB048A357E9}" styleName="Table_0">
    <a:wholeTbl>
      <a:tcTxStyle b="off" i="off">
        <a:font>
          <a:latin typeface="Open Sans"/>
          <a:ea typeface="Open Sans"/>
          <a:cs typeface="Open Sans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accent1"/>
          </a:solidFill>
        </a:fill>
      </a:tcStyle>
    </a:wholeTbl>
    <a:band1H>
      <a:tcStyle>
        <a:fill>
          <a:solidFill>
            <a:schemeClr val="accent1"/>
          </a:solidFill>
        </a:fill>
      </a:tcStyle>
    </a:band1H>
    <a:band1V>
      <a:tcStyle>
        <a:fill>
          <a:solidFill>
            <a:schemeClr val="accent1"/>
          </a:solidFill>
        </a:fill>
      </a:tcStyle>
    </a:band1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/>
      <a:tcStyle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e de titr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flipH="1" rot="10800000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Shape 30"/>
          <p:cNvSpPr/>
          <p:nvPr/>
        </p:nvSpPr>
        <p:spPr>
          <a:xfrm flipH="1" rot="10800000">
            <a:off x="5410200" y="3897009"/>
            <a:ext cx="3733800" cy="192023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Shape 31"/>
          <p:cNvSpPr/>
          <p:nvPr/>
        </p:nvSpPr>
        <p:spPr>
          <a:xfrm flipH="1" rot="10800000">
            <a:off x="5410200" y="4115166"/>
            <a:ext cx="3733800" cy="9143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Shape 32"/>
          <p:cNvSpPr/>
          <p:nvPr/>
        </p:nvSpPr>
        <p:spPr>
          <a:xfrm flipH="1" rot="10800000">
            <a:off x="5410200" y="4164403"/>
            <a:ext cx="1965959" cy="18287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Shape 33"/>
          <p:cNvSpPr/>
          <p:nvPr/>
        </p:nvSpPr>
        <p:spPr>
          <a:xfrm flipH="1" rot="10800000">
            <a:off x="5410200" y="4199572"/>
            <a:ext cx="1965959" cy="9143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5410200" y="3962400"/>
            <a:ext cx="3063240" cy="2743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7376507" y="4060982"/>
            <a:ext cx="1600199" cy="36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0" y="3649662"/>
            <a:ext cx="9144000" cy="24417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0" y="3675526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Shape 38"/>
          <p:cNvSpPr/>
          <p:nvPr/>
        </p:nvSpPr>
        <p:spPr>
          <a:xfrm flipH="1" rot="10800000">
            <a:off x="6414051" y="3643089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0" y="0"/>
            <a:ext cx="9144000" cy="37016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Shape 40"/>
          <p:cNvSpPr txBox="1"/>
          <p:nvPr>
            <p:ph type="ctrTitle"/>
          </p:nvPr>
        </p:nvSpPr>
        <p:spPr>
          <a:xfrm>
            <a:off x="457200" y="2401886"/>
            <a:ext cx="8458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Open Sans"/>
              <a:buNone/>
              <a:defRPr b="0" i="0" sz="4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457200" y="389993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7" lvl="0" marL="64008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b="0" i="0" sz="26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20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ctr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18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ctr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16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ctr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15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ctr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14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705600" y="4206239"/>
            <a:ext cx="96011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320088" y="1135"/>
            <a:ext cx="747711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re et texte vertical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Open Sans"/>
              <a:buNone/>
              <a:defRPr b="0" i="0" sz="4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 rot="5400000">
            <a:off x="2409443" y="297179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868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726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19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563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itre vertical et text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 rot="5400000">
            <a:off x="4991100" y="2933699"/>
            <a:ext cx="5486399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Open Sans"/>
              <a:buNone/>
              <a:defRPr b="0" i="0" sz="4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 rot="5400000">
            <a:off x="838200" y="762000"/>
            <a:ext cx="5486399" cy="624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868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726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19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563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re et contenu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Open Sans"/>
              <a:buNone/>
              <a:defRPr b="0" i="0" sz="4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868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726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19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563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re seul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1143000"/>
            <a:ext cx="8229600" cy="106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Open Sans"/>
              <a:buNone/>
              <a:defRPr b="0" i="0" sz="4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583679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V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Titre de sec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722312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Open Sans"/>
              <a:buNone/>
              <a:defRPr b="1" i="0" sz="43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722312" y="3367087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19" lvl="0" marL="45720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51968" lvl="1" marL="658368" marR="0" rtl="0" algn="l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b="0" i="0" sz="1800" u="none" cap="none" strike="noStrike">
                <a:solidFill>
                  <a:srgbClr val="8989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5044" lvl="2" marL="923544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989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01675" lvl="3" marL="1179576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989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83388" lvl="4" marL="1389888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1400" u="none" cap="none" strike="noStrike">
                <a:solidFill>
                  <a:srgbClr val="8989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eux contenu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Open Sans"/>
              <a:buNone/>
              <a:defRPr b="0" i="0" sz="4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2249424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71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3131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19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107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873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690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48200" y="2249424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71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3131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19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107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873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690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is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81000" y="1143000"/>
            <a:ext cx="8381999" cy="106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Open Sans"/>
              <a:buNone/>
              <a:defRPr b="0" i="0" sz="4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81000" y="2244969"/>
            <a:ext cx="4041648" cy="457200"/>
          </a:xfrm>
          <a:prstGeom prst="rect">
            <a:avLst/>
          </a:prstGeom>
          <a:solidFill>
            <a:srgbClr val="FF7F00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-7619" lvl="0" marL="45720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1" i="0" sz="1900" u="none" cap="none" strike="noStrike">
                <a:solidFill>
                  <a:srgbClr val="4544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51968" lvl="1" marL="658368" marR="0" rtl="0" algn="l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b="1" i="0" sz="20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5044" lvl="2" marL="923544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01675" lvl="3" marL="1179576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83388" lvl="4" marL="1389888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1" i="0" sz="16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721225" y="2244969"/>
            <a:ext cx="4041774" cy="457200"/>
          </a:xfrm>
          <a:prstGeom prst="rect">
            <a:avLst/>
          </a:prstGeom>
          <a:solidFill>
            <a:srgbClr val="FF7F00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-7619" lvl="0" marL="45720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1" i="0" sz="1900" u="none" cap="none" strike="noStrike">
                <a:solidFill>
                  <a:srgbClr val="4544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51968" lvl="1" marL="658368" marR="0" rtl="0" algn="l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b="1" i="0" sz="20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5044" lvl="2" marL="923544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01675" lvl="3" marL="1179576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83388" lvl="4" marL="1389888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1" i="0" sz="16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3" type="body"/>
          </p:nvPr>
        </p:nvSpPr>
        <p:spPr>
          <a:xfrm>
            <a:off x="381000" y="2708518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71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249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107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00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817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4" type="body"/>
          </p:nvPr>
        </p:nvSpPr>
        <p:spPr>
          <a:xfrm>
            <a:off x="4718303" y="2708518"/>
            <a:ext cx="4041774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71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249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107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00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817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u avec légen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5353496" y="1101970"/>
            <a:ext cx="3383280" cy="8778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Open Sans"/>
              <a:buNone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5353496" y="2010726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144" lvl="0" marL="9144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51968" lvl="1" marL="658368" marR="0" rtl="0" algn="l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b="0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5044" lvl="2" marL="923544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01675" lvl="3" marL="1179576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83388" lvl="4" marL="1389888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9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152400" y="776287"/>
            <a:ext cx="5102351" cy="5852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09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741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2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726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563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 avec légen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 rot="-5400000">
            <a:off x="3393016" y="3156576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Open Sans"/>
              <a:buNone/>
              <a:defRPr b="1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1" name="Shape 91"/>
          <p:cNvSpPr/>
          <p:nvPr>
            <p:ph idx="2" type="pic"/>
          </p:nvPr>
        </p:nvSpPr>
        <p:spPr>
          <a:xfrm>
            <a:off x="403670" y="1143000"/>
            <a:ext cx="4572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  <a:effectLst>
            <a:outerShdw blurRad="57150" rotWithShape="0" algn="tl" dir="4800000" dist="31750">
              <a:srgbClr val="000000">
                <a:alpha val="2470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868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726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19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563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088442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Georgia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51968" lvl="1" marL="658368" marR="0" rtl="0" algn="l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b="0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5044" lvl="2" marL="923544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01675" lvl="3" marL="1179576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83388" lvl="4" marL="1389888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9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366817"/>
            <a:ext cx="9144000" cy="84406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310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308276"/>
            <a:ext cx="9144001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Shape 13"/>
          <p:cNvSpPr/>
          <p:nvPr/>
        </p:nvSpPr>
        <p:spPr>
          <a:xfrm flipH="1" rot="10800000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Shape 14"/>
          <p:cNvSpPr/>
          <p:nvPr/>
        </p:nvSpPr>
        <p:spPr>
          <a:xfrm flipH="1" rot="10800000">
            <a:off x="5410200" y="440112"/>
            <a:ext cx="3733800" cy="18003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5407339" y="497504"/>
            <a:ext cx="3063240" cy="2743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7373646" y="588943"/>
            <a:ext cx="1600199" cy="36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9084965" y="-2001"/>
            <a:ext cx="57625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9044481" y="-2001"/>
            <a:ext cx="27431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9025428" y="-2001"/>
            <a:ext cx="9143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8975422" y="-2001"/>
            <a:ext cx="27431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8915677" y="379"/>
            <a:ext cx="54863" cy="58521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8873475" y="379"/>
            <a:ext cx="9143" cy="585215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Open Sans"/>
              <a:buNone/>
              <a:defRPr b="0" i="0" sz="4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868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726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19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563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0" y="-27383"/>
            <a:ext cx="9144000" cy="43953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fr-FR" sz="216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UNIVERSITÉ DE TECHNOLOGIE</a:t>
            </a:r>
            <a:r>
              <a:rPr b="0" i="0" lang="fr-FR" sz="216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DE BELFORT-MONTBÉLIARD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0" y="3356992"/>
            <a:ext cx="9144000" cy="369332"/>
          </a:xfrm>
          <a:prstGeom prst="rect">
            <a:avLst/>
          </a:prstGeom>
          <a:solidFill>
            <a:srgbClr val="CC6B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Projet de développement– P2017</a:t>
            </a:r>
          </a:p>
        </p:txBody>
      </p:sp>
      <p:graphicFrame>
        <p:nvGraphicFramePr>
          <p:cNvPr id="115" name="Shape 115"/>
          <p:cNvGraphicFramePr/>
          <p:nvPr/>
        </p:nvGraphicFramePr>
        <p:xfrm>
          <a:off x="167425" y="40541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{0B8E6FD3-94E7-4D13-BBC4-6AB048A357E9}</a:tableStyleId>
              </a:tblPr>
              <a:tblGrid>
                <a:gridCol w="4620600"/>
                <a:gridCol w="4104450"/>
              </a:tblGrid>
              <a:tr h="336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2000"/>
                        <a:t>Sujet:</a:t>
                      </a:r>
                    </a:p>
                  </a:txBody>
                  <a:tcPr marT="45725" marB="45725" marR="91450" marL="914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b"/>
                </a:tc>
              </a:tr>
              <a:tr h="274700"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-FR" sz="3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Plateforme d’aide à la recherche de stage</a:t>
                      </a:r>
                    </a:p>
                  </a:txBody>
                  <a:tcPr marT="45725" marB="45725" marR="91450" marL="91450" anchor="b"/>
                </a:tc>
                <a:tc hMerge="1"/>
              </a:tr>
              <a:tr h="5985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2000"/>
                        <a:t>Par</a:t>
                      </a:r>
                    </a:p>
                  </a:txBody>
                  <a:tcPr marT="45725" marB="45725" marR="91450" marL="91450" anchor="b"/>
                </a:tc>
                <a:tc hMerge="1"/>
              </a:tr>
              <a:tr h="336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fr-FR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Yawo Cyprien NKOUNOU   &amp;</a:t>
                      </a:r>
                    </a:p>
                  </a:txBody>
                  <a:tcPr marT="45725" marB="45725" marR="91450" marL="914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Open Sans"/>
                        <a:buNone/>
                      </a:pPr>
                      <a:r>
                        <a:rPr b="1" lang="fr-FR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Ali TRIKI</a:t>
                      </a:r>
                    </a:p>
                  </a:txBody>
                  <a:tcPr marT="45725" marB="45725" marR="91450" marL="91450" anchor="b"/>
                </a:tc>
              </a:tr>
            </a:tbl>
          </a:graphicData>
        </a:graphic>
      </p:graphicFrame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1625" y="6192687"/>
            <a:ext cx="1680854" cy="69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950" y="412150"/>
            <a:ext cx="7500000" cy="29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167425" y="6192700"/>
            <a:ext cx="30054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1800"/>
              <a:t>Superviseur :</a:t>
            </a:r>
          </a:p>
          <a:p>
            <a:pPr lvl="0">
              <a:spcBef>
                <a:spcPts val="0"/>
              </a:spcBef>
              <a:buNone/>
            </a:pPr>
            <a:r>
              <a:rPr lang="fr-FR" sz="1800"/>
              <a:t>M. Sid Ahmed LAMROUS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228600" y="540195"/>
            <a:ext cx="86868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2"/>
              </a:buClr>
              <a:buSzPct val="25000"/>
              <a:buFont typeface="Open Sans"/>
              <a:buNone/>
            </a:pPr>
            <a:r>
              <a:rPr b="0" i="0" lang="fr-FR" sz="4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Fonctionnalités offertes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772816"/>
            <a:ext cx="8229600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fr-FR" sz="3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Recherche d’entreprises 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fr-FR" sz="3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Palmarès avec plusieurs critères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fr-FR" sz="3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Graphes et statistiques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fr-FR" sz="3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Retours des étudiants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fr-FR" sz="3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Accès aux pièces jointes</a:t>
            </a: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B15D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67543" y="2745435"/>
            <a:ext cx="8229600" cy="106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2"/>
              </a:buClr>
              <a:buSzPct val="25000"/>
              <a:buFont typeface="Open Sans"/>
              <a:buNone/>
            </a:pPr>
            <a:r>
              <a:rPr b="0" i="0" lang="fr-FR" sz="7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Conception</a:t>
            </a: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B15D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1625" y="6192687"/>
            <a:ext cx="1680854" cy="692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1" y="620687"/>
            <a:ext cx="8757224" cy="6048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3" y="830579"/>
            <a:ext cx="8757224" cy="5838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56136" t="0"/>
          <a:stretch/>
        </p:blipFill>
        <p:spPr>
          <a:xfrm>
            <a:off x="179514" y="830579"/>
            <a:ext cx="8757222" cy="5838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 b="36817" l="0" r="16427" t="0"/>
          <a:stretch/>
        </p:blipFill>
        <p:spPr>
          <a:xfrm>
            <a:off x="179514" y="830580"/>
            <a:ext cx="8757222" cy="5622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550" y="836712"/>
            <a:ext cx="8769985" cy="5666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95536" y="2632288"/>
            <a:ext cx="8229600" cy="1296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2"/>
              </a:buClr>
              <a:buSzPct val="25000"/>
              <a:buFont typeface="Open Sans"/>
              <a:buNone/>
            </a:pPr>
            <a:r>
              <a:rPr b="0" i="0" lang="fr-FR" sz="7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Développement</a:t>
            </a:r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B15D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1625" y="6192687"/>
            <a:ext cx="1680854" cy="692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descr="Résultat de recherche d'images pour &quot;mean stack&quot;" id="241" name="Shape 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" y="908720"/>
            <a:ext cx="9166146" cy="551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descr="Résultat de recherche d'images pour &quot;mean stack&quot;" id="247" name="Shape 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76872"/>
            <a:ext cx="9132164" cy="259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620687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2"/>
              </a:buClr>
              <a:buSzPct val="25000"/>
              <a:buFont typeface="Open Sans"/>
              <a:buNone/>
            </a:pPr>
            <a:r>
              <a:rPr b="0" i="0" lang="fr-FR" sz="4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Remerciements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8448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lnSpc>
                <a:spcPct val="2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M. LAMROUS Sid Ahmed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B15D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1880" y="836712"/>
            <a:ext cx="3024335" cy="5758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540422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2"/>
              </a:buClr>
              <a:buSzPct val="25000"/>
              <a:buFont typeface="Open Sans"/>
              <a:buNone/>
            </a:pPr>
            <a:r>
              <a:rPr b="0" i="0" lang="fr-FR" sz="40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Page d’accueil </a:t>
            </a:r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id="260" name="Shape 2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10901" r="11170" t="0"/>
          <a:stretch/>
        </p:blipFill>
        <p:spPr>
          <a:xfrm>
            <a:off x="457200" y="1607223"/>
            <a:ext cx="8229598" cy="496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7200" y="540422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2"/>
              </a:buClr>
              <a:buSzPct val="25000"/>
              <a:buFont typeface="Open Sans"/>
              <a:buNone/>
            </a:pPr>
            <a:r>
              <a:rPr b="0" i="0" lang="fr-FR" sz="40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Page d’accueil </a:t>
            </a:r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685" y="1607223"/>
            <a:ext cx="2719070" cy="4966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7064" y="1615686"/>
            <a:ext cx="2736303" cy="495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1676" y="1615686"/>
            <a:ext cx="2695574" cy="4958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457200" y="540422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2"/>
              </a:buClr>
              <a:buSzPct val="25000"/>
              <a:buFont typeface="Open Sans"/>
              <a:buNone/>
            </a:pPr>
            <a:r>
              <a:rPr b="0" i="0" lang="fr-FR" sz="40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Recherche de stages</a:t>
            </a:r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 b="0" l="10102" r="11233" t="0"/>
          <a:stretch/>
        </p:blipFill>
        <p:spPr>
          <a:xfrm>
            <a:off x="457200" y="1607221"/>
            <a:ext cx="8229598" cy="496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457200" y="540422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2"/>
              </a:buClr>
              <a:buSzPct val="25000"/>
              <a:buFont typeface="Open Sans"/>
              <a:buNone/>
            </a:pPr>
            <a:r>
              <a:rPr b="0" i="0" lang="fr-FR" sz="40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Résultat de recherche</a:t>
            </a: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 b="0" l="18162" r="18326" t="0"/>
          <a:stretch/>
        </p:blipFill>
        <p:spPr>
          <a:xfrm>
            <a:off x="457199" y="1607220"/>
            <a:ext cx="8229600" cy="4966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457200" y="540422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2"/>
              </a:buClr>
              <a:buSzPct val="25000"/>
              <a:buFont typeface="Open Sans"/>
              <a:buNone/>
            </a:pPr>
            <a:r>
              <a:rPr b="0" i="0" lang="fr-FR" sz="40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Palmarès d’entreprises</a:t>
            </a:r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id="290" name="Shape 290"/>
          <p:cNvPicPr preferRelativeResize="0"/>
          <p:nvPr/>
        </p:nvPicPr>
        <p:blipFill rotWithShape="1">
          <a:blip r:embed="rId3">
            <a:alphaModFix/>
          </a:blip>
          <a:srcRect b="0" l="12144" r="11556" t="0"/>
          <a:stretch/>
        </p:blipFill>
        <p:spPr>
          <a:xfrm>
            <a:off x="457197" y="1607220"/>
            <a:ext cx="8229602" cy="4966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57200" y="540422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2"/>
              </a:buClr>
              <a:buSzPct val="25000"/>
              <a:buFont typeface="Open Sans"/>
              <a:buNone/>
            </a:pPr>
            <a:r>
              <a:rPr b="0" i="0" lang="fr-FR" sz="40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Enregistrement d’un stage</a:t>
            </a: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3">
            <a:alphaModFix/>
          </a:blip>
          <a:srcRect b="0" l="22675" r="22731" t="0"/>
          <a:stretch/>
        </p:blipFill>
        <p:spPr>
          <a:xfrm>
            <a:off x="457197" y="1779614"/>
            <a:ext cx="8229602" cy="4794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467543" y="2218498"/>
            <a:ext cx="8229600" cy="212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2"/>
              </a:buClr>
              <a:buSzPct val="25000"/>
              <a:buFont typeface="Open Sans"/>
              <a:buNone/>
            </a:pPr>
            <a:r>
              <a:rPr b="0" i="0" lang="fr-FR" sz="7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Limites et perspectives</a:t>
            </a:r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B15D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1625" y="6192687"/>
            <a:ext cx="1680854" cy="692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228600" y="540195"/>
            <a:ext cx="86868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2"/>
              </a:buClr>
              <a:buSzPct val="25000"/>
              <a:buFont typeface="Open Sans"/>
              <a:buNone/>
            </a:pPr>
            <a:r>
              <a:rPr b="0" i="0" lang="fr-FR" sz="4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Limites 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395536" y="2132856"/>
            <a:ext cx="8229600" cy="338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fr-FR" sz="3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Retoucher le code HTML</a:t>
            </a:r>
          </a:p>
          <a:p>
            <a:pPr indent="-264160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4160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fr-FR" sz="3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Terminer les graphes</a:t>
            </a:r>
          </a:p>
          <a:p>
            <a:pPr indent="-264160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4160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fr-FR" sz="3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Améliorer la création de compte</a:t>
            </a:r>
          </a:p>
          <a:p>
            <a:pPr indent="-264160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B15D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228600" y="540195"/>
            <a:ext cx="86868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2"/>
              </a:buClr>
              <a:buSzPct val="25000"/>
              <a:buFont typeface="Open Sans"/>
              <a:buNone/>
            </a:pPr>
            <a:r>
              <a:rPr b="0" i="0" lang="fr-FR" sz="4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Perspectives 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95536" y="2132856"/>
            <a:ext cx="8229600" cy="338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fr-FR" sz="3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Authentification LDAP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fr-FR" sz="3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Ajout des critères de recherche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fr-FR" sz="3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Ajout des offres de stages 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fr-FR" sz="3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Création D’une version mobile hybride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B15D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620687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2"/>
              </a:buClr>
              <a:buSzPct val="25000"/>
              <a:buFont typeface="Open Sans"/>
              <a:buNone/>
            </a:pPr>
            <a:r>
              <a:rPr b="0" i="0" lang="fr-FR" sz="4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Plan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844824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740"/>
              <a:buFont typeface="Noto Sans Symbols"/>
              <a:buChar char="▪"/>
            </a:pPr>
            <a:r>
              <a:rPr b="0" i="0" lang="fr-FR" sz="272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</a:p>
          <a:p>
            <a:pPr indent="-264160" lvl="0" marL="365760" marR="0" rtl="0" algn="l">
              <a:lnSpc>
                <a:spcPct val="1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740"/>
              <a:buFont typeface="Noto Sans Symbols"/>
              <a:buChar char="▪"/>
            </a:pPr>
            <a:r>
              <a:rPr b="0" i="0" lang="fr-FR" sz="272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Cahier des charges</a:t>
            </a:r>
          </a:p>
          <a:p>
            <a:pPr indent="-264160" lvl="0" marL="365760" marR="0" rtl="0" algn="l">
              <a:lnSpc>
                <a:spcPct val="1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740"/>
              <a:buFont typeface="Noto Sans Symbols"/>
              <a:buChar char="▪"/>
            </a:pPr>
            <a:r>
              <a:rPr b="0" i="0" lang="fr-FR" sz="272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Conception</a:t>
            </a:r>
          </a:p>
          <a:p>
            <a:pPr indent="-264160" lvl="0" marL="365760" marR="0" rtl="0" algn="l">
              <a:lnSpc>
                <a:spcPct val="1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740"/>
              <a:buFont typeface="Noto Sans Symbols"/>
              <a:buChar char="▪"/>
            </a:pPr>
            <a:r>
              <a:rPr b="0" i="0" lang="fr-FR" sz="272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Développement</a:t>
            </a:r>
          </a:p>
          <a:p>
            <a:pPr indent="-264160" lvl="0" marL="365760" marR="0" rtl="0" algn="l">
              <a:lnSpc>
                <a:spcPct val="1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740"/>
              <a:buFont typeface="Noto Sans Symbols"/>
              <a:buChar char="▪"/>
            </a:pPr>
            <a:r>
              <a:rPr b="0" i="0" lang="fr-FR" sz="272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Limites et perspectives</a:t>
            </a:r>
          </a:p>
          <a:p>
            <a:pPr indent="-264160" lvl="0" marL="365760" marR="0" rtl="0" algn="l">
              <a:lnSpc>
                <a:spcPct val="180000"/>
              </a:lnSpc>
              <a:spcBef>
                <a:spcPts val="300"/>
              </a:spcBef>
              <a:buClr>
                <a:schemeClr val="accent3"/>
              </a:buClr>
              <a:buSzPct val="99166"/>
              <a:buFont typeface="Noto Sans Symbols"/>
              <a:buChar char="▪"/>
            </a:pPr>
            <a:r>
              <a:rPr b="0" i="0" lang="fr-FR" sz="238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B15D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467543" y="2745435"/>
            <a:ext cx="8229600" cy="106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2"/>
              </a:buClr>
              <a:buSzPct val="25000"/>
              <a:buFont typeface="Open Sans"/>
              <a:buNone/>
            </a:pPr>
            <a:r>
              <a:rPr b="0" i="0" lang="fr-FR" sz="7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B15D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id="327" name="Shape 3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1625" y="6192687"/>
            <a:ext cx="1680854" cy="692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395536" y="1484783"/>
            <a:ext cx="8229600" cy="5112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➢"/>
            </a:pPr>
            <a:r>
              <a:rPr b="1" i="0" lang="fr-FR" sz="3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Cette UV nous a permis :</a:t>
            </a:r>
            <a:r>
              <a:rPr b="0" i="0" lang="fr-FR" sz="3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➢"/>
            </a:pPr>
            <a:r>
              <a:rPr b="0" i="0" lang="fr-FR" sz="3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D’apprendre 4 nouvelles technologies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➢"/>
            </a:pPr>
            <a:r>
              <a:rPr b="0" i="0" lang="fr-FR" sz="3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 travailler en équipe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➢"/>
            </a:pPr>
            <a:r>
              <a:rPr b="0" i="0" lang="fr-FR" sz="3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 nous préparer pour nos ST50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➢"/>
            </a:pPr>
            <a:r>
              <a:rPr b="0" i="0" lang="fr-FR" sz="3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 poser la première pierre d’une solution innovante pour les étudiants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B15D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467543" y="2745435"/>
            <a:ext cx="8229600" cy="106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2"/>
              </a:buClr>
              <a:buSzPct val="25000"/>
              <a:buFont typeface="Open Sans"/>
              <a:buNone/>
            </a:pPr>
            <a:r>
              <a:rPr b="0" i="0" lang="fr-FR" sz="7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Merci</a:t>
            </a:r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B15D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id="340" name="Shape 3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1625" y="6192687"/>
            <a:ext cx="1680854" cy="692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67543" y="2745435"/>
            <a:ext cx="8229600" cy="106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2"/>
              </a:buClr>
              <a:buSzPct val="25000"/>
              <a:buFont typeface="Open Sans"/>
              <a:buNone/>
            </a:pPr>
            <a:r>
              <a:rPr b="0" i="0" lang="fr-FR" sz="7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B15D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1625" y="6192687"/>
            <a:ext cx="1680854" cy="692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620687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2"/>
              </a:buClr>
              <a:buSzPct val="25000"/>
              <a:buFont typeface="Open Sans"/>
              <a:buNone/>
            </a:pPr>
            <a:r>
              <a:rPr lang="fr-FR" sz="4400">
                <a:solidFill>
                  <a:schemeClr val="accent2"/>
                </a:solidFill>
              </a:rPr>
              <a:t>Entreprises 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772816"/>
            <a:ext cx="8229600" cy="1368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fr-FR" sz="3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Fichier Excel</a:t>
            </a:r>
          </a:p>
          <a:p>
            <a:pPr indent="-264160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fr-FR" sz="3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Absence de FeedBack sur les stages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B15D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sp>
        <p:nvSpPr>
          <p:cNvPr id="148" name="Shape 148"/>
          <p:cNvSpPr txBox="1"/>
          <p:nvPr/>
        </p:nvSpPr>
        <p:spPr>
          <a:xfrm>
            <a:off x="457200" y="3429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2"/>
              </a:buClr>
              <a:buSzPct val="25000"/>
              <a:buFont typeface="Open Sans"/>
              <a:buNone/>
            </a:pPr>
            <a:r>
              <a:rPr b="0" i="0" lang="fr-FR" sz="4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Offres de stages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457200" y="4581128"/>
            <a:ext cx="8229600" cy="1368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909"/>
              <a:buFont typeface="Georgia"/>
              <a:buChar char="•"/>
            </a:pPr>
            <a:r>
              <a:rPr b="0" i="0" lang="fr-FR" sz="333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E-Mail</a:t>
            </a:r>
          </a:p>
          <a:p>
            <a:pPr indent="-264160" lvl="0" marL="365760" marR="0" rtl="0" algn="l">
              <a:spcBef>
                <a:spcPts val="300"/>
              </a:spcBef>
              <a:buClr>
                <a:schemeClr val="accent3"/>
              </a:buClr>
              <a:buSzPct val="100909"/>
              <a:buFont typeface="Georgia"/>
              <a:buChar char="•"/>
            </a:pPr>
            <a:r>
              <a:rPr b="0" i="0" lang="fr-FR" sz="333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Absence de Feedback sur l’entreprise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620687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2"/>
              </a:buClr>
              <a:buSzPct val="25000"/>
              <a:buFont typeface="Open Sans"/>
              <a:buNone/>
            </a:pPr>
            <a:r>
              <a:rPr b="0" i="0" lang="fr-FR" sz="4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Objectifs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772816"/>
            <a:ext cx="8229600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➢"/>
            </a:pPr>
            <a:r>
              <a:rPr b="1" i="0" lang="fr-FR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Une plateforme pour l’accompagnement des étudiants dans : </a:t>
            </a:r>
          </a:p>
          <a:p>
            <a:pPr indent="-5080" lvl="1" marL="41148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Georgia"/>
              <a:buNone/>
            </a:pPr>
            <a:r>
              <a:t/>
            </a:r>
            <a:endParaRPr b="0" i="0" sz="26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4160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➢"/>
            </a:pPr>
            <a:r>
              <a:rPr b="0" i="0" lang="fr-FR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recherche de stage</a:t>
            </a:r>
          </a:p>
          <a:p>
            <a:pPr indent="-264160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➢"/>
            </a:pPr>
            <a:r>
              <a:rPr b="0" i="0" lang="fr-FR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recherche d’emploi</a:t>
            </a:r>
          </a:p>
          <a:p>
            <a:pPr indent="-264160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➢"/>
            </a:pPr>
            <a:r>
              <a:rPr b="0" i="0" lang="fr-FR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L’évaluation des entreprises</a:t>
            </a:r>
          </a:p>
          <a:p>
            <a:pPr indent="-264160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➢"/>
            </a:pPr>
            <a:r>
              <a:rPr b="0" i="0" lang="fr-FR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 déroulement du stage</a:t>
            </a:r>
          </a:p>
          <a:p>
            <a:pPr indent="-264160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➢"/>
            </a:pPr>
            <a:r>
              <a:rPr b="0" i="0" lang="fr-FR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 rapport</a:t>
            </a:r>
          </a:p>
          <a:p>
            <a:pPr indent="-264160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➢"/>
            </a:pPr>
            <a:r>
              <a:rPr b="0" i="0" lang="fr-FR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soutenance de stage 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B15D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28404" y="2128232"/>
            <a:ext cx="8229600" cy="2304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2"/>
              </a:buClr>
              <a:buSzPct val="25000"/>
              <a:buFont typeface="Open Sans"/>
              <a:buNone/>
            </a:pPr>
            <a:r>
              <a:rPr b="0" i="0" lang="fr-FR" sz="7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Cahier des charges</a:t>
            </a: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B15D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1625" y="6192687"/>
            <a:ext cx="1680854" cy="692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563945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2"/>
              </a:buClr>
              <a:buSzPct val="25000"/>
              <a:buFont typeface="Open Sans"/>
              <a:buNone/>
            </a:pPr>
            <a:r>
              <a:rPr b="0" i="0" lang="fr-FR" sz="4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Informations collectées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772816"/>
            <a:ext cx="8229600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909"/>
              <a:buFont typeface="Georgia"/>
              <a:buNone/>
            </a:pPr>
            <a:r>
              <a:t/>
            </a:r>
            <a:endParaRPr b="0" i="0" sz="333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4160" lvl="0" marL="36576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909"/>
              <a:buFont typeface="Georgia"/>
              <a:buChar char="•"/>
            </a:pPr>
            <a:r>
              <a:rPr b="0" i="0" lang="fr-FR" sz="333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Entreprises</a:t>
            </a:r>
          </a:p>
          <a:p>
            <a:pPr indent="-264160" lvl="0" marL="36576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909"/>
              <a:buFont typeface="Georgia"/>
              <a:buNone/>
            </a:pPr>
            <a:r>
              <a:t/>
            </a:r>
            <a:endParaRPr b="0" i="0" sz="333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4160" lvl="0" marL="36576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1451"/>
              <a:buFont typeface="Georgia"/>
              <a:buChar char="•"/>
            </a:pPr>
            <a:r>
              <a:rPr b="0" i="0" lang="fr-FR" sz="314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Etudiants</a:t>
            </a:r>
          </a:p>
          <a:p>
            <a:pPr indent="-264160" lvl="0" marL="36576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1451"/>
              <a:buFont typeface="Georgia"/>
              <a:buNone/>
            </a:pPr>
            <a:r>
              <a:t/>
            </a:r>
            <a:endParaRPr b="0" i="0" sz="3145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4160" lvl="0" marL="36576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1451"/>
              <a:buFont typeface="Georgia"/>
              <a:buChar char="•"/>
            </a:pPr>
            <a:r>
              <a:rPr b="0" i="0" lang="fr-FR" sz="314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Entretiens</a:t>
            </a:r>
          </a:p>
          <a:p>
            <a:pPr indent="-264160" lvl="0" marL="36576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1451"/>
              <a:buFont typeface="Georgia"/>
              <a:buNone/>
            </a:pPr>
            <a:r>
              <a:t/>
            </a:r>
            <a:endParaRPr b="0" i="0" sz="3145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4160" lvl="0" marL="36576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1451"/>
              <a:buFont typeface="Georgia"/>
              <a:buChar char="•"/>
            </a:pPr>
            <a:r>
              <a:rPr b="0" i="0" lang="fr-FR" sz="314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Stages</a:t>
            </a:r>
          </a:p>
          <a:p>
            <a:pPr indent="-264160" lvl="0" marL="36576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1451"/>
              <a:buFont typeface="Georgia"/>
              <a:buNone/>
            </a:pPr>
            <a:r>
              <a:t/>
            </a:r>
            <a:endParaRPr b="0" i="0" sz="3145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4160" lvl="0" marL="365760" marR="0" rtl="0" algn="l">
              <a:lnSpc>
                <a:spcPct val="80000"/>
              </a:lnSpc>
              <a:spcBef>
                <a:spcPts val="300"/>
              </a:spcBef>
              <a:buClr>
                <a:schemeClr val="accent3"/>
              </a:buClr>
              <a:buSzPct val="101451"/>
              <a:buFont typeface="Georgia"/>
              <a:buChar char="•"/>
            </a:pPr>
            <a:r>
              <a:rPr b="0" i="0" lang="fr-FR" sz="314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Pièces jointes (Rapports, CV …)</a:t>
            </a: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B15D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228600" y="540195"/>
            <a:ext cx="86868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2"/>
              </a:buClr>
              <a:buSzPct val="25000"/>
              <a:buFont typeface="Open Sans"/>
              <a:buNone/>
            </a:pPr>
            <a:r>
              <a:rPr b="0" i="0" lang="fr-FR" sz="4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Informations mises à disposition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1772816"/>
            <a:ext cx="8229600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fr-FR" sz="3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Entreprises</a:t>
            </a:r>
          </a:p>
          <a:p>
            <a:pPr indent="-264160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4160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fr-FR" sz="3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Entretiens</a:t>
            </a:r>
          </a:p>
          <a:p>
            <a:pPr indent="-264160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4160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fr-FR" sz="3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Stages</a:t>
            </a:r>
          </a:p>
          <a:p>
            <a:pPr indent="-264160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4160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fr-FR" sz="3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Pièces jointes (Rapports, CV …)</a:t>
            </a: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B15D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bain">
  <a:themeElements>
    <a:clrScheme name="Personnalisé 12">
      <a:dk1>
        <a:srgbClr val="1B1810"/>
      </a:dk1>
      <a:lt1>
        <a:srgbClr val="FFFFFF"/>
      </a:lt1>
      <a:dk2>
        <a:srgbClr val="FFFFFF"/>
      </a:dk2>
      <a:lt2>
        <a:srgbClr val="E3DED1"/>
      </a:lt2>
      <a:accent1>
        <a:srgbClr val="FFFFFF"/>
      </a:accent1>
      <a:accent2>
        <a:srgbClr val="EC7C00"/>
      </a:accent2>
      <a:accent3>
        <a:srgbClr val="C46700"/>
      </a:accent3>
      <a:accent4>
        <a:srgbClr val="029676"/>
      </a:accent4>
      <a:accent5>
        <a:srgbClr val="4AB5C4"/>
      </a:accent5>
      <a:accent6>
        <a:srgbClr val="0989B1"/>
      </a:accent6>
      <a:hlink>
        <a:srgbClr val="FFFFFF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