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4" name="Shape 34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cap="flat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2.png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youtu.be/F2aYwU23XBY" TargetMode="External"/><Relationship Id="rId6" Type="http://schemas.openxmlformats.org/officeDocument/2006/relationships/image" Target="../media/image08.jpg"/><Relationship Id="rId5" Type="http://schemas.openxmlformats.org/officeDocument/2006/relationships/hyperlink" Target="http://youtube.com/v/F2aYwU23XBY" TargetMode="Externa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jpg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154750" y="1298549"/>
            <a:ext cx="7772400" cy="16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Virtual Climbing Plants Competing for Space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764900" y="2964775"/>
            <a:ext cx="8117099" cy="94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r">
              <a:spcBef>
                <a:spcPts val="0"/>
              </a:spcBef>
              <a:buNone/>
            </a:pPr>
            <a:r>
              <a:rPr b="1" lang="e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Paper by Beďrich Beneš &amp; Erik Uriel Millàn</a:t>
            </a:r>
          </a:p>
          <a:p>
            <a:pPr algn="r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Presented by Alan Litteneker for CS275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Particle Systems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Pros: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Easy to program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Cheap(er) to run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Simpler environment interaction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rPr lang="en"/>
              <a:t>Cons: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Limits possible complexity and variation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Doesn’t sound as cool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Useful Simplification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50" y="1300875"/>
            <a:ext cx="369570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5500" y="2301000"/>
            <a:ext cx="329565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Basic Process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/>
              <a:t>Initial apex particles are seeded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/>
              <a:t>Random walk to find new</a:t>
            </a:r>
            <a:br>
              <a:rPr lang="en" sz="2400"/>
            </a:br>
            <a:r>
              <a:rPr lang="en" sz="2400"/>
              <a:t>optimal bud position according</a:t>
            </a:r>
            <a:br>
              <a:rPr lang="en" sz="2400"/>
            </a:br>
            <a:r>
              <a:rPr lang="en" sz="2400"/>
              <a:t>to fitness function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/>
              <a:t>Ensure new positions do not intersect with plant or existing environment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/>
              <a:t>If unable to grow, perform traumatic reiteration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/>
              <a:t>Occasionally seed lateral branches as fall backs</a:t>
            </a:r>
          </a:p>
          <a:p>
            <a:pPr indent="-381000" lvl="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2400"/>
              <a:t>Go back to step 2, and repeat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8937" y="1307050"/>
            <a:ext cx="324802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Algorithm Specifics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145525"/>
            <a:ext cx="8229600" cy="379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1400"/>
              <a:t>Put all seeds into the list of active buds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1400"/>
              <a:t>While the list is not empty: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 sz="1400"/>
              <a:t>Perform the following actions in parallel for every bud from the list of active buds: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lphaLcPeriod"/>
            </a:pPr>
            <a:r>
              <a:rPr lang="en" sz="1400"/>
              <a:t>Generate </a:t>
            </a:r>
            <a:r>
              <a:rPr i="1" lang="en" sz="1400"/>
              <a:t>n</a:t>
            </a:r>
            <a:r>
              <a:rPr lang="en" sz="1400"/>
              <a:t> sample positions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lphaLcPeriod"/>
            </a:pPr>
            <a:r>
              <a:rPr lang="en" sz="1400"/>
              <a:t>Evaluate the fitness function for every sample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lphaLcPeriod"/>
            </a:pPr>
            <a:r>
              <a:rPr lang="en" sz="1400"/>
              <a:t>Pick the best sample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lphaLcPeriod"/>
            </a:pPr>
            <a:r>
              <a:rPr lang="en" sz="1400"/>
              <a:t>Is the best position viable?</a:t>
            </a:r>
            <a:br>
              <a:rPr lang="en" sz="1400"/>
            </a:br>
            <a:r>
              <a:rPr lang="en" sz="1400"/>
              <a:t>YES: continue growing</a:t>
            </a:r>
          </a:p>
          <a:p>
            <a:pPr indent="-317500" lvl="2" marL="1371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romanLcPeriod"/>
            </a:pPr>
            <a:r>
              <a:rPr lang="en" sz="1400"/>
              <a:t>Grow there</a:t>
            </a:r>
          </a:p>
          <a:p>
            <a:pPr indent="-317500" lvl="2" marL="1371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romanLcPeriod"/>
            </a:pPr>
            <a:r>
              <a:rPr lang="en" sz="1400"/>
              <a:t>Sometimes generate lateral buds and do not put them into the list of active buds</a:t>
            </a:r>
          </a:p>
          <a:p>
            <a:pPr indent="-317500" lvl="2" marL="1371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romanLcPeriod"/>
            </a:pPr>
            <a:r>
              <a:rPr lang="en" sz="1400"/>
              <a:t>Put every </a:t>
            </a:r>
            <a:r>
              <a:rPr i="1" lang="en" sz="1400"/>
              <a:t>i</a:t>
            </a:r>
            <a:r>
              <a:rPr lang="en" sz="1400"/>
              <a:t>-th lateral bud into the list of active buds to achieve branching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lphaLcPeriod"/>
            </a:pPr>
            <a:r>
              <a:rPr lang="en" sz="1400"/>
              <a:t>NO: perform traumatic reiteration</a:t>
            </a:r>
          </a:p>
          <a:p>
            <a:pPr indent="-317500" lvl="2" marL="1371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romanLcPeriod"/>
            </a:pPr>
            <a:r>
              <a:rPr lang="en" sz="1400"/>
              <a:t>Remove the bud from the list of active buds</a:t>
            </a:r>
          </a:p>
          <a:p>
            <a:pPr indent="-317500" lvl="2" marL="1371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romanLcPeriod"/>
            </a:pPr>
            <a:r>
              <a:rPr lang="en" sz="1400"/>
              <a:t>Find the closest bud down on the same branch</a:t>
            </a:r>
          </a:p>
          <a:p>
            <a:pPr indent="-317500" lvl="2" marL="13716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romanLcPeriod"/>
            </a:pPr>
            <a:r>
              <a:rPr lang="en" sz="1400"/>
              <a:t>Put this bud into the list of active buds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Fitness Function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Directed random walk attempts to: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Maximize amount of light received by node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Sum of number of light sources visible to bud point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Tested using single ray tracing through scene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Minimize distance to non</a:t>
            </a:r>
            <a:br>
              <a:rPr lang="en"/>
            </a:br>
            <a:r>
              <a:rPr lang="en"/>
              <a:t>-plant objects</a:t>
            </a:r>
          </a:p>
          <a:p>
            <a:pPr indent="-381000" lvl="1" marL="914400">
              <a:spcBef>
                <a:spcPts val="0"/>
              </a:spcBef>
              <a:buClr>
                <a:schemeClr val="dk2"/>
              </a:buClr>
              <a:buSzPct val="80000"/>
              <a:buFont typeface="Trebuchet MS"/>
              <a:buChar char="○"/>
            </a:pPr>
            <a:r>
              <a:rPr lang="en"/>
              <a:t>Optimize structural support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0" y="3116100"/>
            <a:ext cx="31623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Collision Detection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High resolution</a:t>
            </a:r>
            <a:br>
              <a:rPr lang="en"/>
            </a:br>
            <a:r>
              <a:rPr lang="en"/>
              <a:t>voxel map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Voxelize the initial</a:t>
            </a:r>
            <a:br>
              <a:rPr lang="en"/>
            </a:br>
            <a:r>
              <a:rPr lang="en"/>
              <a:t>environment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Add to voxel map as plant grows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DDA line traversal for collision detection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487" y="1582500"/>
            <a:ext cx="336232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Traumatic Reiteration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Growth in a particular direction can result in lack of space for further growth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b="1" lang="en"/>
              <a:t>Traumatic Reiteration</a:t>
            </a:r>
            <a:r>
              <a:rPr lang="en"/>
              <a:t> solves this by promoting a lower lateral bud to a growth bud whenever a growth node dies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Simplest mechanism</a:t>
            </a:r>
            <a:br>
              <a:rPr lang="en"/>
            </a:br>
            <a:r>
              <a:rPr lang="en"/>
              <a:t>for growth optimization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779" y="3631629"/>
            <a:ext cx="3703324" cy="12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Pictures!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41725" y="2420025"/>
            <a:ext cx="4139999" cy="957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r">
              <a:spcBef>
                <a:spcPts val="0"/>
              </a:spcBef>
              <a:buNone/>
            </a:pPr>
            <a:r>
              <a:rPr lang="en" sz="1800"/>
              <a:t>Maximizing Light Coverage</a:t>
            </a:r>
          </a:p>
          <a:p>
            <a:pPr algn="r">
              <a:spcBef>
                <a:spcPts val="0"/>
              </a:spcBef>
              <a:buNone/>
            </a:pPr>
            <a:r>
              <a:rPr lang="en" sz="1800"/>
              <a:t>on a Complex Surface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100" y="1443750"/>
            <a:ext cx="36957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Pictures!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4185700"/>
            <a:ext cx="8229600" cy="74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400"/>
              <a:t>Notice problems with lack of gravity simulation.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50266" l="0" r="0" t="0"/>
          <a:stretch/>
        </p:blipFill>
        <p:spPr>
          <a:xfrm>
            <a:off x="1112112" y="1627600"/>
            <a:ext cx="3491749" cy="255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50266"/>
          <a:stretch/>
        </p:blipFill>
        <p:spPr>
          <a:xfrm>
            <a:off x="4540137" y="1627600"/>
            <a:ext cx="3491749" cy="255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Pictures!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b="50117" l="0" r="0" t="0"/>
          <a:stretch/>
        </p:blipFill>
        <p:spPr>
          <a:xfrm>
            <a:off x="1083662" y="1780162"/>
            <a:ext cx="3524749" cy="256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50117"/>
          <a:stretch/>
        </p:blipFill>
        <p:spPr>
          <a:xfrm>
            <a:off x="4535587" y="1780175"/>
            <a:ext cx="3524749" cy="256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Virtual Plants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Very simple question . . .</a:t>
            </a:r>
          </a:p>
          <a:p>
            <a:pPr rtl="0" algn="ctr">
              <a:spcBef>
                <a:spcPts val="0"/>
              </a:spcBef>
              <a:buNone/>
            </a:pPr>
            <a:r>
              <a:rPr b="1" lang="en"/>
              <a:t>Can we virtually mimic real plants?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Highly complex natural systems,  interacting in counterintuitive ways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Incredible variation of form and structure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True simulation would require infeasible cellular morphology modelling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Video!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57200" y="4674675"/>
            <a:ext cx="8229600" cy="34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https://youtu.be/F2aYwU23XBY</a:t>
            </a:r>
          </a:p>
        </p:txBody>
      </p:sp>
      <p:sp>
        <p:nvSpPr>
          <p:cNvPr id="172" name="Shape 172">
            <a:hlinkClick r:id="rId5"/>
          </p:cNvPr>
          <p:cNvSpPr/>
          <p:nvPr/>
        </p:nvSpPr>
        <p:spPr>
          <a:xfrm>
            <a:off x="2255650" y="1200150"/>
            <a:ext cx="4632699" cy="3474524"/>
          </a:xfrm>
          <a:prstGeom prst="rect">
            <a:avLst/>
          </a:prstGeom>
          <a:blipFill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End!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1993675" y="1802500"/>
            <a:ext cx="5243700" cy="91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 sz="4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Lindenmayer Systems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Early models lacked real complexity, until . . .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 botanist named </a:t>
            </a:r>
            <a:r>
              <a:rPr b="1" lang="en"/>
              <a:t>Aristid Lindenmayer</a:t>
            </a:r>
            <a:r>
              <a:rPr lang="en"/>
              <a:t> proposed a formal language system in 1968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 small number of simple rules can allow for a high level of complexity and variation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Can describe anything from </a:t>
            </a:r>
            <a:r>
              <a:rPr b="1" lang="en"/>
              <a:t>Algae</a:t>
            </a:r>
            <a:r>
              <a:rPr lang="en"/>
              <a:t> to </a:t>
            </a:r>
            <a:r>
              <a:rPr b="1" lang="en"/>
              <a:t>Sierpinski Triangles</a:t>
            </a:r>
            <a:r>
              <a:rPr lang="en"/>
              <a:t> to </a:t>
            </a:r>
            <a:r>
              <a:rPr b="1" lang="en"/>
              <a:t>Oak Trees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L-system Examples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74" y="1200150"/>
            <a:ext cx="5192612" cy="37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4">
            <a:alphaModFix/>
          </a:blip>
          <a:srcRect b="0" l="42834" r="0" t="0"/>
          <a:stretch/>
        </p:blipFill>
        <p:spPr>
          <a:xfrm>
            <a:off x="5689700" y="1200150"/>
            <a:ext cx="3106326" cy="37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Open L-Systems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Developed by </a:t>
            </a:r>
            <a:r>
              <a:rPr b="1" lang="en"/>
              <a:t>Przemyslaw Prusinkiewicz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Allow for interaction with environment by adding general query to global data structures</a:t>
            </a:r>
          </a:p>
          <a:p>
            <a:pPr indent="0" marL="0" rtl="0">
              <a:spcBef>
                <a:spcPts val="0"/>
              </a:spcBef>
              <a:buNone/>
            </a:pPr>
            <a:r>
              <a:rPr lang="en" u="sng"/>
              <a:t>For example: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400"/>
              <a:t>Limited water, nutrients, etc. in ground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400"/>
              <a:t>Competition for light and space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400"/>
              <a:t>Avoidance of external and self intersection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2400"/>
              <a:t>Structural support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Open L-system Examples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350" y="1541100"/>
            <a:ext cx="3600450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4">
            <a:alphaModFix/>
          </a:blip>
          <a:srcRect b="56968" l="0" r="0" t="0"/>
          <a:stretch/>
        </p:blipFill>
        <p:spPr>
          <a:xfrm>
            <a:off x="457200" y="1200150"/>
            <a:ext cx="3694024" cy="193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4">
            <a:alphaModFix/>
          </a:blip>
          <a:srcRect b="1897" l="0" r="0" t="55069"/>
          <a:stretch/>
        </p:blipFill>
        <p:spPr>
          <a:xfrm>
            <a:off x="457200" y="2989670"/>
            <a:ext cx="3694024" cy="1936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Problems with L-Systems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Non-intuitive for human programming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Difficult to determine structure of final shape from initial language and state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Almost impossible to find an L-system to describe a particular structure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Programmatically complex to allow any interaction with environment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Computationally expensive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Is there something “better”?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Inherent difficulty with L-systems suggests domain specific simplifications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If we are interested in a specific type of plant, can we develop a simpler system specifically for that type of plant?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Can a more specialized system allow easier interaction with the environment?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Particle Plant Systems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Proposed in the mid 80’s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Generally plant type specific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Describes plant as connected graph of simple particles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Growth comes from human programmed data structure production rules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/>
              <a:t>Easier integration with environment system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