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f125e1c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f125e1c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c2acb8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c2acb8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c2acb81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c2acb81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c2acb81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c2acb81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68839d9d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68839d9d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68839d9d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68839d9d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68839d9d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68839d9d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68839d9d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68839d9d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68839d9d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68839d9d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f125e1c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f125e1c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f125e1c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f125e1c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f125e1c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f125e1c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6925" y="1513950"/>
            <a:ext cx="4095900" cy="15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Customer Churn</a:t>
            </a:r>
            <a:endParaRPr>
              <a:latin typeface="Roboto"/>
              <a:ea typeface="Roboto"/>
              <a:cs typeface="Roboto"/>
              <a:sym typeface="Roboto"/>
            </a:endParaRPr>
          </a:p>
          <a:p>
            <a:pPr indent="0" lvl="0" marL="0" rtl="0" algn="l">
              <a:spcBef>
                <a:spcPts val="0"/>
              </a:spcBef>
              <a:spcAft>
                <a:spcPts val="0"/>
              </a:spcAft>
              <a:buNone/>
            </a:pPr>
            <a:r>
              <a:rPr lang="en" sz="3977">
                <a:latin typeface="Roboto"/>
                <a:ea typeface="Roboto"/>
                <a:cs typeface="Roboto"/>
                <a:sym typeface="Roboto"/>
              </a:rPr>
              <a:t>Prediction</a:t>
            </a:r>
            <a:endParaRPr sz="3977">
              <a:latin typeface="Roboto"/>
              <a:ea typeface="Roboto"/>
              <a:cs typeface="Roboto"/>
              <a:sym typeface="Roboto"/>
            </a:endParaRPr>
          </a:p>
        </p:txBody>
      </p:sp>
      <p:sp>
        <p:nvSpPr>
          <p:cNvPr id="135" name="Google Shape;135;p13"/>
          <p:cNvSpPr txBox="1"/>
          <p:nvPr>
            <p:ph idx="1" type="subTitle"/>
          </p:nvPr>
        </p:nvSpPr>
        <p:spPr>
          <a:xfrm>
            <a:off x="3571925" y="3141975"/>
            <a:ext cx="2251200" cy="447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latin typeface="Roboto"/>
                <a:ea typeface="Roboto"/>
                <a:cs typeface="Roboto"/>
                <a:sym typeface="Roboto"/>
              </a:rPr>
              <a:t>Business Presentation</a:t>
            </a:r>
            <a:endParaRPr sz="1600">
              <a:latin typeface="Roboto"/>
              <a:ea typeface="Roboto"/>
              <a:cs typeface="Roboto"/>
              <a:sym typeface="Roboto"/>
            </a:endParaRPr>
          </a:p>
        </p:txBody>
      </p:sp>
      <p:sp>
        <p:nvSpPr>
          <p:cNvPr id="136" name="Google Shape;136;p13"/>
          <p:cNvSpPr txBox="1"/>
          <p:nvPr/>
        </p:nvSpPr>
        <p:spPr>
          <a:xfrm>
            <a:off x="7497800" y="4508675"/>
            <a:ext cx="1254600" cy="3849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300">
                <a:solidFill>
                  <a:schemeClr val="lt1"/>
                </a:solidFill>
                <a:latin typeface="Roboto"/>
                <a:ea typeface="Roboto"/>
                <a:cs typeface="Roboto"/>
                <a:sym typeface="Roboto"/>
              </a:rPr>
              <a:t>Adam Littman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Model Building</a:t>
            </a:r>
            <a:endParaRPr>
              <a:latin typeface="Roboto"/>
              <a:ea typeface="Roboto"/>
              <a:cs typeface="Roboto"/>
              <a:sym typeface="Roboto"/>
            </a:endParaRPr>
          </a:p>
        </p:txBody>
      </p:sp>
      <p:sp>
        <p:nvSpPr>
          <p:cNvPr id="194" name="Google Shape;194;p22"/>
          <p:cNvSpPr txBox="1"/>
          <p:nvPr>
            <p:ph idx="1" type="body"/>
          </p:nvPr>
        </p:nvSpPr>
        <p:spPr>
          <a:xfrm>
            <a:off x="1297500" y="1567550"/>
            <a:ext cx="7475100" cy="33210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S</a:t>
            </a:r>
            <a:r>
              <a:rPr lang="en">
                <a:latin typeface="Roboto"/>
                <a:ea typeface="Roboto"/>
                <a:cs typeface="Roboto"/>
                <a:sym typeface="Roboto"/>
              </a:rPr>
              <a:t>plit the dataset into training, validation, and test data.</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Impute missing values using KNN Imputer.</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Choose model performance evaluation metric: Recall – (This will allow us to minimize false negatives).</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Build a variety of bagging and boosting classification models</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Test Oversampling and Undersampling.</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Choose the top 3 best-performing models and tune them using GridSearchCV and RandomizedSearchCV.</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Compare the models and determine the best-performing model.</a:t>
            </a:r>
            <a:endParaRPr>
              <a:latin typeface="Roboto"/>
              <a:ea typeface="Roboto"/>
              <a:cs typeface="Roboto"/>
              <a:sym typeface="Roboto"/>
            </a:endParaRPr>
          </a:p>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Build a pipeline to standardize the model in preparation for fresh data.</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Final Model: Random Forest Classifier</a:t>
            </a:r>
            <a:endParaRPr>
              <a:latin typeface="Roboto"/>
              <a:ea typeface="Roboto"/>
              <a:cs typeface="Roboto"/>
              <a:sym typeface="Roboto"/>
            </a:endParaRPr>
          </a:p>
        </p:txBody>
      </p:sp>
      <p:sp>
        <p:nvSpPr>
          <p:cNvPr id="200" name="Google Shape;200;p23"/>
          <p:cNvSpPr txBox="1"/>
          <p:nvPr>
            <p:ph idx="1" type="body"/>
          </p:nvPr>
        </p:nvSpPr>
        <p:spPr>
          <a:xfrm>
            <a:off x="1297500" y="1567550"/>
            <a:ext cx="7475100" cy="332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Random Forest returned the strongest overall results using Undersampled data.</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Below: XGBoost and Bagging have very strong recall, but are overfitting the data.</a:t>
            </a:r>
            <a:endParaRPr>
              <a:latin typeface="Roboto"/>
              <a:ea typeface="Roboto"/>
              <a:cs typeface="Roboto"/>
              <a:sym typeface="Roboto"/>
            </a:endParaRPr>
          </a:p>
        </p:txBody>
      </p:sp>
      <p:pic>
        <p:nvPicPr>
          <p:cNvPr id="201" name="Google Shape;201;p23"/>
          <p:cNvPicPr preferRelativeResize="0"/>
          <p:nvPr/>
        </p:nvPicPr>
        <p:blipFill>
          <a:blip r:embed="rId3">
            <a:alphaModFix/>
          </a:blip>
          <a:stretch>
            <a:fillRect/>
          </a:stretch>
        </p:blipFill>
        <p:spPr>
          <a:xfrm>
            <a:off x="6968050" y="284100"/>
            <a:ext cx="1804550" cy="1283450"/>
          </a:xfrm>
          <a:prstGeom prst="rect">
            <a:avLst/>
          </a:prstGeom>
          <a:noFill/>
          <a:ln>
            <a:noFill/>
          </a:ln>
        </p:spPr>
      </p:pic>
      <p:pic>
        <p:nvPicPr>
          <p:cNvPr id="202" name="Google Shape;202;p23"/>
          <p:cNvPicPr preferRelativeResize="0"/>
          <p:nvPr/>
        </p:nvPicPr>
        <p:blipFill>
          <a:blip r:embed="rId4">
            <a:alphaModFix/>
          </a:blip>
          <a:stretch>
            <a:fillRect/>
          </a:stretch>
        </p:blipFill>
        <p:spPr>
          <a:xfrm>
            <a:off x="2702875" y="2771000"/>
            <a:ext cx="4664361" cy="914100"/>
          </a:xfrm>
          <a:prstGeom prst="rect">
            <a:avLst/>
          </a:prstGeom>
          <a:noFill/>
          <a:ln>
            <a:noFill/>
          </a:ln>
        </p:spPr>
      </p:pic>
      <p:pic>
        <p:nvPicPr>
          <p:cNvPr id="203" name="Google Shape;203;p23"/>
          <p:cNvPicPr preferRelativeResize="0"/>
          <p:nvPr/>
        </p:nvPicPr>
        <p:blipFill>
          <a:blip r:embed="rId5">
            <a:alphaModFix/>
          </a:blip>
          <a:stretch>
            <a:fillRect/>
          </a:stretch>
        </p:blipFill>
        <p:spPr>
          <a:xfrm>
            <a:off x="2690175" y="3869325"/>
            <a:ext cx="4689750"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Feature Importance</a:t>
            </a:r>
            <a:endParaRPr>
              <a:latin typeface="Roboto"/>
              <a:ea typeface="Roboto"/>
              <a:cs typeface="Roboto"/>
              <a:sym typeface="Roboto"/>
            </a:endParaRPr>
          </a:p>
        </p:txBody>
      </p:sp>
      <p:sp>
        <p:nvSpPr>
          <p:cNvPr id="209" name="Google Shape;209;p24"/>
          <p:cNvSpPr txBox="1"/>
          <p:nvPr>
            <p:ph idx="1" type="body"/>
          </p:nvPr>
        </p:nvSpPr>
        <p:spPr>
          <a:xfrm>
            <a:off x="1297500" y="1567550"/>
            <a:ext cx="3179400" cy="33210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Tenure of the account is the most important variable in predicting customer churn.</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Also important features: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If the account issued a complaint within the past 12 months.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Days since the account contacted Customer Care.</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If the account is a Regular Plus account.</a:t>
            </a:r>
            <a:endParaRPr>
              <a:latin typeface="Roboto"/>
              <a:ea typeface="Roboto"/>
              <a:cs typeface="Roboto"/>
              <a:sym typeface="Roboto"/>
            </a:endParaRPr>
          </a:p>
        </p:txBody>
      </p:sp>
      <p:pic>
        <p:nvPicPr>
          <p:cNvPr id="210" name="Google Shape;210;p24"/>
          <p:cNvPicPr preferRelativeResize="0"/>
          <p:nvPr/>
        </p:nvPicPr>
        <p:blipFill>
          <a:blip r:embed="rId3">
            <a:alphaModFix/>
          </a:blip>
          <a:stretch>
            <a:fillRect/>
          </a:stretch>
        </p:blipFill>
        <p:spPr>
          <a:xfrm>
            <a:off x="4609025" y="1381625"/>
            <a:ext cx="4163574" cy="350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Business Insights and Recommendations</a:t>
            </a:r>
            <a:endParaRPr>
              <a:latin typeface="Roboto"/>
              <a:ea typeface="Roboto"/>
              <a:cs typeface="Roboto"/>
              <a:sym typeface="Roboto"/>
            </a:endParaRPr>
          </a:p>
        </p:txBody>
      </p:sp>
      <p:sp>
        <p:nvSpPr>
          <p:cNvPr id="216" name="Google Shape;216;p25"/>
          <p:cNvSpPr txBox="1"/>
          <p:nvPr>
            <p:ph idx="1" type="body"/>
          </p:nvPr>
        </p:nvSpPr>
        <p:spPr>
          <a:xfrm>
            <a:off x="1297500" y="1567550"/>
            <a:ext cx="7475100" cy="332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following accounts are most likely to attrite, and could be targeted with offers: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New accounts that were set up within the past 12 months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Accounts that issued at least one complaint within the past 12 months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Accounts that have contacted customer care within the past 3 months</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‘Regular Plus’ accounts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Contents</a:t>
            </a:r>
            <a:endParaRPr>
              <a:latin typeface="Roboto"/>
              <a:ea typeface="Roboto"/>
              <a:cs typeface="Roboto"/>
              <a:sym typeface="Roboto"/>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Business Problem Overview</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Solution Approach</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Data Overview</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Exploratory Data Analysis (EDA)</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Model Performance Summary</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Business Insights and Recommendations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Business Problem Overview</a:t>
            </a:r>
            <a:endParaRPr>
              <a:latin typeface="Roboto"/>
              <a:ea typeface="Roboto"/>
              <a:cs typeface="Roboto"/>
              <a:sym typeface="Roboto"/>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company is facing competition in the market and is experiencing customer churn.</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company would like to minimize future churn.</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company would like to develop a model that will predict potential churners.</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company would like to provide segmented offers to those potential churners.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Solution Approach</a:t>
            </a:r>
            <a:endParaRPr>
              <a:latin typeface="Roboto"/>
              <a:ea typeface="Roboto"/>
              <a:cs typeface="Roboto"/>
              <a:sym typeface="Roboto"/>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
                <a:latin typeface="Roboto"/>
                <a:ea typeface="Roboto"/>
                <a:cs typeface="Roboto"/>
                <a:sym typeface="Roboto"/>
              </a:rPr>
              <a:t>We will:</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Build different models to identify potential churners.</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Tune the top-performing models to maximize their efficiency and accuracy.</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Compare the models, then build a final model based on the best-performing model.</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Identify important features for providing segmented offers.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Overview</a:t>
            </a:r>
            <a:endParaRPr>
              <a:latin typeface="Roboto"/>
              <a:ea typeface="Roboto"/>
              <a:cs typeface="Roboto"/>
              <a:sym typeface="Roboto"/>
            </a:endParaRPr>
          </a:p>
        </p:txBody>
      </p:sp>
      <p:sp>
        <p:nvSpPr>
          <p:cNvPr id="160" name="Google Shape;160;p17"/>
          <p:cNvSpPr txBox="1"/>
          <p:nvPr>
            <p:ph idx="1" type="body"/>
          </p:nvPr>
        </p:nvSpPr>
        <p:spPr>
          <a:xfrm>
            <a:off x="1297500" y="1567550"/>
            <a:ext cx="7475100" cy="332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data contains information about 11260 accounts, and 19 features.</a:t>
            </a:r>
            <a:endParaRPr>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The features include:</a:t>
            </a:r>
            <a:endParaRPr>
              <a:latin typeface="Roboto"/>
              <a:ea typeface="Roboto"/>
              <a:cs typeface="Roboto"/>
              <a:sym typeface="Roboto"/>
            </a:endParaRPr>
          </a:p>
          <a:p>
            <a:pPr indent="-298450" lvl="1" marL="914400" rtl="0" algn="l">
              <a:lnSpc>
                <a:spcPct val="200000"/>
              </a:lnSpc>
              <a:spcBef>
                <a:spcPts val="0"/>
              </a:spcBef>
              <a:spcAft>
                <a:spcPts val="0"/>
              </a:spcAft>
              <a:buSzPts val="1100"/>
              <a:buFont typeface="Roboto"/>
              <a:buChar char="○"/>
            </a:pPr>
            <a:r>
              <a:rPr lang="en">
                <a:latin typeface="Roboto"/>
                <a:ea typeface="Roboto"/>
                <a:cs typeface="Roboto"/>
                <a:sym typeface="Roboto"/>
              </a:rPr>
              <a:t>Account ID, If the account churned (Target variable), Tenure of the account, City Tier, Number of contacts (last 12 months), Preferred payment method, Gender of primary customer on account, Service satisfaction score, Number of customers on account, Account segment, Customer Care satisfaction score, Marital status, Monthly avg revenue of account (last 12 months), Complaints over last 12 months (Y/N), Revenue growth percentage of account (yoy last 2 years), Coupons used (last 12 months), Days since customer care contact, Monthly avg cashback (last 12 months), Preferred login device.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Exploratory Data Analysis</a:t>
            </a:r>
            <a:endParaRPr>
              <a:latin typeface="Roboto"/>
              <a:ea typeface="Roboto"/>
              <a:cs typeface="Roboto"/>
              <a:sym typeface="Roboto"/>
            </a:endParaRPr>
          </a:p>
        </p:txBody>
      </p:sp>
      <p:sp>
        <p:nvSpPr>
          <p:cNvPr id="166" name="Google Shape;166;p18"/>
          <p:cNvSpPr txBox="1"/>
          <p:nvPr>
            <p:ph idx="1" type="body"/>
          </p:nvPr>
        </p:nvSpPr>
        <p:spPr>
          <a:xfrm>
            <a:off x="1297500" y="3920425"/>
            <a:ext cx="7228500" cy="59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Accounts that pay via ‘Cash on Delivery’ and ‘E Wallet’ are most likely to churn.</a:t>
            </a:r>
            <a:endParaRPr>
              <a:latin typeface="Roboto"/>
              <a:ea typeface="Roboto"/>
              <a:cs typeface="Roboto"/>
              <a:sym typeface="Roboto"/>
            </a:endParaRPr>
          </a:p>
        </p:txBody>
      </p:sp>
      <p:pic>
        <p:nvPicPr>
          <p:cNvPr id="167" name="Google Shape;167;p18"/>
          <p:cNvPicPr preferRelativeResize="0"/>
          <p:nvPr/>
        </p:nvPicPr>
        <p:blipFill>
          <a:blip r:embed="rId3">
            <a:alphaModFix/>
          </a:blip>
          <a:stretch>
            <a:fillRect/>
          </a:stretch>
        </p:blipFill>
        <p:spPr>
          <a:xfrm>
            <a:off x="2377600" y="1441275"/>
            <a:ext cx="2422868" cy="22609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Exploratory Data Analysis</a:t>
            </a:r>
            <a:endParaRPr>
              <a:latin typeface="Roboto"/>
              <a:ea typeface="Roboto"/>
              <a:cs typeface="Roboto"/>
              <a:sym typeface="Roboto"/>
            </a:endParaRPr>
          </a:p>
        </p:txBody>
      </p:sp>
      <p:sp>
        <p:nvSpPr>
          <p:cNvPr id="173" name="Google Shape;173;p19"/>
          <p:cNvSpPr txBox="1"/>
          <p:nvPr>
            <p:ph idx="1" type="body"/>
          </p:nvPr>
        </p:nvSpPr>
        <p:spPr>
          <a:xfrm>
            <a:off x="1297500" y="4064675"/>
            <a:ext cx="7228500" cy="59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‘Regular Plus’ accounts are most likely to churn, followed by ‘HNI’.</a:t>
            </a:r>
            <a:endParaRPr>
              <a:latin typeface="Roboto"/>
              <a:ea typeface="Roboto"/>
              <a:cs typeface="Roboto"/>
              <a:sym typeface="Roboto"/>
            </a:endParaRPr>
          </a:p>
        </p:txBody>
      </p:sp>
      <p:pic>
        <p:nvPicPr>
          <p:cNvPr id="174" name="Google Shape;174;p19"/>
          <p:cNvPicPr preferRelativeResize="0"/>
          <p:nvPr/>
        </p:nvPicPr>
        <p:blipFill>
          <a:blip r:embed="rId3">
            <a:alphaModFix/>
          </a:blip>
          <a:stretch>
            <a:fillRect/>
          </a:stretch>
        </p:blipFill>
        <p:spPr>
          <a:xfrm>
            <a:off x="2276450" y="1417863"/>
            <a:ext cx="2615059" cy="2307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Exploratory Data Analysis</a:t>
            </a:r>
            <a:endParaRPr>
              <a:latin typeface="Roboto"/>
              <a:ea typeface="Roboto"/>
              <a:cs typeface="Roboto"/>
              <a:sym typeface="Roboto"/>
            </a:endParaRPr>
          </a:p>
        </p:txBody>
      </p:sp>
      <p:sp>
        <p:nvSpPr>
          <p:cNvPr id="180" name="Google Shape;180;p20"/>
          <p:cNvSpPr txBox="1"/>
          <p:nvPr>
            <p:ph idx="1" type="body"/>
          </p:nvPr>
        </p:nvSpPr>
        <p:spPr>
          <a:xfrm>
            <a:off x="1297500" y="4064675"/>
            <a:ext cx="7228500" cy="59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Roboto"/>
              <a:buChar char="●"/>
            </a:pPr>
            <a:r>
              <a:rPr lang="en">
                <a:latin typeface="Roboto"/>
                <a:ea typeface="Roboto"/>
                <a:cs typeface="Roboto"/>
                <a:sym typeface="Roboto"/>
              </a:rPr>
              <a:t>‘Single’ accounts are most likely to churn.</a:t>
            </a:r>
            <a:endParaRPr>
              <a:latin typeface="Roboto"/>
              <a:ea typeface="Roboto"/>
              <a:cs typeface="Roboto"/>
              <a:sym typeface="Roboto"/>
            </a:endParaRPr>
          </a:p>
        </p:txBody>
      </p:sp>
      <p:pic>
        <p:nvPicPr>
          <p:cNvPr id="181" name="Google Shape;181;p20"/>
          <p:cNvPicPr preferRelativeResize="0"/>
          <p:nvPr/>
        </p:nvPicPr>
        <p:blipFill>
          <a:blip r:embed="rId3">
            <a:alphaModFix/>
          </a:blip>
          <a:stretch>
            <a:fillRect/>
          </a:stretch>
        </p:blipFill>
        <p:spPr>
          <a:xfrm>
            <a:off x="2629625" y="1345738"/>
            <a:ext cx="2122753" cy="24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Exploratory Data Analysis</a:t>
            </a:r>
            <a:endParaRPr>
              <a:latin typeface="Roboto"/>
              <a:ea typeface="Roboto"/>
              <a:cs typeface="Roboto"/>
              <a:sym typeface="Roboto"/>
            </a:endParaRPr>
          </a:p>
        </p:txBody>
      </p:sp>
      <p:sp>
        <p:nvSpPr>
          <p:cNvPr id="187" name="Google Shape;187;p21"/>
          <p:cNvSpPr txBox="1"/>
          <p:nvPr>
            <p:ph idx="1" type="body"/>
          </p:nvPr>
        </p:nvSpPr>
        <p:spPr>
          <a:xfrm>
            <a:off x="1297500" y="4064675"/>
            <a:ext cx="7228500" cy="5964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Font typeface="Roboto"/>
              <a:buChar char="●"/>
            </a:pPr>
            <a:r>
              <a:rPr lang="en">
                <a:latin typeface="Roboto"/>
                <a:ea typeface="Roboto"/>
                <a:cs typeface="Roboto"/>
                <a:sym typeface="Roboto"/>
              </a:rPr>
              <a:t>There is very little correlation between any of the variables, so multicollinearity will not be an issue.</a:t>
            </a:r>
            <a:endParaRPr>
              <a:latin typeface="Roboto"/>
              <a:ea typeface="Roboto"/>
              <a:cs typeface="Roboto"/>
              <a:sym typeface="Roboto"/>
            </a:endParaRPr>
          </a:p>
        </p:txBody>
      </p:sp>
      <p:pic>
        <p:nvPicPr>
          <p:cNvPr id="188" name="Google Shape;188;p21"/>
          <p:cNvPicPr preferRelativeResize="0"/>
          <p:nvPr/>
        </p:nvPicPr>
        <p:blipFill>
          <a:blip r:embed="rId3">
            <a:alphaModFix/>
          </a:blip>
          <a:stretch>
            <a:fillRect/>
          </a:stretch>
        </p:blipFill>
        <p:spPr>
          <a:xfrm>
            <a:off x="1729275" y="1307850"/>
            <a:ext cx="3750369" cy="2452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