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5199975" cy="359997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52" userDrawn="1">
          <p15:clr>
            <a:srgbClr val="A4A3A4"/>
          </p15:clr>
        </p15:guide>
        <p15:guide id="2" pos="906" userDrawn="1">
          <p15:clr>
            <a:srgbClr val="A4A3A4"/>
          </p15:clr>
        </p15:guide>
        <p15:guide id="3" pos="15557" userDrawn="1">
          <p15:clr>
            <a:srgbClr val="A4A3A4"/>
          </p15:clr>
        </p15:guide>
        <p15:guide id="4" pos="15195" userDrawn="1">
          <p15:clr>
            <a:srgbClr val="A4A3A4"/>
          </p15:clr>
        </p15:guide>
        <p15:guide id="5" pos="339" userDrawn="1">
          <p15:clr>
            <a:srgbClr val="A4A3A4"/>
          </p15:clr>
        </p15:guide>
        <p15:guide id="6" pos="680" userDrawn="1">
          <p15:clr>
            <a:srgbClr val="A4A3A4"/>
          </p15:clr>
        </p15:guide>
        <p15:guide id="7" orient="horz" pos="339" userDrawn="1">
          <p15:clr>
            <a:srgbClr val="A4A3A4"/>
          </p15:clr>
        </p15:guide>
        <p15:guide id="8" orient="horz" pos="679" userDrawn="1">
          <p15:clr>
            <a:srgbClr val="A4A3A4"/>
          </p15:clr>
        </p15:guide>
        <p15:guide id="9" orient="horz" pos="906" userDrawn="1">
          <p15:clr>
            <a:srgbClr val="A4A3A4"/>
          </p15:clr>
        </p15:guide>
        <p15:guide id="10" pos="9048" userDrawn="1">
          <p15:clr>
            <a:srgbClr val="A4A3A4"/>
          </p15:clr>
        </p15:guide>
        <p15:guide id="11" pos="8844" userDrawn="1">
          <p15:clr>
            <a:srgbClr val="A4A3A4"/>
          </p15:clr>
        </p15:guide>
        <p15:guide id="12" pos="8504" userDrawn="1">
          <p15:clr>
            <a:srgbClr val="A4A3A4"/>
          </p15:clr>
        </p15:guide>
        <p15:guide id="13" pos="9389" userDrawn="1">
          <p15:clr>
            <a:srgbClr val="A4A3A4"/>
          </p15:clr>
        </p15:guide>
        <p15:guide id="14" pos="9751" userDrawn="1">
          <p15:clr>
            <a:srgbClr val="A4A3A4"/>
          </p15:clr>
        </p15:guide>
        <p15:guide id="15" pos="10318" userDrawn="1">
          <p15:clr>
            <a:srgbClr val="A4A3A4"/>
          </p15:clr>
        </p15:guide>
        <p15:guide id="16" orient="horz" pos="5306" userDrawn="1">
          <p15:clr>
            <a:srgbClr val="A4A3A4"/>
          </p15:clr>
        </p15:guide>
        <p15:guide id="17" pos="14968" userDrawn="1">
          <p15:clr>
            <a:srgbClr val="A4A3A4"/>
          </p15:clr>
        </p15:guide>
        <p15:guide id="18" orient="horz" pos="22338" userDrawn="1">
          <p15:clr>
            <a:srgbClr val="A4A3A4"/>
          </p15:clr>
        </p15:guide>
        <p15:guide id="19" orient="horz" pos="21771" userDrawn="1">
          <p15:clr>
            <a:srgbClr val="A4A3A4"/>
          </p15:clr>
        </p15:guide>
        <p15:guide id="20" orient="horz" pos="17689" userDrawn="1">
          <p15:clr>
            <a:srgbClr val="A4A3A4"/>
          </p15:clr>
        </p15:guide>
        <p15:guide id="21" orient="horz" pos="7574" userDrawn="1">
          <p15:clr>
            <a:srgbClr val="A4A3A4"/>
          </p15:clr>
        </p15:guide>
        <p15:guide id="22" orient="horz" pos="9774" userDrawn="1">
          <p15:clr>
            <a:srgbClr val="A4A3A4"/>
          </p15:clr>
        </p15:guide>
        <p15:guide id="23" orient="horz" pos="1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1EE"/>
    <a:srgbClr val="EFEDE3"/>
    <a:srgbClr val="E5E1D7"/>
    <a:srgbClr val="92886E"/>
    <a:srgbClr val="DDE4D8"/>
    <a:srgbClr val="DEDEDE"/>
    <a:srgbClr val="C7C7C7"/>
    <a:srgbClr val="E0E0DC"/>
    <a:srgbClr val="747767"/>
    <a:srgbClr val="C8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4500" autoAdjust="0"/>
  </p:normalViewPr>
  <p:slideViewPr>
    <p:cSldViewPr snapToGrid="0">
      <p:cViewPr varScale="1">
        <p:scale>
          <a:sx n="15" d="100"/>
          <a:sy n="15" d="100"/>
        </p:scale>
        <p:origin x="3086" y="115"/>
      </p:cViewPr>
      <p:guideLst>
        <p:guide orient="horz" pos="4852"/>
        <p:guide pos="906"/>
        <p:guide pos="15557"/>
        <p:guide pos="15195"/>
        <p:guide pos="339"/>
        <p:guide pos="680"/>
        <p:guide orient="horz" pos="339"/>
        <p:guide orient="horz" pos="679"/>
        <p:guide orient="horz" pos="906"/>
        <p:guide pos="9048"/>
        <p:guide pos="8844"/>
        <p:guide pos="8504"/>
        <p:guide pos="9389"/>
        <p:guide pos="9751"/>
        <p:guide pos="10318"/>
        <p:guide orient="horz" pos="5306"/>
        <p:guide pos="14968"/>
        <p:guide orient="horz" pos="22338"/>
        <p:guide orient="horz" pos="21771"/>
        <p:guide orient="horz" pos="17689"/>
        <p:guide orient="horz" pos="7574"/>
        <p:guide orient="horz" pos="9774"/>
        <p:guide orient="horz" pos="1372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ic\Desktop\hah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cic\Documents\GitHub\Markeri\klasa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30326526973081"/>
          <c:y val="0.12331220926026021"/>
          <c:w val="0.84969673473026919"/>
          <c:h val="0.68285613357110331"/>
        </c:manualLayout>
      </c:layout>
      <c:barChart>
        <c:barDir val="col"/>
        <c:grouping val="clustered"/>
        <c:varyColors val="0"/>
        <c:ser>
          <c:idx val="0"/>
          <c:order val="0"/>
          <c:tx>
            <c:strRef>
              <c:f>Sheet1!$E$14</c:f>
              <c:strCache>
                <c:ptCount val="1"/>
                <c:pt idx="0">
                  <c:v>greška pozicije[cm] </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0.9"/>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Sheet1!$E$15:$E$18</c:f>
              <c:numCache>
                <c:formatCode>General</c:formatCode>
                <c:ptCount val="4"/>
                <c:pt idx="0">
                  <c:v>0.93148378333333337</c:v>
                </c:pt>
                <c:pt idx="1">
                  <c:v>4.8974150000000005</c:v>
                </c:pt>
                <c:pt idx="2">
                  <c:v>10.242355</c:v>
                </c:pt>
                <c:pt idx="3">
                  <c:v>13.2967</c:v>
                </c:pt>
              </c:numCache>
            </c:numRef>
          </c:val>
          <c:extLst>
            <c:ext xmlns:c16="http://schemas.microsoft.com/office/drawing/2014/chart" uri="{C3380CC4-5D6E-409C-BE32-E72D297353CC}">
              <c16:uniqueId val="{00000000-FFC9-49EE-A2BB-DD07FC5F395F}"/>
            </c:ext>
          </c:extLst>
        </c:ser>
        <c:ser>
          <c:idx val="1"/>
          <c:order val="1"/>
          <c:tx>
            <c:strRef>
              <c:f>Sheet1!$F$14</c:f>
              <c:strCache>
                <c:ptCount val="1"/>
                <c:pt idx="0">
                  <c:v>greška rotacije[°]</c:v>
                </c:pt>
              </c:strCache>
            </c:strRef>
          </c:tx>
          <c:spPr>
            <a:solidFill>
              <a:schemeClr val="bg1">
                <a:lumMod val="75000"/>
              </a:schemeClr>
            </a:solidFill>
            <a:ln w="19050">
              <a:solidFill>
                <a:schemeClr val="tx1"/>
              </a:solidFill>
            </a:ln>
            <a:effectLst/>
          </c:spPr>
          <c:invertIfNegative val="0"/>
          <c:errBars>
            <c:errBarType val="both"/>
            <c:errValType val="fixedVal"/>
            <c:noEndCap val="0"/>
            <c:val val="1"/>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Sheet1!$F$15:$F$18</c:f>
              <c:numCache>
                <c:formatCode>General</c:formatCode>
                <c:ptCount val="4"/>
                <c:pt idx="0">
                  <c:v>1.3329150166666666</c:v>
                </c:pt>
                <c:pt idx="1">
                  <c:v>5.2881649999999993</c:v>
                </c:pt>
                <c:pt idx="2">
                  <c:v>9.842175000000001</c:v>
                </c:pt>
                <c:pt idx="3">
                  <c:v>10.736615</c:v>
                </c:pt>
              </c:numCache>
            </c:numRef>
          </c:val>
          <c:extLst>
            <c:ext xmlns:c16="http://schemas.microsoft.com/office/drawing/2014/chart" uri="{C3380CC4-5D6E-409C-BE32-E72D297353CC}">
              <c16:uniqueId val="{00000001-FFC9-49EE-A2BB-DD07FC5F395F}"/>
            </c:ext>
          </c:extLst>
        </c:ser>
        <c:dLbls>
          <c:showLegendKey val="0"/>
          <c:showVal val="0"/>
          <c:showCatName val="0"/>
          <c:showSerName val="0"/>
          <c:showPercent val="0"/>
          <c:showBubbleSize val="0"/>
        </c:dLbls>
        <c:gapWidth val="219"/>
        <c:overlap val="-27"/>
        <c:axId val="482676008"/>
        <c:axId val="482675352"/>
      </c:barChart>
      <c:catAx>
        <c:axId val="48267600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err="1">
                    <a:solidFill>
                      <a:schemeClr val="tx1"/>
                    </a:solidFill>
                  </a:rPr>
                  <a:t>udaljenost</a:t>
                </a:r>
                <a:r>
                  <a:rPr lang="en-US" sz="2400" dirty="0">
                    <a:solidFill>
                      <a:schemeClr val="tx1"/>
                    </a:solidFill>
                  </a:rPr>
                  <a:t> </a:t>
                </a:r>
                <a:r>
                  <a:rPr lang="en-US" sz="2400" dirty="0" err="1">
                    <a:solidFill>
                      <a:schemeClr val="tx1"/>
                    </a:solidFill>
                  </a:rPr>
                  <a:t>markera</a:t>
                </a:r>
                <a:r>
                  <a:rPr lang="en-US" sz="2400" dirty="0">
                    <a:solidFill>
                      <a:schemeClr val="tx1"/>
                    </a:solidFill>
                  </a:rPr>
                  <a:t> </a:t>
                </a:r>
                <a:r>
                  <a:rPr lang="en-US" sz="2400" dirty="0" err="1">
                    <a:solidFill>
                      <a:schemeClr val="tx1"/>
                    </a:solidFill>
                  </a:rPr>
                  <a:t>i</a:t>
                </a:r>
                <a:r>
                  <a:rPr lang="en-US" sz="2400" dirty="0">
                    <a:solidFill>
                      <a:schemeClr val="tx1"/>
                    </a:solidFill>
                  </a:rPr>
                  <a:t> </a:t>
                </a:r>
                <a:r>
                  <a:rPr lang="en-US" sz="2400" dirty="0" err="1">
                    <a:solidFill>
                      <a:schemeClr val="tx1"/>
                    </a:solidFill>
                  </a:rPr>
                  <a:t>kamere</a:t>
                </a:r>
                <a:r>
                  <a:rPr lang="en-US" sz="2400" dirty="0">
                    <a:solidFill>
                      <a:schemeClr val="tx1"/>
                    </a:solidFill>
                  </a:rPr>
                  <a:t> [cm]</a:t>
                </a:r>
              </a:p>
            </c:rich>
          </c:tx>
          <c:layout>
            <c:manualLayout>
              <c:xMode val="edge"/>
              <c:yMode val="edge"/>
              <c:x val="0.23741029537420016"/>
              <c:y val="0.8964018709487957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5352"/>
        <c:crosses val="autoZero"/>
        <c:auto val="1"/>
        <c:lblAlgn val="ctr"/>
        <c:lblOffset val="100"/>
        <c:noMultiLvlLbl val="0"/>
      </c:catAx>
      <c:valAx>
        <c:axId val="482675352"/>
        <c:scaling>
          <c:orientation val="minMax"/>
        </c:scaling>
        <c:delete val="0"/>
        <c:axPos val="l"/>
        <c:majorGridlines>
          <c:spPr>
            <a:ln w="9525"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r>
                  <a:rPr lang="sr-Latn-RS" sz="2400" dirty="0">
                    <a:solidFill>
                      <a:schemeClr val="tx1"/>
                    </a:solidFill>
                    <a:latin typeface="Calibri (Body)"/>
                  </a:rPr>
                  <a:t>greška</a:t>
                </a:r>
                <a:r>
                  <a:rPr lang="en-US" sz="2400" dirty="0">
                    <a:solidFill>
                      <a:schemeClr val="tx1"/>
                    </a:solidFill>
                    <a:latin typeface="Calibri (Body)"/>
                  </a:rPr>
                  <a:t>[cm/</a:t>
                </a:r>
                <a:r>
                  <a:rPr lang="en-US" sz="2400" dirty="0">
                    <a:solidFill>
                      <a:schemeClr val="tx1"/>
                    </a:solidFill>
                    <a:latin typeface="Calibri (Body)"/>
                    <a:cs typeface="Calibri" panose="020F0502020204030204" pitchFamily="34" charset="0"/>
                  </a:rPr>
                  <a:t>°]</a:t>
                </a:r>
                <a:r>
                  <a:rPr lang="sr-Latn-RS" sz="2400" baseline="0" dirty="0">
                    <a:solidFill>
                      <a:schemeClr val="tx1"/>
                    </a:solidFill>
                    <a:latin typeface="Calibri (Body)"/>
                  </a:rPr>
                  <a:t> </a:t>
                </a:r>
                <a:r>
                  <a:rPr lang="en-US" sz="2400" dirty="0">
                    <a:solidFill>
                      <a:schemeClr val="tx1"/>
                    </a:solidFill>
                    <a:latin typeface="Calibri (Body)"/>
                  </a:rPr>
                  <a:t> </a:t>
                </a:r>
              </a:p>
            </c:rich>
          </c:tx>
          <c:layout>
            <c:manualLayout>
              <c:xMode val="edge"/>
              <c:yMode val="edge"/>
              <c:x val="1.0692929857863694E-2"/>
              <c:y val="0.3386444558884240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6008"/>
        <c:crosses val="autoZero"/>
        <c:crossBetween val="between"/>
      </c:valAx>
      <c:spPr>
        <a:noFill/>
        <a:ln>
          <a:noFill/>
        </a:ln>
        <a:effectLst/>
      </c:spPr>
    </c:plotArea>
    <c:legend>
      <c:legendPos val="b"/>
      <c:layout>
        <c:manualLayout>
          <c:xMode val="edge"/>
          <c:yMode val="edge"/>
          <c:x val="0.11819507340498792"/>
          <c:y val="0"/>
          <c:w val="0.80890787622692994"/>
          <c:h val="7.567655908852959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23675528823059"/>
          <c:y val="0.19693463099791117"/>
          <c:w val="0.86576324471176946"/>
          <c:h val="0.65295434530485486"/>
        </c:manualLayout>
      </c:layout>
      <c:barChart>
        <c:barDir val="col"/>
        <c:grouping val="clustered"/>
        <c:varyColors val="0"/>
        <c:ser>
          <c:idx val="0"/>
          <c:order val="0"/>
          <c:tx>
            <c:strRef>
              <c:f>Sheet1!$D$20</c:f>
              <c:strCache>
                <c:ptCount val="1"/>
                <c:pt idx="0">
                  <c:v> greške pozicije [cm]</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Sheet1!$D$21:$D$23</c:f>
              <c:numCache>
                <c:formatCode>General</c:formatCode>
                <c:ptCount val="3"/>
                <c:pt idx="0">
                  <c:v>4.6059000000000001</c:v>
                </c:pt>
                <c:pt idx="1">
                  <c:v>2.7177699999999998</c:v>
                </c:pt>
                <c:pt idx="2">
                  <c:v>3.6223000000000001</c:v>
                </c:pt>
              </c:numCache>
            </c:numRef>
          </c:val>
          <c:extLst>
            <c:ext xmlns:c16="http://schemas.microsoft.com/office/drawing/2014/chart" uri="{C3380CC4-5D6E-409C-BE32-E72D297353CC}">
              <c16:uniqueId val="{00000000-582E-4A94-BC88-2E84F4FB9EAA}"/>
            </c:ext>
          </c:extLst>
        </c:ser>
        <c:ser>
          <c:idx val="1"/>
          <c:order val="1"/>
          <c:tx>
            <c:strRef>
              <c:f>Sheet1!$E$20</c:f>
              <c:strCache>
                <c:ptCount val="1"/>
                <c:pt idx="0">
                  <c:v> greške rotacije [°]</c:v>
                </c:pt>
              </c:strCache>
            </c:strRef>
          </c:tx>
          <c:spPr>
            <a:solidFill>
              <a:schemeClr val="bg1">
                <a:lumMod val="7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Sheet1!$E$21:$E$23</c:f>
              <c:numCache>
                <c:formatCode>General</c:formatCode>
                <c:ptCount val="3"/>
                <c:pt idx="0">
                  <c:v>3.8951699999999998</c:v>
                </c:pt>
                <c:pt idx="1">
                  <c:v>1.2487699999999999</c:v>
                </c:pt>
                <c:pt idx="2">
                  <c:v>3.24031</c:v>
                </c:pt>
              </c:numCache>
            </c:numRef>
          </c:val>
          <c:extLst>
            <c:ext xmlns:c16="http://schemas.microsoft.com/office/drawing/2014/chart" uri="{C3380CC4-5D6E-409C-BE32-E72D297353CC}">
              <c16:uniqueId val="{00000001-582E-4A94-BC88-2E84F4FB9EAA}"/>
            </c:ext>
          </c:extLst>
        </c:ser>
        <c:dLbls>
          <c:showLegendKey val="0"/>
          <c:showVal val="0"/>
          <c:showCatName val="0"/>
          <c:showSerName val="0"/>
          <c:showPercent val="0"/>
          <c:showBubbleSize val="0"/>
        </c:dLbls>
        <c:gapWidth val="219"/>
        <c:overlap val="-27"/>
        <c:axId val="489118432"/>
        <c:axId val="489118760"/>
      </c:barChart>
      <c:catAx>
        <c:axId val="489118432"/>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broj markera na slici</a:t>
                </a:r>
              </a:p>
            </c:rich>
          </c:tx>
          <c:layout>
            <c:manualLayout>
              <c:xMode val="edge"/>
              <c:yMode val="edge"/>
              <c:x val="0.36585550776179326"/>
              <c:y val="0.9229627981420384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760"/>
        <c:crosses val="autoZero"/>
        <c:auto val="1"/>
        <c:lblAlgn val="ctr"/>
        <c:lblOffset val="100"/>
        <c:noMultiLvlLbl val="0"/>
      </c:catAx>
      <c:valAx>
        <c:axId val="489118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sr-Latn-RS" sz="2400" b="0" i="0" baseline="0" dirty="0">
                    <a:solidFill>
                      <a:schemeClr val="tx1"/>
                    </a:solidFill>
                    <a:effectLst/>
                  </a:rPr>
                  <a:t>greška</a:t>
                </a:r>
                <a:r>
                  <a:rPr lang="en-US" sz="2400" b="0" i="0" baseline="0" dirty="0">
                    <a:solidFill>
                      <a:schemeClr val="tx1"/>
                    </a:solidFill>
                    <a:effectLst/>
                  </a:rPr>
                  <a:t>[cm/°]</a:t>
                </a:r>
                <a:r>
                  <a:rPr lang="sr-Latn-RS" sz="2400" b="0" i="0" baseline="0" dirty="0">
                    <a:solidFill>
                      <a:schemeClr val="tx1"/>
                    </a:solidFill>
                    <a:effectLst/>
                  </a:rPr>
                  <a:t> </a:t>
                </a:r>
                <a:r>
                  <a:rPr lang="en-US" sz="2400" b="0" i="0" baseline="0" dirty="0">
                    <a:solidFill>
                      <a:schemeClr val="tx1"/>
                    </a:solidFill>
                    <a:effectLst/>
                  </a:rPr>
                  <a:t> </a:t>
                </a:r>
                <a:endParaRPr lang="en-US" sz="2400" dirty="0">
                  <a:solidFill>
                    <a:schemeClr val="tx1"/>
                  </a:solidFill>
                  <a:effectLst/>
                </a:endParaRPr>
              </a:p>
            </c:rich>
          </c:tx>
          <c:layout>
            <c:manualLayout>
              <c:xMode val="edge"/>
              <c:yMode val="edge"/>
              <c:x val="1.6388668852915513E-3"/>
              <c:y val="0.3601735503982324"/>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432"/>
        <c:crosses val="autoZero"/>
        <c:crossBetween val="between"/>
      </c:valAx>
      <c:spPr>
        <a:noFill/>
        <a:ln>
          <a:noFill/>
        </a:ln>
        <a:effectLst/>
      </c:spPr>
    </c:plotArea>
    <c:legend>
      <c:legendPos val="r"/>
      <c:layout>
        <c:manualLayout>
          <c:xMode val="edge"/>
          <c:yMode val="edge"/>
          <c:x val="0.11081267701852272"/>
          <c:y val="5.4699414793147348E-2"/>
          <c:w val="0.74069518980272953"/>
          <c:h val="0.193266703558245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B71C-99B6-4187-B58D-F76BD03571F9}"/>
              </a:ext>
            </a:extLst>
          </p:cNvPr>
          <p:cNvSpPr>
            <a:spLocks noGrp="1"/>
          </p:cNvSpPr>
          <p:nvPr>
            <p:ph type="ctrTitle"/>
          </p:nvPr>
        </p:nvSpPr>
        <p:spPr>
          <a:xfrm>
            <a:off x="3149997" y="5891626"/>
            <a:ext cx="18899981" cy="12533242"/>
          </a:xfrm>
        </p:spPr>
        <p:txBody>
          <a:bodyPr anchor="b"/>
          <a:lstStyle>
            <a:lvl1pPr algn="ctr">
              <a:defRPr sz="12401"/>
            </a:lvl1pPr>
          </a:lstStyle>
          <a:p>
            <a:r>
              <a:rPr lang="en-US"/>
              <a:t>Click to edit Master title style</a:t>
            </a:r>
          </a:p>
        </p:txBody>
      </p:sp>
      <p:sp>
        <p:nvSpPr>
          <p:cNvPr id="3" name="Subtitle 2">
            <a:extLst>
              <a:ext uri="{FF2B5EF4-FFF2-40B4-BE49-F238E27FC236}">
                <a16:creationId xmlns:a16="http://schemas.microsoft.com/office/drawing/2014/main" id="{813D4AB1-10A5-4B2F-917E-8E0787CB5930}"/>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en-US"/>
              <a:t>Click to edit Master subtitle style</a:t>
            </a:r>
          </a:p>
        </p:txBody>
      </p:sp>
      <p:sp>
        <p:nvSpPr>
          <p:cNvPr id="4" name="Date Placeholder 3">
            <a:extLst>
              <a:ext uri="{FF2B5EF4-FFF2-40B4-BE49-F238E27FC236}">
                <a16:creationId xmlns:a16="http://schemas.microsoft.com/office/drawing/2014/main" id="{60A2A88B-4B8B-4649-90E8-A3B9DA77272A}"/>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7823E863-26B1-40EB-82E4-0E47B819E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D1C56-FC52-4821-A243-F5528E1F6D1E}"/>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50299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F8F6-BD01-4D15-9133-2C2222D57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21A04-05BD-4254-B57C-13B6EEF75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FE48-45C6-40C5-82F9-36C5093E341F}"/>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D337E203-146E-4B6C-B9C1-DF58EBF7E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05A9-A454-4B0C-8DC8-7A3E66483640}"/>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21620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0E916-F3E2-4A9F-B36C-0B362D98896C}"/>
              </a:ext>
            </a:extLst>
          </p:cNvPr>
          <p:cNvSpPr>
            <a:spLocks noGrp="1"/>
          </p:cNvSpPr>
          <p:nvPr>
            <p:ph type="title" orient="vert"/>
          </p:nvPr>
        </p:nvSpPr>
        <p:spPr>
          <a:xfrm>
            <a:off x="18033732" y="1916653"/>
            <a:ext cx="5433745" cy="3050811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A5096D-1BDE-4019-896B-E3317BE1445A}"/>
              </a:ext>
            </a:extLst>
          </p:cNvPr>
          <p:cNvSpPr>
            <a:spLocks noGrp="1"/>
          </p:cNvSpPr>
          <p:nvPr>
            <p:ph type="body" orient="vert" idx="1"/>
          </p:nvPr>
        </p:nvSpPr>
        <p:spPr>
          <a:xfrm>
            <a:off x="1732498"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E5485-2B34-49FC-A02F-92D9F2EAF86F}"/>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F6878DD1-D940-4E47-8035-2F81D510A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9428C-F749-47FE-BEC6-D5840851426B}"/>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7537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B0EA-9599-40E9-ACBD-630D36F27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F46BD-94B0-4D57-84B9-E705C5475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52D27-67BF-4654-839B-FA4B488003E1}"/>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CBEBA883-0979-452E-B42C-083360CF6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40F89-6633-455F-8D1C-BAE014961F53}"/>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2545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2935-94BB-49F5-BA0E-DC745C3CEA11}"/>
              </a:ext>
            </a:extLst>
          </p:cNvPr>
          <p:cNvSpPr>
            <a:spLocks noGrp="1"/>
          </p:cNvSpPr>
          <p:nvPr>
            <p:ph type="title"/>
          </p:nvPr>
        </p:nvSpPr>
        <p:spPr>
          <a:xfrm>
            <a:off x="1719374" y="8974940"/>
            <a:ext cx="21734978" cy="14974888"/>
          </a:xfrm>
        </p:spPr>
        <p:txBody>
          <a:bodyPr anchor="b"/>
          <a:lstStyle>
            <a:lvl1pPr>
              <a:defRPr sz="12401"/>
            </a:lvl1pPr>
          </a:lstStyle>
          <a:p>
            <a:r>
              <a:rPr lang="en-US"/>
              <a:t>Click to edit Master title style</a:t>
            </a:r>
          </a:p>
        </p:txBody>
      </p:sp>
      <p:sp>
        <p:nvSpPr>
          <p:cNvPr id="3" name="Text Placeholder 2">
            <a:extLst>
              <a:ext uri="{FF2B5EF4-FFF2-40B4-BE49-F238E27FC236}">
                <a16:creationId xmlns:a16="http://schemas.microsoft.com/office/drawing/2014/main" id="{816F86F5-57A2-4B71-ACFC-CBD371784F6B}"/>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8ABA4F-A6E8-4523-BA3C-F8C73478537E}"/>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5AA61B8A-539E-4D30-ADD3-2B4F0434A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712A9-32BE-4D4E-985E-3D80E2B720B4}"/>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58837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E1F0-A762-4021-91AF-56EA7584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6AEA8-204A-4440-BD67-51B35BBEE1B4}"/>
              </a:ext>
            </a:extLst>
          </p:cNvPr>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B0C80-74F6-4B33-9939-55FAB9F63064}"/>
              </a:ext>
            </a:extLst>
          </p:cNvPr>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6C6E8-9728-40E8-A6F2-FC2A2877DE95}"/>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6" name="Footer Placeholder 5">
            <a:extLst>
              <a:ext uri="{FF2B5EF4-FFF2-40B4-BE49-F238E27FC236}">
                <a16:creationId xmlns:a16="http://schemas.microsoft.com/office/drawing/2014/main" id="{35DD1E23-1953-4B7B-A237-0581B73FD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47A7E-76BD-4321-8CEE-9049553315C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1424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4E2A-F6E6-42C8-BFD6-FE478F198492}"/>
              </a:ext>
            </a:extLst>
          </p:cNvPr>
          <p:cNvSpPr>
            <a:spLocks noGrp="1"/>
          </p:cNvSpPr>
          <p:nvPr>
            <p:ph type="title"/>
          </p:nvPr>
        </p:nvSpPr>
        <p:spPr>
          <a:xfrm>
            <a:off x="1735781" y="1916656"/>
            <a:ext cx="21734978" cy="6958285"/>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4872E-CCED-4BD4-B202-57FCB05C27AF}"/>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4" name="Content Placeholder 3">
            <a:extLst>
              <a:ext uri="{FF2B5EF4-FFF2-40B4-BE49-F238E27FC236}">
                <a16:creationId xmlns:a16="http://schemas.microsoft.com/office/drawing/2014/main" id="{CE09AFFB-1F40-41CF-9E04-409323F35AFA}"/>
              </a:ext>
            </a:extLst>
          </p:cNvPr>
          <p:cNvSpPr>
            <a:spLocks noGrp="1"/>
          </p:cNvSpPr>
          <p:nvPr>
            <p:ph sz="half" idx="2"/>
          </p:nvPr>
        </p:nvSpPr>
        <p:spPr>
          <a:xfrm>
            <a:off x="1735781" y="13149904"/>
            <a:ext cx="10660770"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BF868-1C58-41B4-8F20-D306CD63F709}"/>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6" name="Content Placeholder 5">
            <a:extLst>
              <a:ext uri="{FF2B5EF4-FFF2-40B4-BE49-F238E27FC236}">
                <a16:creationId xmlns:a16="http://schemas.microsoft.com/office/drawing/2014/main" id="{05A5E79A-3A58-4579-82E6-E3B5EE3774A1}"/>
              </a:ext>
            </a:extLst>
          </p:cNvPr>
          <p:cNvSpPr>
            <a:spLocks noGrp="1"/>
          </p:cNvSpPr>
          <p:nvPr>
            <p:ph sz="quarter" idx="4"/>
          </p:nvPr>
        </p:nvSpPr>
        <p:spPr>
          <a:xfrm>
            <a:off x="12757487"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59ADA-2F2A-4909-A0B4-553F7C8EB422}"/>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8" name="Footer Placeholder 7">
            <a:extLst>
              <a:ext uri="{FF2B5EF4-FFF2-40B4-BE49-F238E27FC236}">
                <a16:creationId xmlns:a16="http://schemas.microsoft.com/office/drawing/2014/main" id="{EEC09B32-77F4-4C85-882C-BA940D410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6A795-21CC-44BA-A948-56C0D3C470D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07453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E63-3177-46A6-A6F3-87EE407A4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DD06D-71B2-4FD7-A32A-A8BC48309F18}"/>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4" name="Footer Placeholder 3">
            <a:extLst>
              <a:ext uri="{FF2B5EF4-FFF2-40B4-BE49-F238E27FC236}">
                <a16:creationId xmlns:a16="http://schemas.microsoft.com/office/drawing/2014/main" id="{C3F20B06-F710-47AD-8BD4-4F8CD239A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5F7F-9A2A-4B1A-95B5-070257785315}"/>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2000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99593-5902-47EC-9744-D2000269DB8F}"/>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3" name="Footer Placeholder 2">
            <a:extLst>
              <a:ext uri="{FF2B5EF4-FFF2-40B4-BE49-F238E27FC236}">
                <a16:creationId xmlns:a16="http://schemas.microsoft.com/office/drawing/2014/main" id="{5B50B42E-85E4-4109-81CB-CE6D407B84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73354-54B4-4A19-8A54-017ABB39A327}"/>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534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D256-5FFE-439A-99F4-BEC7193087F3}"/>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Content Placeholder 2">
            <a:extLst>
              <a:ext uri="{FF2B5EF4-FFF2-40B4-BE49-F238E27FC236}">
                <a16:creationId xmlns:a16="http://schemas.microsoft.com/office/drawing/2014/main" id="{664AD490-E451-482C-90CF-82FE8684EC0B}"/>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C50AC-D260-4445-BEA0-9B40EBB74DB0}"/>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7D7D0FE1-E987-44EE-918E-B8766917036E}"/>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6" name="Footer Placeholder 5">
            <a:extLst>
              <a:ext uri="{FF2B5EF4-FFF2-40B4-BE49-F238E27FC236}">
                <a16:creationId xmlns:a16="http://schemas.microsoft.com/office/drawing/2014/main" id="{9A1D1652-1FFA-4239-AB49-5880CD185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4D99A-890A-4891-92A5-B855EAD04AC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92905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7AF-B893-4B8C-BCD9-39D3D7F12F58}"/>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Picture Placeholder 2">
            <a:extLst>
              <a:ext uri="{FF2B5EF4-FFF2-40B4-BE49-F238E27FC236}">
                <a16:creationId xmlns:a16="http://schemas.microsoft.com/office/drawing/2014/main" id="{1CBC95E2-D1D0-499A-90A1-21D4C5323B4F}"/>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en-US"/>
          </a:p>
        </p:txBody>
      </p:sp>
      <p:sp>
        <p:nvSpPr>
          <p:cNvPr id="4" name="Text Placeholder 3">
            <a:extLst>
              <a:ext uri="{FF2B5EF4-FFF2-40B4-BE49-F238E27FC236}">
                <a16:creationId xmlns:a16="http://schemas.microsoft.com/office/drawing/2014/main" id="{37B523A9-AEB7-4F02-BE1E-C08C32B51B97}"/>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FC9D09B5-990F-4D6F-B0FB-39302EA92ECD}"/>
              </a:ext>
            </a:extLst>
          </p:cNvPr>
          <p:cNvSpPr>
            <a:spLocks noGrp="1"/>
          </p:cNvSpPr>
          <p:nvPr>
            <p:ph type="dt" sz="half" idx="10"/>
          </p:nvPr>
        </p:nvSpPr>
        <p:spPr/>
        <p:txBody>
          <a:bodyPr/>
          <a:lstStyle/>
          <a:p>
            <a:fld id="{801BEC54-C3FE-47BB-9735-907719EA608D}" type="datetimeFigureOut">
              <a:rPr lang="en-US" smtClean="0"/>
              <a:t>11/24/2017</a:t>
            </a:fld>
            <a:endParaRPr lang="en-US"/>
          </a:p>
        </p:txBody>
      </p:sp>
      <p:sp>
        <p:nvSpPr>
          <p:cNvPr id="6" name="Footer Placeholder 5">
            <a:extLst>
              <a:ext uri="{FF2B5EF4-FFF2-40B4-BE49-F238E27FC236}">
                <a16:creationId xmlns:a16="http://schemas.microsoft.com/office/drawing/2014/main" id="{DD6000CF-5280-4682-B11C-E29FB7E1B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B9B44-AA0B-4242-ACF9-5C7A54EB620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90285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86B6B-E241-46DF-8787-8118C5863215}"/>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95374-E388-4505-AF5C-5F4B1C78D510}"/>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4452D-60E4-48EE-A433-BC1C71EEEE25}"/>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801BEC54-C3FE-47BB-9735-907719EA608D}" type="datetimeFigureOut">
              <a:rPr lang="en-US" smtClean="0"/>
              <a:t>11/24/2017</a:t>
            </a:fld>
            <a:endParaRPr lang="en-US"/>
          </a:p>
        </p:txBody>
      </p:sp>
      <p:sp>
        <p:nvSpPr>
          <p:cNvPr id="5" name="Footer Placeholder 4">
            <a:extLst>
              <a:ext uri="{FF2B5EF4-FFF2-40B4-BE49-F238E27FC236}">
                <a16:creationId xmlns:a16="http://schemas.microsoft.com/office/drawing/2014/main" id="{0F5A764F-FFE0-49E7-B9B3-45E9EB965DE8}"/>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A6335-5259-4CCB-8207-FBE35DDA2F74}"/>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480A9F8E-E3C2-4D1C-8AB7-032A28338214}" type="slidenum">
              <a:rPr lang="en-US" smtClean="0"/>
              <a:t>‹#›</a:t>
            </a:fld>
            <a:endParaRPr lang="en-US"/>
          </a:p>
        </p:txBody>
      </p:sp>
    </p:spTree>
    <p:extLst>
      <p:ext uri="{BB962C8B-B14F-4D97-AF65-F5344CB8AC3E}">
        <p14:creationId xmlns:p14="http://schemas.microsoft.com/office/powerpoint/2010/main" val="2658259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en-US"/>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11" Type="http://schemas.microsoft.com/office/2007/relationships/hdphoto" Target="../media/hdphoto2.wdp"/><Relationship Id="rId5" Type="http://schemas.openxmlformats.org/officeDocument/2006/relationships/chart" Target="../charts/chart1.xml"/><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1BF2150-97B5-47F0-9A20-CCE4FE25701F}"/>
              </a:ext>
            </a:extLst>
          </p:cNvPr>
          <p:cNvSpPr/>
          <p:nvPr/>
        </p:nvSpPr>
        <p:spPr>
          <a:xfrm>
            <a:off x="-13178" y="-67734"/>
            <a:ext cx="25234460" cy="36067472"/>
          </a:xfrm>
          <a:prstGeom prst="rect">
            <a:avLst/>
          </a:prstGeom>
          <a:solidFill>
            <a:srgbClr val="EFE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2AE6655-E0B6-4552-A8F1-C58B7E052FD8}"/>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889" b="94333" l="6000" r="93111"/>
                    </a14:imgEffect>
                  </a14:imgLayer>
                </a14:imgProps>
              </a:ext>
              <a:ext uri="{28A0092B-C50C-407E-A947-70E740481C1C}">
                <a14:useLocalDpi xmlns:a14="http://schemas.microsoft.com/office/drawing/2010/main" val="0"/>
              </a:ext>
            </a:extLst>
          </a:blip>
          <a:stretch>
            <a:fillRect/>
          </a:stretch>
        </p:blipFill>
        <p:spPr>
          <a:xfrm>
            <a:off x="19279162" y="960263"/>
            <a:ext cx="4479777" cy="4479777"/>
          </a:xfrm>
          <a:prstGeom prst="rect">
            <a:avLst/>
          </a:prstGeom>
        </p:spPr>
      </p:pic>
      <p:sp>
        <p:nvSpPr>
          <p:cNvPr id="25" name="Rectangle 24">
            <a:extLst>
              <a:ext uri="{FF2B5EF4-FFF2-40B4-BE49-F238E27FC236}">
                <a16:creationId xmlns:a16="http://schemas.microsoft.com/office/drawing/2014/main" id="{1F82069A-E77E-45D3-ADD7-A18D4EF7516F}"/>
              </a:ext>
            </a:extLst>
          </p:cNvPr>
          <p:cNvSpPr/>
          <p:nvPr/>
        </p:nvSpPr>
        <p:spPr>
          <a:xfrm>
            <a:off x="24122063" y="3476822"/>
            <a:ext cx="53975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25F9932-65F1-405E-AAED-8047DC5A82CF}"/>
              </a:ext>
            </a:extLst>
          </p:cNvPr>
          <p:cNvSpPr txBox="1"/>
          <p:nvPr/>
        </p:nvSpPr>
        <p:spPr>
          <a:xfrm>
            <a:off x="1345939" y="1271147"/>
            <a:ext cx="18459450" cy="984885"/>
          </a:xfrm>
          <a:prstGeom prst="rect">
            <a:avLst/>
          </a:prstGeom>
          <a:noFill/>
        </p:spPr>
        <p:txBody>
          <a:bodyPr wrap="square" rtlCol="0">
            <a:spAutoFit/>
          </a:bodyPr>
          <a:lstStyle/>
          <a:p>
            <a:r>
              <a:rPr lang="sr-Latn-RS" sz="4000" dirty="0"/>
              <a:t>XVI godišnja konferencija polaznika Istraživačke stanice Petnica „Korak u nauku“</a:t>
            </a:r>
          </a:p>
          <a:p>
            <a:endParaRPr lang="en-US" dirty="0"/>
          </a:p>
        </p:txBody>
      </p:sp>
      <p:sp>
        <p:nvSpPr>
          <p:cNvPr id="27" name="TextBox 26">
            <a:extLst>
              <a:ext uri="{FF2B5EF4-FFF2-40B4-BE49-F238E27FC236}">
                <a16:creationId xmlns:a16="http://schemas.microsoft.com/office/drawing/2014/main" id="{2EB16BA4-8CAE-4EFE-AD39-2DF3CB716D97}"/>
              </a:ext>
            </a:extLst>
          </p:cNvPr>
          <p:cNvSpPr txBox="1"/>
          <p:nvPr/>
        </p:nvSpPr>
        <p:spPr>
          <a:xfrm>
            <a:off x="1279604" y="1884186"/>
            <a:ext cx="18459450" cy="1908215"/>
          </a:xfrm>
          <a:prstGeom prst="rect">
            <a:avLst/>
          </a:prstGeom>
          <a:noFill/>
        </p:spPr>
        <p:txBody>
          <a:bodyPr wrap="square" rtlCol="0">
            <a:spAutoFit/>
          </a:bodyPr>
          <a:lstStyle/>
          <a:p>
            <a:r>
              <a:rPr lang="sr-Latn-RS" sz="10000" dirty="0"/>
              <a:t>Lokalizacija na osnovu markera</a:t>
            </a:r>
          </a:p>
          <a:p>
            <a:endParaRPr lang="en-US" dirty="0"/>
          </a:p>
        </p:txBody>
      </p:sp>
      <p:sp>
        <p:nvSpPr>
          <p:cNvPr id="28" name="TextBox 27">
            <a:extLst>
              <a:ext uri="{FF2B5EF4-FFF2-40B4-BE49-F238E27FC236}">
                <a16:creationId xmlns:a16="http://schemas.microsoft.com/office/drawing/2014/main" id="{0C8B733D-1C43-49B0-BA2C-64C9EA672E8C}"/>
              </a:ext>
            </a:extLst>
          </p:cNvPr>
          <p:cNvSpPr txBox="1"/>
          <p:nvPr/>
        </p:nvSpPr>
        <p:spPr>
          <a:xfrm>
            <a:off x="1345939" y="3725180"/>
            <a:ext cx="12007569" cy="1477328"/>
          </a:xfrm>
          <a:prstGeom prst="rect">
            <a:avLst/>
          </a:prstGeom>
          <a:noFill/>
        </p:spPr>
        <p:txBody>
          <a:bodyPr wrap="square" rtlCol="0">
            <a:spAutoFit/>
          </a:bodyPr>
          <a:lstStyle/>
          <a:p>
            <a:r>
              <a:rPr lang="en-US" sz="3000" b="1" dirty="0"/>
              <a:t>Dragan </a:t>
            </a:r>
            <a:r>
              <a:rPr lang="en-US" sz="3000" b="1" dirty="0" err="1"/>
              <a:t>Mićić</a:t>
            </a:r>
            <a:r>
              <a:rPr lang="en-US" sz="3000" dirty="0"/>
              <a:t>, </a:t>
            </a:r>
            <a:r>
              <a:rPr lang="en-US" sz="3000" dirty="0" err="1"/>
              <a:t>gimnazija</a:t>
            </a:r>
            <a:r>
              <a:rPr lang="en-US" sz="3000" dirty="0"/>
              <a:t> „</a:t>
            </a:r>
            <a:r>
              <a:rPr lang="en-US" sz="3000" dirty="0" err="1"/>
              <a:t>Sveti</a:t>
            </a:r>
            <a:r>
              <a:rPr lang="en-US" sz="3000" dirty="0"/>
              <a:t> Sava“ </a:t>
            </a:r>
            <a:r>
              <a:rPr lang="en-US" sz="3000" dirty="0" err="1"/>
              <a:t>Požega</a:t>
            </a:r>
            <a:r>
              <a:rPr lang="sr-Latn-RS" sz="3000" dirty="0"/>
              <a:t>,</a:t>
            </a:r>
            <a:r>
              <a:rPr lang="en-US" sz="3000" dirty="0"/>
              <a:t> </a:t>
            </a:r>
            <a:r>
              <a:rPr lang="sr-Latn-RS" sz="3000" dirty="0"/>
              <a:t>&lt;</a:t>
            </a:r>
            <a:r>
              <a:rPr lang="en-US" sz="3000" dirty="0"/>
              <a:t>dragan.micicc@gmail.com</a:t>
            </a:r>
            <a:r>
              <a:rPr lang="sr-Latn-RS" sz="3000" dirty="0"/>
              <a:t>&gt;</a:t>
            </a:r>
            <a:r>
              <a:rPr lang="en-US" sz="3000" dirty="0"/>
              <a:t>  </a:t>
            </a:r>
            <a:endParaRPr lang="sr-Latn-RS" sz="3000" dirty="0"/>
          </a:p>
          <a:p>
            <a:r>
              <a:rPr lang="sr-Latn-RS" sz="3000" b="1" dirty="0"/>
              <a:t>Danilo Tonić</a:t>
            </a:r>
            <a:r>
              <a:rPr lang="en-US" sz="3000" dirty="0"/>
              <a:t>, </a:t>
            </a:r>
            <a:r>
              <a:rPr lang="en-US" sz="3000" dirty="0" err="1"/>
              <a:t>gimnazija</a:t>
            </a:r>
            <a:r>
              <a:rPr lang="en-US" sz="3000" dirty="0"/>
              <a:t> </a:t>
            </a:r>
            <a:r>
              <a:rPr lang="en-US" sz="3000" dirty="0" err="1"/>
              <a:t>Kraljevo</a:t>
            </a:r>
            <a:r>
              <a:rPr lang="en-US" sz="3000" dirty="0"/>
              <a:t>, </a:t>
            </a:r>
            <a:r>
              <a:rPr lang="sr-Latn-RS" sz="3000" dirty="0"/>
              <a:t>&lt;</a:t>
            </a:r>
            <a:r>
              <a:rPr lang="en-US" sz="3000" dirty="0"/>
              <a:t>tonic.danilo@hotmail.com</a:t>
            </a:r>
            <a:r>
              <a:rPr lang="sr-Latn-RS" sz="3000" dirty="0"/>
              <a:t>&gt;</a:t>
            </a:r>
          </a:p>
          <a:p>
            <a:r>
              <a:rPr lang="sr-Latn-RS" sz="3000" dirty="0"/>
              <a:t>Mentori: Andrej Lojdl, Damjan Dakić</a:t>
            </a:r>
          </a:p>
        </p:txBody>
      </p:sp>
      <p:sp>
        <p:nvSpPr>
          <p:cNvPr id="31" name="TextBox 30">
            <a:extLst>
              <a:ext uri="{FF2B5EF4-FFF2-40B4-BE49-F238E27FC236}">
                <a16:creationId xmlns:a16="http://schemas.microsoft.com/office/drawing/2014/main" id="{09E2537A-3C36-412B-BAB2-85F3E90C7B89}"/>
              </a:ext>
            </a:extLst>
          </p:cNvPr>
          <p:cNvSpPr txBox="1"/>
          <p:nvPr/>
        </p:nvSpPr>
        <p:spPr>
          <a:xfrm>
            <a:off x="1354816" y="7370380"/>
            <a:ext cx="8296277" cy="707886"/>
          </a:xfrm>
          <a:prstGeom prst="rect">
            <a:avLst/>
          </a:prstGeom>
          <a:noFill/>
        </p:spPr>
        <p:txBody>
          <a:bodyPr wrap="square" rtlCol="0">
            <a:spAutoFit/>
          </a:bodyPr>
          <a:lstStyle/>
          <a:p>
            <a:r>
              <a:rPr lang="sr-Latn-RS" sz="4000" b="1" dirty="0"/>
              <a:t>Cilj</a:t>
            </a:r>
            <a:endParaRPr lang="en-US" sz="4000" b="1" dirty="0"/>
          </a:p>
        </p:txBody>
      </p:sp>
      <p:sp>
        <p:nvSpPr>
          <p:cNvPr id="32" name="TextBox 31">
            <a:extLst>
              <a:ext uri="{FF2B5EF4-FFF2-40B4-BE49-F238E27FC236}">
                <a16:creationId xmlns:a16="http://schemas.microsoft.com/office/drawing/2014/main" id="{CD700C04-6B4A-42CC-A0D3-0784411AE2C8}"/>
              </a:ext>
            </a:extLst>
          </p:cNvPr>
          <p:cNvSpPr txBox="1"/>
          <p:nvPr/>
        </p:nvSpPr>
        <p:spPr>
          <a:xfrm>
            <a:off x="1341001" y="8073955"/>
            <a:ext cx="12698849" cy="3354765"/>
          </a:xfrm>
          <a:prstGeom prst="rect">
            <a:avLst/>
          </a:prstGeom>
          <a:noFill/>
        </p:spPr>
        <p:txBody>
          <a:bodyPr wrap="square" rtlCol="0">
            <a:spAutoFit/>
          </a:bodyPr>
          <a:lstStyle/>
          <a:p>
            <a:pPr algn="just"/>
            <a:r>
              <a:rPr lang="pl-PL" sz="3000" dirty="0"/>
              <a:t>U ovom radu ispitivana je mogućnost vizualne lokalizacije objekta u ograničenom prostoru na osnovu AruCo markera postavljenih na zidovima prostora u kome se objekat nalazi. </a:t>
            </a:r>
            <a:r>
              <a:rPr lang="en-US" sz="3000" dirty="0" err="1"/>
              <a:t>AruCo</a:t>
            </a:r>
            <a:r>
              <a:rPr lang="en-US" sz="3000" dirty="0"/>
              <a:t> </a:t>
            </a:r>
            <a:r>
              <a:rPr lang="en-US" sz="3000" dirty="0" err="1"/>
              <a:t>markeri</a:t>
            </a:r>
            <a:r>
              <a:rPr lang="en-US" sz="3000" dirty="0"/>
              <a:t> </a:t>
            </a:r>
            <a:r>
              <a:rPr lang="en-US" sz="3000" dirty="0" err="1"/>
              <a:t>predstavljaju</a:t>
            </a:r>
            <a:r>
              <a:rPr lang="en-US" sz="3000" dirty="0"/>
              <a:t> </a:t>
            </a:r>
            <a:r>
              <a:rPr lang="en-US" sz="3000" dirty="0" err="1"/>
              <a:t>sintetičke</a:t>
            </a:r>
            <a:r>
              <a:rPr lang="en-US" sz="3000" dirty="0"/>
              <a:t> </a:t>
            </a:r>
            <a:r>
              <a:rPr lang="en-US" sz="3000" dirty="0" err="1"/>
              <a:t>kvadratne</a:t>
            </a:r>
            <a:r>
              <a:rPr lang="en-US" sz="3000" dirty="0"/>
              <a:t> </a:t>
            </a:r>
            <a:r>
              <a:rPr lang="en-US" sz="3000" dirty="0" err="1"/>
              <a:t>markere</a:t>
            </a:r>
            <a:r>
              <a:rPr lang="en-US" sz="3000" dirty="0"/>
              <a:t> </a:t>
            </a:r>
            <a:r>
              <a:rPr lang="en-US" sz="3000" dirty="0" err="1"/>
              <a:t>ispunjene</a:t>
            </a:r>
            <a:r>
              <a:rPr lang="en-US" sz="3000" dirty="0"/>
              <a:t> </a:t>
            </a:r>
            <a:r>
              <a:rPr lang="en-US" sz="3000" dirty="0" err="1"/>
              <a:t>crno-belom</a:t>
            </a:r>
            <a:r>
              <a:rPr lang="en-US" sz="3000" dirty="0"/>
              <a:t> </a:t>
            </a:r>
            <a:r>
              <a:rPr lang="en-US" sz="3000" dirty="0" err="1"/>
              <a:t>matricom</a:t>
            </a:r>
            <a:r>
              <a:rPr lang="en-US" sz="3000" dirty="0"/>
              <a:t> </a:t>
            </a:r>
            <a:r>
              <a:rPr lang="en-US" sz="3000" dirty="0" err="1"/>
              <a:t>crnih</a:t>
            </a:r>
            <a:r>
              <a:rPr lang="en-US" sz="3000" dirty="0"/>
              <a:t> </a:t>
            </a:r>
            <a:r>
              <a:rPr lang="en-US" sz="3000" dirty="0" err="1"/>
              <a:t>ivica</a:t>
            </a:r>
            <a:r>
              <a:rPr lang="sr-Latn-RS" sz="3000" dirty="0"/>
              <a:t> </a:t>
            </a:r>
            <a:r>
              <a:rPr lang="en-US" sz="3000" dirty="0"/>
              <a:t>(</a:t>
            </a:r>
            <a:r>
              <a:rPr lang="sr-Latn-RS" sz="3000" dirty="0"/>
              <a:t>slika 1</a:t>
            </a:r>
            <a:r>
              <a:rPr lang="en-US" sz="3000" dirty="0"/>
              <a:t>)</a:t>
            </a:r>
            <a:r>
              <a:rPr lang="sr-Latn-RS" sz="3000" dirty="0"/>
              <a:t>. Sistem čine prostor dimenzija 1x1m, 8 AruCo markera na zidovima prostora i objekat sa kamerom na sebi (slika 2).</a:t>
            </a:r>
          </a:p>
          <a:p>
            <a:endParaRPr lang="en-US" sz="3200" dirty="0"/>
          </a:p>
        </p:txBody>
      </p:sp>
      <p:pic>
        <p:nvPicPr>
          <p:cNvPr id="48" name="Picture 47">
            <a:extLst>
              <a:ext uri="{FF2B5EF4-FFF2-40B4-BE49-F238E27FC236}">
                <a16:creationId xmlns:a16="http://schemas.microsoft.com/office/drawing/2014/main" id="{F97D13C3-623F-4DEE-8615-81AA1921FF0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37603"/>
          <a:stretch/>
        </p:blipFill>
        <p:spPr>
          <a:xfrm>
            <a:off x="7193907" y="11092565"/>
            <a:ext cx="3904207" cy="3538581"/>
          </a:xfrm>
          <a:prstGeom prst="rect">
            <a:avLst/>
          </a:prstGeom>
        </p:spPr>
      </p:pic>
      <p:sp>
        <p:nvSpPr>
          <p:cNvPr id="3" name="Rectangle 2">
            <a:extLst>
              <a:ext uri="{FF2B5EF4-FFF2-40B4-BE49-F238E27FC236}">
                <a16:creationId xmlns:a16="http://schemas.microsoft.com/office/drawing/2014/main" id="{9654108F-F9F2-4F09-9F69-C05D824DDEF6}"/>
              </a:ext>
            </a:extLst>
          </p:cNvPr>
          <p:cNvSpPr/>
          <p:nvPr/>
        </p:nvSpPr>
        <p:spPr>
          <a:xfrm>
            <a:off x="1428992" y="25930273"/>
            <a:ext cx="12522866" cy="2677656"/>
          </a:xfrm>
          <a:prstGeom prst="rect">
            <a:avLst/>
          </a:prstGeom>
        </p:spPr>
        <p:txBody>
          <a:bodyPr wrap="square">
            <a:spAutoFit/>
          </a:bodyPr>
          <a:lstStyle/>
          <a:p>
            <a:pPr marL="342900" indent="-342900" algn="just">
              <a:buAutoNum type="arabicPeriod"/>
            </a:pPr>
            <a:r>
              <a:rPr lang="sr-Latn-RS" sz="2400" dirty="0"/>
              <a:t>Originalna slika</a:t>
            </a:r>
          </a:p>
          <a:p>
            <a:pPr marL="342900" indent="-342900" algn="just">
              <a:buAutoNum type="arabicPeriod"/>
            </a:pPr>
            <a:r>
              <a:rPr lang="sr-Latn-RS" sz="2400" dirty="0"/>
              <a:t>Binarizacija (Local Adaptive Threshold)</a:t>
            </a:r>
          </a:p>
          <a:p>
            <a:pPr marL="342900" indent="-342900" algn="just">
              <a:buAutoNum type="arabicPeriod"/>
            </a:pPr>
            <a:r>
              <a:rPr lang="sr-Latn-RS" sz="2400" dirty="0"/>
              <a:t>Izdvajanje ivica (SuzukiAbe)</a:t>
            </a:r>
          </a:p>
          <a:p>
            <a:pPr marL="342900" indent="-342900" algn="just">
              <a:buAutoNum type="arabicPeriod"/>
            </a:pPr>
            <a:r>
              <a:rPr lang="sr-Latn-RS" sz="2400" dirty="0"/>
              <a:t>Aproksimiranje kontura mnogouglovima (DouglasPeucker) i izdvajanje četvorouglova </a:t>
            </a:r>
          </a:p>
          <a:p>
            <a:pPr marL="342900" indent="-342900" algn="just">
              <a:buAutoNum type="arabicPeriod"/>
            </a:pPr>
            <a:r>
              <a:rPr lang="sr-Latn-RS" sz="2400" dirty="0"/>
              <a:t>Izdvajanje potencijalnih markera i njihovo implicitno ispravljanje</a:t>
            </a:r>
          </a:p>
          <a:p>
            <a:pPr marL="342900" indent="-342900" algn="just">
              <a:buAutoNum type="arabicPeriod"/>
            </a:pPr>
            <a:r>
              <a:rPr lang="sr-Latn-RS" sz="2400" dirty="0"/>
              <a:t>Očitavanje markera </a:t>
            </a:r>
          </a:p>
          <a:p>
            <a:pPr marL="342900" indent="-342900" algn="just">
              <a:buAutoNum type="arabicPeriod"/>
            </a:pPr>
            <a:r>
              <a:rPr lang="sr-Latn-RS" sz="2400" dirty="0"/>
              <a:t>Izlaz algoritma</a:t>
            </a:r>
          </a:p>
        </p:txBody>
      </p:sp>
      <p:sp>
        <p:nvSpPr>
          <p:cNvPr id="55" name="TextBox 54">
            <a:extLst>
              <a:ext uri="{FF2B5EF4-FFF2-40B4-BE49-F238E27FC236}">
                <a16:creationId xmlns:a16="http://schemas.microsoft.com/office/drawing/2014/main" id="{BA89910B-9AD0-407C-AEB8-1D8A573034DB}"/>
              </a:ext>
            </a:extLst>
          </p:cNvPr>
          <p:cNvSpPr txBox="1"/>
          <p:nvPr/>
        </p:nvSpPr>
        <p:spPr>
          <a:xfrm>
            <a:off x="7320606" y="14575202"/>
            <a:ext cx="1267605" cy="830997"/>
          </a:xfrm>
          <a:prstGeom prst="rect">
            <a:avLst/>
          </a:prstGeom>
          <a:noFill/>
        </p:spPr>
        <p:txBody>
          <a:bodyPr wrap="square" rtlCol="0">
            <a:spAutoFit/>
          </a:bodyPr>
          <a:lstStyle/>
          <a:p>
            <a:r>
              <a:rPr lang="sr-Latn-RS" sz="3000" dirty="0"/>
              <a:t>Slika 2</a:t>
            </a:r>
          </a:p>
          <a:p>
            <a:endParaRPr lang="en-US" dirty="0"/>
          </a:p>
        </p:txBody>
      </p:sp>
      <p:sp>
        <p:nvSpPr>
          <p:cNvPr id="66" name="TextBox 65">
            <a:extLst>
              <a:ext uri="{FF2B5EF4-FFF2-40B4-BE49-F238E27FC236}">
                <a16:creationId xmlns:a16="http://schemas.microsoft.com/office/drawing/2014/main" id="{42765761-1EA5-4E76-96D9-80998217F5F6}"/>
              </a:ext>
            </a:extLst>
          </p:cNvPr>
          <p:cNvSpPr txBox="1"/>
          <p:nvPr/>
        </p:nvSpPr>
        <p:spPr>
          <a:xfrm>
            <a:off x="15939398" y="18778979"/>
            <a:ext cx="8109447" cy="1508105"/>
          </a:xfrm>
          <a:prstGeom prst="rect">
            <a:avLst/>
          </a:prstGeom>
          <a:noFill/>
        </p:spPr>
        <p:txBody>
          <a:bodyPr wrap="square" rtlCol="0">
            <a:spAutoFit/>
          </a:bodyPr>
          <a:lstStyle/>
          <a:p>
            <a:pPr algn="just"/>
            <a:r>
              <a:rPr lang="sr-Latn-RS" sz="3000" dirty="0"/>
              <a:t>	U tabeli 1 predstavljeni su rezultati algoritma za detekciju markera.</a:t>
            </a:r>
          </a:p>
          <a:p>
            <a:endParaRPr lang="en-US" sz="3200" dirty="0"/>
          </a:p>
        </p:txBody>
      </p:sp>
      <p:sp>
        <p:nvSpPr>
          <p:cNvPr id="67" name="TextBox 66">
            <a:extLst>
              <a:ext uri="{FF2B5EF4-FFF2-40B4-BE49-F238E27FC236}">
                <a16:creationId xmlns:a16="http://schemas.microsoft.com/office/drawing/2014/main" id="{C26DD1E2-4922-4C8B-B2D0-6E0BBC98ABE9}"/>
              </a:ext>
            </a:extLst>
          </p:cNvPr>
          <p:cNvSpPr txBox="1"/>
          <p:nvPr/>
        </p:nvSpPr>
        <p:spPr>
          <a:xfrm>
            <a:off x="1354816" y="14582541"/>
            <a:ext cx="1442536" cy="830997"/>
          </a:xfrm>
          <a:prstGeom prst="rect">
            <a:avLst/>
          </a:prstGeom>
          <a:noFill/>
        </p:spPr>
        <p:txBody>
          <a:bodyPr wrap="square" rtlCol="0">
            <a:spAutoFit/>
          </a:bodyPr>
          <a:lstStyle/>
          <a:p>
            <a:r>
              <a:rPr lang="sr-Latn-RS" sz="3000" dirty="0"/>
              <a:t>Slika 1</a:t>
            </a:r>
          </a:p>
          <a:p>
            <a:endParaRPr lang="en-US" dirty="0"/>
          </a:p>
        </p:txBody>
      </p:sp>
      <p:sp>
        <p:nvSpPr>
          <p:cNvPr id="68" name="TextBox 67">
            <a:extLst>
              <a:ext uri="{FF2B5EF4-FFF2-40B4-BE49-F238E27FC236}">
                <a16:creationId xmlns:a16="http://schemas.microsoft.com/office/drawing/2014/main" id="{D967C608-59EA-45A7-A3DF-7A0CAA63091A}"/>
              </a:ext>
            </a:extLst>
          </p:cNvPr>
          <p:cNvSpPr txBox="1"/>
          <p:nvPr/>
        </p:nvSpPr>
        <p:spPr>
          <a:xfrm>
            <a:off x="15973503" y="23087104"/>
            <a:ext cx="3904207" cy="861774"/>
          </a:xfrm>
          <a:prstGeom prst="rect">
            <a:avLst/>
          </a:prstGeom>
          <a:noFill/>
        </p:spPr>
        <p:txBody>
          <a:bodyPr wrap="square" rtlCol="0">
            <a:spAutoFit/>
          </a:bodyPr>
          <a:lstStyle/>
          <a:p>
            <a:r>
              <a:rPr lang="sr-Latn-RS" sz="3000" dirty="0"/>
              <a:t>Tabela 1</a:t>
            </a:r>
          </a:p>
          <a:p>
            <a:endParaRPr lang="en-US" dirty="0"/>
          </a:p>
        </p:txBody>
      </p:sp>
      <p:sp>
        <p:nvSpPr>
          <p:cNvPr id="70" name="TextBox 69">
            <a:extLst>
              <a:ext uri="{FF2B5EF4-FFF2-40B4-BE49-F238E27FC236}">
                <a16:creationId xmlns:a16="http://schemas.microsoft.com/office/drawing/2014/main" id="{887E15F6-D8BE-427A-9F54-0A97034436A6}"/>
              </a:ext>
            </a:extLst>
          </p:cNvPr>
          <p:cNvSpPr txBox="1"/>
          <p:nvPr/>
        </p:nvSpPr>
        <p:spPr>
          <a:xfrm>
            <a:off x="15939398" y="17062302"/>
            <a:ext cx="3904207" cy="861774"/>
          </a:xfrm>
          <a:prstGeom prst="rect">
            <a:avLst/>
          </a:prstGeom>
          <a:noFill/>
        </p:spPr>
        <p:txBody>
          <a:bodyPr wrap="square" rtlCol="0">
            <a:spAutoFit/>
          </a:bodyPr>
          <a:lstStyle/>
          <a:p>
            <a:r>
              <a:rPr lang="sr-Latn-RS" sz="3000" dirty="0"/>
              <a:t>Slika 6</a:t>
            </a:r>
          </a:p>
          <a:p>
            <a:endParaRPr lang="en-US" dirty="0"/>
          </a:p>
        </p:txBody>
      </p:sp>
      <p:sp>
        <p:nvSpPr>
          <p:cNvPr id="71" name="TextBox 70">
            <a:extLst>
              <a:ext uri="{FF2B5EF4-FFF2-40B4-BE49-F238E27FC236}">
                <a16:creationId xmlns:a16="http://schemas.microsoft.com/office/drawing/2014/main" id="{EE3F60C5-B1FB-45AC-9CC4-A4CFD525C996}"/>
              </a:ext>
            </a:extLst>
          </p:cNvPr>
          <p:cNvSpPr txBox="1"/>
          <p:nvPr/>
        </p:nvSpPr>
        <p:spPr>
          <a:xfrm>
            <a:off x="15939398" y="8703931"/>
            <a:ext cx="7819541" cy="2862322"/>
          </a:xfrm>
          <a:prstGeom prst="rect">
            <a:avLst/>
          </a:prstGeom>
          <a:noFill/>
        </p:spPr>
        <p:txBody>
          <a:bodyPr wrap="square" rtlCol="0">
            <a:spAutoFit/>
          </a:bodyPr>
          <a:lstStyle/>
          <a:p>
            <a:pPr algn="just"/>
            <a:r>
              <a:rPr lang="sr-Latn-RS" sz="3000" dirty="0"/>
              <a:t>Na slici 6 predstavljena je zavisnost greške položaja kamere od udaljenosti između kamere i  markera. Primećuje se da greška raste sa porastom udaljenosti između markera i kamere. Do ove pojave dolazi zbog nepreciznije detekcije temena markera. </a:t>
            </a:r>
            <a:endParaRPr lang="en-US" sz="3200" dirty="0"/>
          </a:p>
        </p:txBody>
      </p:sp>
      <p:graphicFrame>
        <p:nvGraphicFramePr>
          <p:cNvPr id="21" name="Table 20">
            <a:extLst>
              <a:ext uri="{FF2B5EF4-FFF2-40B4-BE49-F238E27FC236}">
                <a16:creationId xmlns:a16="http://schemas.microsoft.com/office/drawing/2014/main" id="{263D1678-77E9-401B-A008-6C5872563EFA}"/>
              </a:ext>
            </a:extLst>
          </p:cNvPr>
          <p:cNvGraphicFramePr>
            <a:graphicFrameLocks noGrp="1"/>
          </p:cNvGraphicFramePr>
          <p:nvPr>
            <p:extLst>
              <p:ext uri="{D42A27DB-BD31-4B8C-83A1-F6EECF244321}">
                <p14:modId xmlns:p14="http://schemas.microsoft.com/office/powerpoint/2010/main" val="3427445363"/>
              </p:ext>
            </p:extLst>
          </p:nvPr>
        </p:nvGraphicFramePr>
        <p:xfrm>
          <a:off x="16067850" y="19951418"/>
          <a:ext cx="8070825" cy="2964180"/>
        </p:xfrm>
        <a:graphic>
          <a:graphicData uri="http://schemas.openxmlformats.org/drawingml/2006/table">
            <a:tbl>
              <a:tblPr/>
              <a:tblGrid>
                <a:gridCol w="1078358">
                  <a:extLst>
                    <a:ext uri="{9D8B030D-6E8A-4147-A177-3AD203B41FA5}">
                      <a16:colId xmlns:a16="http://schemas.microsoft.com/office/drawing/2014/main" val="3016031074"/>
                    </a:ext>
                  </a:extLst>
                </a:gridCol>
                <a:gridCol w="746279">
                  <a:extLst>
                    <a:ext uri="{9D8B030D-6E8A-4147-A177-3AD203B41FA5}">
                      <a16:colId xmlns:a16="http://schemas.microsoft.com/office/drawing/2014/main" val="2360870043"/>
                    </a:ext>
                  </a:extLst>
                </a:gridCol>
                <a:gridCol w="1666430">
                  <a:extLst>
                    <a:ext uri="{9D8B030D-6E8A-4147-A177-3AD203B41FA5}">
                      <a16:colId xmlns:a16="http://schemas.microsoft.com/office/drawing/2014/main" val="3718356413"/>
                    </a:ext>
                  </a:extLst>
                </a:gridCol>
                <a:gridCol w="1541837">
                  <a:extLst>
                    <a:ext uri="{9D8B030D-6E8A-4147-A177-3AD203B41FA5}">
                      <a16:colId xmlns:a16="http://schemas.microsoft.com/office/drawing/2014/main" val="3026733471"/>
                    </a:ext>
                  </a:extLst>
                </a:gridCol>
                <a:gridCol w="1557411">
                  <a:extLst>
                    <a:ext uri="{9D8B030D-6E8A-4147-A177-3AD203B41FA5}">
                      <a16:colId xmlns:a16="http://schemas.microsoft.com/office/drawing/2014/main" val="1695789570"/>
                    </a:ext>
                  </a:extLst>
                </a:gridCol>
                <a:gridCol w="1480510">
                  <a:extLst>
                    <a:ext uri="{9D8B030D-6E8A-4147-A177-3AD203B41FA5}">
                      <a16:colId xmlns:a16="http://schemas.microsoft.com/office/drawing/2014/main" val="2031723242"/>
                    </a:ext>
                  </a:extLst>
                </a:gridCol>
              </a:tblGrid>
              <a:tr h="729570">
                <a:tc>
                  <a:txBody>
                    <a:bodyPr/>
                    <a:lstStyle/>
                    <a:p>
                      <a:pPr algn="ctr" fontAlgn="b"/>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markera</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na</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slici</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slika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ne </a:t>
                      </a:r>
                      <a:br>
                        <a:rPr lang="en-US" sz="2400" b="0" i="0" u="none" strike="noStrike" dirty="0">
                          <a:solidFill>
                            <a:srgbClr val="000000"/>
                          </a:solidFill>
                          <a:effectLst/>
                          <a:latin typeface="Calibri" panose="020F0502020204030204" pitchFamily="34" charset="0"/>
                        </a:rPr>
                      </a:b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markere</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1 marker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2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3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9806676"/>
                  </a:ext>
                </a:extLst>
              </a:tr>
              <a:tr h="367800">
                <a:tc>
                  <a:txBody>
                    <a:bodyPr/>
                    <a:lstStyle/>
                    <a:p>
                      <a:pPr algn="ctr" fontAlgn="ctr"/>
                      <a:r>
                        <a:rPr lang="en-US" sz="30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1" i="0" u="none" strike="noStrike" dirty="0">
                          <a:solidFill>
                            <a:srgbClr val="000000"/>
                          </a:solidFill>
                          <a:effectLst/>
                          <a:latin typeface="Calibri" panose="020F0502020204030204" pitchFamily="34" charset="0"/>
                        </a:rPr>
                        <a:t>94.3%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109807"/>
                  </a:ext>
                </a:extLst>
              </a:tr>
              <a:tr h="367800">
                <a:tc>
                  <a:txBody>
                    <a:bodyPr/>
                    <a:lstStyle/>
                    <a:p>
                      <a:pPr algn="ctr" fontAlgn="ctr"/>
                      <a:r>
                        <a:rPr lang="en-US" sz="30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95000"/>
                              <a:lumOff val="5000"/>
                            </a:schemeClr>
                          </a:solidFill>
                          <a:effectLst/>
                          <a:latin typeface="Calibri" panose="020F0502020204030204" pitchFamily="34" charset="0"/>
                        </a:rPr>
                        <a:t>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207582"/>
                  </a:ext>
                </a:extLst>
              </a:tr>
              <a:tr h="367800">
                <a:tc>
                  <a:txBody>
                    <a:bodyPr/>
                    <a:lstStyle/>
                    <a:p>
                      <a:pPr algn="ctr" fontAlgn="ctr"/>
                      <a:r>
                        <a:rPr lang="en-US" sz="30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21.7%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78.3%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4819964"/>
                  </a:ext>
                </a:extLst>
              </a:tr>
              <a:tr h="367800">
                <a:tc>
                  <a:txBody>
                    <a:bodyPr/>
                    <a:lstStyle/>
                    <a:p>
                      <a:pPr algn="ctr" fontAlgn="ctr"/>
                      <a:r>
                        <a:rPr lang="en-US" sz="30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53.9%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30.7%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3621627"/>
                  </a:ext>
                </a:extLst>
              </a:tr>
            </a:tbl>
          </a:graphicData>
        </a:graphic>
      </p:graphicFrame>
      <p:graphicFrame>
        <p:nvGraphicFramePr>
          <p:cNvPr id="76" name="Chart 75">
            <a:extLst>
              <a:ext uri="{FF2B5EF4-FFF2-40B4-BE49-F238E27FC236}">
                <a16:creationId xmlns:a16="http://schemas.microsoft.com/office/drawing/2014/main" id="{728965C6-9B6A-4784-B20C-1D26948B2ED9}"/>
              </a:ext>
            </a:extLst>
          </p:cNvPr>
          <p:cNvGraphicFramePr>
            <a:graphicFrameLocks/>
          </p:cNvGraphicFramePr>
          <p:nvPr>
            <p:extLst>
              <p:ext uri="{D42A27DB-BD31-4B8C-83A1-F6EECF244321}">
                <p14:modId xmlns:p14="http://schemas.microsoft.com/office/powerpoint/2010/main" val="4598267"/>
              </p:ext>
            </p:extLst>
          </p:nvPr>
        </p:nvGraphicFramePr>
        <p:xfrm>
          <a:off x="16037682" y="11576287"/>
          <a:ext cx="7727723" cy="58740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Chart 76">
            <a:extLst>
              <a:ext uri="{FF2B5EF4-FFF2-40B4-BE49-F238E27FC236}">
                <a16:creationId xmlns:a16="http://schemas.microsoft.com/office/drawing/2014/main" id="{E1F2D4CC-4FC1-4BE4-8D46-2D3D00023771}"/>
              </a:ext>
            </a:extLst>
          </p:cNvPr>
          <p:cNvGraphicFramePr>
            <a:graphicFrameLocks/>
          </p:cNvGraphicFramePr>
          <p:nvPr>
            <p:extLst>
              <p:ext uri="{D42A27DB-BD31-4B8C-83A1-F6EECF244321}">
                <p14:modId xmlns:p14="http://schemas.microsoft.com/office/powerpoint/2010/main" val="1968315119"/>
              </p:ext>
            </p:extLst>
          </p:nvPr>
        </p:nvGraphicFramePr>
        <p:xfrm>
          <a:off x="16455225" y="28373342"/>
          <a:ext cx="7623496" cy="5663089"/>
        </p:xfrm>
        <a:graphic>
          <a:graphicData uri="http://schemas.openxmlformats.org/drawingml/2006/chart">
            <c:chart xmlns:c="http://schemas.openxmlformats.org/drawingml/2006/chart" xmlns:r="http://schemas.openxmlformats.org/officeDocument/2006/relationships" r:id="rId6"/>
          </a:graphicData>
        </a:graphic>
      </p:graphicFrame>
      <p:sp>
        <p:nvSpPr>
          <p:cNvPr id="78" name="TextBox 77">
            <a:extLst>
              <a:ext uri="{FF2B5EF4-FFF2-40B4-BE49-F238E27FC236}">
                <a16:creationId xmlns:a16="http://schemas.microsoft.com/office/drawing/2014/main" id="{42ACCBC7-B493-4B84-A989-39DB6DF8C461}"/>
              </a:ext>
            </a:extLst>
          </p:cNvPr>
          <p:cNvSpPr txBox="1"/>
          <p:nvPr/>
        </p:nvSpPr>
        <p:spPr>
          <a:xfrm>
            <a:off x="15939398" y="23704889"/>
            <a:ext cx="8063543" cy="5663089"/>
          </a:xfrm>
          <a:prstGeom prst="rect">
            <a:avLst/>
          </a:prstGeom>
          <a:noFill/>
        </p:spPr>
        <p:txBody>
          <a:bodyPr wrap="square" rtlCol="0">
            <a:spAutoFit/>
          </a:bodyPr>
          <a:lstStyle/>
          <a:p>
            <a:pPr algn="just"/>
            <a:r>
              <a:rPr lang="sr-Latn-RS" sz="3000" dirty="0"/>
              <a:t>	Na slici 7 prikazane su greške pozicije i rotacije kamere zavisno od broja markera koji se na slici detektuju. Tačnost lokalizacije raste sa povećanjem broja markera na slici, do čega dolazi zbog većeg broja podataka na ulazu PnP algoritma.  U slučaju gde se na slici vide 3 markera kamera je značajno udaljena od istih. Kao što je pokazano u eksperimentu 1, greška lokalizacije raste sa udaljenošću što objašnjava veću tačnost lokali-zacije na slikama sa dv</a:t>
            </a:r>
            <a:r>
              <a:rPr lang="en-US" sz="3000" dirty="0"/>
              <a:t>a</a:t>
            </a:r>
            <a:r>
              <a:rPr lang="sr-Latn-RS" sz="3000" dirty="0"/>
              <a:t> u odnosu na slike sa tri markera.</a:t>
            </a:r>
          </a:p>
          <a:p>
            <a:pPr algn="just"/>
            <a:endParaRPr lang="en-US" sz="3200" dirty="0"/>
          </a:p>
        </p:txBody>
      </p:sp>
      <p:sp>
        <p:nvSpPr>
          <p:cNvPr id="79" name="TextBox 78">
            <a:extLst>
              <a:ext uri="{FF2B5EF4-FFF2-40B4-BE49-F238E27FC236}">
                <a16:creationId xmlns:a16="http://schemas.microsoft.com/office/drawing/2014/main" id="{B8C0CF45-8F16-46CF-A6B2-17D1C5390F7B}"/>
              </a:ext>
            </a:extLst>
          </p:cNvPr>
          <p:cNvSpPr txBox="1"/>
          <p:nvPr/>
        </p:nvSpPr>
        <p:spPr>
          <a:xfrm>
            <a:off x="1399088" y="28520134"/>
            <a:ext cx="3904207" cy="861774"/>
          </a:xfrm>
          <a:prstGeom prst="rect">
            <a:avLst/>
          </a:prstGeom>
          <a:noFill/>
        </p:spPr>
        <p:txBody>
          <a:bodyPr wrap="square" rtlCol="0">
            <a:spAutoFit/>
          </a:bodyPr>
          <a:lstStyle/>
          <a:p>
            <a:r>
              <a:rPr lang="sr-Latn-RS" sz="3200" dirty="0"/>
              <a:t>Slika 4</a:t>
            </a:r>
          </a:p>
          <a:p>
            <a:endParaRPr lang="en-US" dirty="0"/>
          </a:p>
        </p:txBody>
      </p:sp>
      <p:pic>
        <p:nvPicPr>
          <p:cNvPr id="4" name="Picture 3">
            <a:extLst>
              <a:ext uri="{FF2B5EF4-FFF2-40B4-BE49-F238E27FC236}">
                <a16:creationId xmlns:a16="http://schemas.microsoft.com/office/drawing/2014/main" id="{9A4078C1-0E36-450A-BF17-CD7A93E58CB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1036" y="11086960"/>
            <a:ext cx="3462560" cy="3469303"/>
          </a:xfrm>
          <a:prstGeom prst="rect">
            <a:avLst/>
          </a:prstGeom>
        </p:spPr>
      </p:pic>
      <p:sp>
        <p:nvSpPr>
          <p:cNvPr id="72" name="TextBox 71">
            <a:extLst>
              <a:ext uri="{FF2B5EF4-FFF2-40B4-BE49-F238E27FC236}">
                <a16:creationId xmlns:a16="http://schemas.microsoft.com/office/drawing/2014/main" id="{D819EC49-5A2B-479B-B579-8D1389FA16FC}"/>
              </a:ext>
            </a:extLst>
          </p:cNvPr>
          <p:cNvSpPr txBox="1"/>
          <p:nvPr/>
        </p:nvSpPr>
        <p:spPr>
          <a:xfrm>
            <a:off x="1341001" y="17822074"/>
            <a:ext cx="11740110" cy="830997"/>
          </a:xfrm>
          <a:prstGeom prst="rect">
            <a:avLst/>
          </a:prstGeom>
          <a:noFill/>
        </p:spPr>
        <p:txBody>
          <a:bodyPr wrap="square" rtlCol="0">
            <a:spAutoFit/>
          </a:bodyPr>
          <a:lstStyle/>
          <a:p>
            <a:pPr algn="just"/>
            <a:r>
              <a:rPr lang="sr-Latn-RS" sz="3000" dirty="0"/>
              <a:t>Lokalizacija se realizuje u nekoliko osnovnih koraka prikazanih na slici 3.</a:t>
            </a:r>
          </a:p>
          <a:p>
            <a:endParaRPr lang="en-US" dirty="0"/>
          </a:p>
        </p:txBody>
      </p:sp>
      <p:sp>
        <p:nvSpPr>
          <p:cNvPr id="75" name="TextBox 74">
            <a:extLst>
              <a:ext uri="{FF2B5EF4-FFF2-40B4-BE49-F238E27FC236}">
                <a16:creationId xmlns:a16="http://schemas.microsoft.com/office/drawing/2014/main" id="{151492C4-C19B-4AE4-94DA-5962CD21F4DB}"/>
              </a:ext>
            </a:extLst>
          </p:cNvPr>
          <p:cNvSpPr txBox="1"/>
          <p:nvPr/>
        </p:nvSpPr>
        <p:spPr>
          <a:xfrm>
            <a:off x="1410803" y="34115552"/>
            <a:ext cx="3904207" cy="861774"/>
          </a:xfrm>
          <a:prstGeom prst="rect">
            <a:avLst/>
          </a:prstGeom>
          <a:noFill/>
        </p:spPr>
        <p:txBody>
          <a:bodyPr wrap="square" rtlCol="0">
            <a:spAutoFit/>
          </a:bodyPr>
          <a:lstStyle/>
          <a:p>
            <a:r>
              <a:rPr lang="sr-Latn-RS" sz="3200" dirty="0"/>
              <a:t>Slika 5</a:t>
            </a:r>
          </a:p>
          <a:p>
            <a:endParaRPr lang="en-US" dirty="0"/>
          </a:p>
        </p:txBody>
      </p:sp>
      <p:grpSp>
        <p:nvGrpSpPr>
          <p:cNvPr id="102" name="Group 101">
            <a:extLst>
              <a:ext uri="{FF2B5EF4-FFF2-40B4-BE49-F238E27FC236}">
                <a16:creationId xmlns:a16="http://schemas.microsoft.com/office/drawing/2014/main" id="{A94458B0-C848-4712-8187-E71FD25866C1}"/>
              </a:ext>
            </a:extLst>
          </p:cNvPr>
          <p:cNvGrpSpPr/>
          <p:nvPr/>
        </p:nvGrpSpPr>
        <p:grpSpPr>
          <a:xfrm>
            <a:off x="1428992" y="18582758"/>
            <a:ext cx="12592388" cy="1456524"/>
            <a:chOff x="1411506" y="16351082"/>
            <a:chExt cx="12088594" cy="1456524"/>
          </a:xfrm>
        </p:grpSpPr>
        <p:sp>
          <p:nvSpPr>
            <p:cNvPr id="82" name="Rectangle 81">
              <a:extLst>
                <a:ext uri="{FF2B5EF4-FFF2-40B4-BE49-F238E27FC236}">
                  <a16:creationId xmlns:a16="http://schemas.microsoft.com/office/drawing/2014/main" id="{88ABEE1A-C70E-4734-8875-EC1B485283CD}"/>
                </a:ext>
              </a:extLst>
            </p:cNvPr>
            <p:cNvSpPr/>
            <p:nvPr/>
          </p:nvSpPr>
          <p:spPr>
            <a:xfrm>
              <a:off x="1411506" y="16351082"/>
              <a:ext cx="1748342"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Slika</a:t>
              </a:r>
              <a:endParaRPr lang="en-US" sz="3000" dirty="0">
                <a:solidFill>
                  <a:schemeClr val="tx1"/>
                </a:solidFill>
              </a:endParaRPr>
            </a:p>
          </p:txBody>
        </p:sp>
        <p:sp>
          <p:nvSpPr>
            <p:cNvPr id="83" name="Rectangle 82">
              <a:extLst>
                <a:ext uri="{FF2B5EF4-FFF2-40B4-BE49-F238E27FC236}">
                  <a16:creationId xmlns:a16="http://schemas.microsoft.com/office/drawing/2014/main" id="{B04CE22A-A6FB-48CE-BCFA-585CA560094C}"/>
                </a:ext>
              </a:extLst>
            </p:cNvPr>
            <p:cNvSpPr/>
            <p:nvPr/>
          </p:nvSpPr>
          <p:spPr>
            <a:xfrm>
              <a:off x="4436758" y="16357264"/>
              <a:ext cx="2142810"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Algoritam za detekciju markera</a:t>
              </a:r>
              <a:endParaRPr lang="en-US" sz="3000" dirty="0">
                <a:solidFill>
                  <a:schemeClr val="tx1"/>
                </a:solidFill>
              </a:endParaRPr>
            </a:p>
          </p:txBody>
        </p:sp>
        <p:sp>
          <p:nvSpPr>
            <p:cNvPr id="84" name="Rectangle 83">
              <a:extLst>
                <a:ext uri="{FF2B5EF4-FFF2-40B4-BE49-F238E27FC236}">
                  <a16:creationId xmlns:a16="http://schemas.microsoft.com/office/drawing/2014/main" id="{6FB160F9-1CA0-44CB-9FA6-BDD119C772FA}"/>
                </a:ext>
              </a:extLst>
            </p:cNvPr>
            <p:cNvSpPr/>
            <p:nvPr/>
          </p:nvSpPr>
          <p:spPr>
            <a:xfrm>
              <a:off x="8007315" y="16351083"/>
              <a:ext cx="2142810"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PNP algoritam</a:t>
              </a:r>
              <a:endParaRPr lang="en-US" sz="3000" dirty="0">
                <a:solidFill>
                  <a:schemeClr val="tx1"/>
                </a:solidFill>
              </a:endParaRPr>
            </a:p>
          </p:txBody>
        </p:sp>
        <p:sp>
          <p:nvSpPr>
            <p:cNvPr id="85" name="Rectangle 84">
              <a:extLst>
                <a:ext uri="{FF2B5EF4-FFF2-40B4-BE49-F238E27FC236}">
                  <a16:creationId xmlns:a16="http://schemas.microsoft.com/office/drawing/2014/main" id="{CCB9D11E-8D2C-422D-AEDE-BBFFC49D66BB}"/>
                </a:ext>
              </a:extLst>
            </p:cNvPr>
            <p:cNvSpPr/>
            <p:nvPr/>
          </p:nvSpPr>
          <p:spPr>
            <a:xfrm>
              <a:off x="11357291" y="16366938"/>
              <a:ext cx="2142809"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Pozicija i orijentacija kamere</a:t>
              </a:r>
              <a:endParaRPr lang="en-US" sz="3000" dirty="0">
                <a:solidFill>
                  <a:schemeClr val="tx1"/>
                </a:solidFill>
              </a:endParaRPr>
            </a:p>
          </p:txBody>
        </p:sp>
        <p:cxnSp>
          <p:nvCxnSpPr>
            <p:cNvPr id="86" name="Straight Arrow Connector 85">
              <a:extLst>
                <a:ext uri="{FF2B5EF4-FFF2-40B4-BE49-F238E27FC236}">
                  <a16:creationId xmlns:a16="http://schemas.microsoft.com/office/drawing/2014/main" id="{E5E92751-B486-419E-A468-2A031CB75F80}"/>
                </a:ext>
              </a:extLst>
            </p:cNvPr>
            <p:cNvCxnSpPr>
              <a:cxnSpLocks/>
              <a:stCxn id="82" idx="3"/>
              <a:endCxn id="83" idx="1"/>
            </p:cNvCxnSpPr>
            <p:nvPr/>
          </p:nvCxnSpPr>
          <p:spPr>
            <a:xfrm>
              <a:off x="3159848" y="17071417"/>
              <a:ext cx="1276910"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13AF5F6-9970-4309-A1EB-0B77E126D5A5}"/>
                </a:ext>
              </a:extLst>
            </p:cNvPr>
            <p:cNvCxnSpPr>
              <a:cxnSpLocks/>
              <a:stCxn id="84" idx="3"/>
              <a:endCxn id="85" idx="1"/>
            </p:cNvCxnSpPr>
            <p:nvPr/>
          </p:nvCxnSpPr>
          <p:spPr>
            <a:xfrm>
              <a:off x="10150125" y="17071417"/>
              <a:ext cx="1207166" cy="158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2C1DEF-F713-441B-BCB5-9454EE318C67}"/>
                </a:ext>
              </a:extLst>
            </p:cNvPr>
            <p:cNvCxnSpPr>
              <a:cxnSpLocks/>
              <a:stCxn id="83" idx="3"/>
              <a:endCxn id="84" idx="1"/>
            </p:cNvCxnSpPr>
            <p:nvPr/>
          </p:nvCxnSpPr>
          <p:spPr>
            <a:xfrm flipV="1">
              <a:off x="6579568" y="17071417"/>
              <a:ext cx="1427747"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6565B7F-90CA-4E23-B3A2-633235E97117}"/>
              </a:ext>
            </a:extLst>
          </p:cNvPr>
          <p:cNvSpPr txBox="1"/>
          <p:nvPr/>
        </p:nvSpPr>
        <p:spPr>
          <a:xfrm>
            <a:off x="15898660" y="7516201"/>
            <a:ext cx="8485823" cy="707886"/>
          </a:xfrm>
          <a:prstGeom prst="rect">
            <a:avLst/>
          </a:prstGeom>
          <a:noFill/>
        </p:spPr>
        <p:txBody>
          <a:bodyPr wrap="square" rtlCol="0">
            <a:spAutoFit/>
          </a:bodyPr>
          <a:lstStyle/>
          <a:p>
            <a:r>
              <a:rPr lang="sr-Latn-RS" sz="4000" b="1" dirty="0"/>
              <a:t>Rezultati</a:t>
            </a:r>
            <a:endParaRPr lang="en-US" sz="4000" b="1" dirty="0"/>
          </a:p>
        </p:txBody>
      </p:sp>
      <p:sp>
        <p:nvSpPr>
          <p:cNvPr id="96" name="TextBox 95">
            <a:extLst>
              <a:ext uri="{FF2B5EF4-FFF2-40B4-BE49-F238E27FC236}">
                <a16:creationId xmlns:a16="http://schemas.microsoft.com/office/drawing/2014/main" id="{9E565BC2-DDFF-4A4A-A048-B349D971FC61}"/>
              </a:ext>
            </a:extLst>
          </p:cNvPr>
          <p:cNvSpPr txBox="1"/>
          <p:nvPr/>
        </p:nvSpPr>
        <p:spPr>
          <a:xfrm>
            <a:off x="16404308" y="34101491"/>
            <a:ext cx="1651617" cy="861774"/>
          </a:xfrm>
          <a:prstGeom prst="rect">
            <a:avLst/>
          </a:prstGeom>
          <a:noFill/>
        </p:spPr>
        <p:txBody>
          <a:bodyPr wrap="square" rtlCol="0">
            <a:spAutoFit/>
          </a:bodyPr>
          <a:lstStyle/>
          <a:p>
            <a:r>
              <a:rPr lang="sr-Latn-RS" sz="3000" dirty="0"/>
              <a:t>Slika 7</a:t>
            </a:r>
          </a:p>
          <a:p>
            <a:endParaRPr lang="en-US" dirty="0"/>
          </a:p>
        </p:txBody>
      </p:sp>
      <p:grpSp>
        <p:nvGrpSpPr>
          <p:cNvPr id="13" name="Group 12">
            <a:extLst>
              <a:ext uri="{FF2B5EF4-FFF2-40B4-BE49-F238E27FC236}">
                <a16:creationId xmlns:a16="http://schemas.microsoft.com/office/drawing/2014/main" id="{C84F6C01-8DAA-4DF9-B71B-A332A9FC5CAB}"/>
              </a:ext>
            </a:extLst>
          </p:cNvPr>
          <p:cNvGrpSpPr/>
          <p:nvPr/>
        </p:nvGrpSpPr>
        <p:grpSpPr>
          <a:xfrm>
            <a:off x="11460858" y="11413813"/>
            <a:ext cx="2761417" cy="1200329"/>
            <a:chOff x="10876593" y="11979053"/>
            <a:chExt cx="2761417" cy="1200329"/>
          </a:xfrm>
        </p:grpSpPr>
        <p:sp>
          <p:nvSpPr>
            <p:cNvPr id="11" name="TextBox 10">
              <a:extLst>
                <a:ext uri="{FF2B5EF4-FFF2-40B4-BE49-F238E27FC236}">
                  <a16:creationId xmlns:a16="http://schemas.microsoft.com/office/drawing/2014/main" id="{9EA56FA4-C825-496C-AA22-CC02EA58B2F3}"/>
                </a:ext>
              </a:extLst>
            </p:cNvPr>
            <p:cNvSpPr txBox="1"/>
            <p:nvPr/>
          </p:nvSpPr>
          <p:spPr>
            <a:xfrm>
              <a:off x="10876593" y="11979053"/>
              <a:ext cx="2761417" cy="1200329"/>
            </a:xfrm>
            <a:prstGeom prst="rect">
              <a:avLst/>
            </a:prstGeom>
            <a:noFill/>
          </p:spPr>
          <p:txBody>
            <a:bodyPr wrap="square" rtlCol="0">
              <a:spAutoFit/>
            </a:bodyPr>
            <a:lstStyle/>
            <a:p>
              <a:r>
                <a:rPr lang="sr-Latn-RS" sz="2000" dirty="0"/>
                <a:t>        </a:t>
              </a:r>
              <a:r>
                <a:rPr lang="sr-Latn-RS" sz="2400" dirty="0"/>
                <a:t>- marker</a:t>
              </a:r>
            </a:p>
            <a:p>
              <a:r>
                <a:rPr lang="el-GR" sz="2400" b="1" dirty="0"/>
                <a:t>α</a:t>
              </a:r>
              <a:r>
                <a:rPr lang="sr-Latn-RS" sz="2400" dirty="0"/>
                <a:t> - rotacija kamere </a:t>
              </a:r>
            </a:p>
            <a:p>
              <a:r>
                <a:rPr lang="sr-Latn-RS" sz="2400" b="1" dirty="0"/>
                <a:t>x</a:t>
              </a:r>
              <a:r>
                <a:rPr lang="sr-Latn-RS" sz="2400" dirty="0"/>
                <a:t>,</a:t>
              </a:r>
              <a:r>
                <a:rPr lang="sr-Latn-RS" sz="2400" b="1" dirty="0"/>
                <a:t>y </a:t>
              </a:r>
              <a:r>
                <a:rPr lang="sr-Latn-RS" sz="2400" dirty="0"/>
                <a:t>- pozicija kamere</a:t>
              </a:r>
              <a:endParaRPr lang="en-US" sz="2400" dirty="0"/>
            </a:p>
          </p:txBody>
        </p:sp>
        <p:sp>
          <p:nvSpPr>
            <p:cNvPr id="12" name="Rectangle 11">
              <a:extLst>
                <a:ext uri="{FF2B5EF4-FFF2-40B4-BE49-F238E27FC236}">
                  <a16:creationId xmlns:a16="http://schemas.microsoft.com/office/drawing/2014/main" id="{750445ED-B88C-4B4C-ABDE-CCE97C99EC2A}"/>
                </a:ext>
              </a:extLst>
            </p:cNvPr>
            <p:cNvSpPr/>
            <p:nvPr/>
          </p:nvSpPr>
          <p:spPr>
            <a:xfrm>
              <a:off x="10928337" y="12210834"/>
              <a:ext cx="343082" cy="122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ABE3466C-B385-40FE-9308-C0AA8A5DCB25}"/>
              </a:ext>
            </a:extLst>
          </p:cNvPr>
          <p:cNvSpPr txBox="1"/>
          <p:nvPr/>
        </p:nvSpPr>
        <p:spPr>
          <a:xfrm>
            <a:off x="1357200" y="20051890"/>
            <a:ext cx="1267605" cy="830997"/>
          </a:xfrm>
          <a:prstGeom prst="rect">
            <a:avLst/>
          </a:prstGeom>
          <a:noFill/>
        </p:spPr>
        <p:txBody>
          <a:bodyPr wrap="square" rtlCol="0">
            <a:spAutoFit/>
          </a:bodyPr>
          <a:lstStyle/>
          <a:p>
            <a:r>
              <a:rPr lang="sr-Latn-RS" sz="3000" dirty="0"/>
              <a:t>Slika 3</a:t>
            </a:r>
          </a:p>
          <a:p>
            <a:endParaRPr lang="en-US" dirty="0"/>
          </a:p>
        </p:txBody>
      </p:sp>
      <p:sp>
        <p:nvSpPr>
          <p:cNvPr id="103" name="TextBox 102">
            <a:extLst>
              <a:ext uri="{FF2B5EF4-FFF2-40B4-BE49-F238E27FC236}">
                <a16:creationId xmlns:a16="http://schemas.microsoft.com/office/drawing/2014/main" id="{82A2560F-2B6C-4219-98B8-1A724DF7CE5D}"/>
              </a:ext>
            </a:extLst>
          </p:cNvPr>
          <p:cNvSpPr txBox="1"/>
          <p:nvPr/>
        </p:nvSpPr>
        <p:spPr>
          <a:xfrm>
            <a:off x="1345939" y="20622818"/>
            <a:ext cx="12709800" cy="1754326"/>
          </a:xfrm>
          <a:prstGeom prst="rect">
            <a:avLst/>
          </a:prstGeom>
          <a:noFill/>
        </p:spPr>
        <p:txBody>
          <a:bodyPr wrap="square" rtlCol="0">
            <a:spAutoFit/>
          </a:bodyPr>
          <a:lstStyle/>
          <a:p>
            <a:pPr algn="just"/>
            <a:r>
              <a:rPr lang="sr-Latn-RS" sz="3000" dirty="0"/>
              <a:t>Algoritam za detekciju i očitavanje markera realizovan je u 7 koraka prikazanih na slici 4. Kao izlaz ovaj algoritam vraća koordinate temena markera u prostoru i na slici.</a:t>
            </a:r>
          </a:p>
          <a:p>
            <a:pPr algn="just"/>
            <a:endParaRPr lang="en-US" dirty="0"/>
          </a:p>
        </p:txBody>
      </p:sp>
      <p:sp>
        <p:nvSpPr>
          <p:cNvPr id="104" name="Rectangle 103">
            <a:extLst>
              <a:ext uri="{FF2B5EF4-FFF2-40B4-BE49-F238E27FC236}">
                <a16:creationId xmlns:a16="http://schemas.microsoft.com/office/drawing/2014/main" id="{4A45BCC4-C868-496C-A6CE-B8B4FBA00C75}"/>
              </a:ext>
            </a:extLst>
          </p:cNvPr>
          <p:cNvSpPr/>
          <p:nvPr/>
        </p:nvSpPr>
        <p:spPr>
          <a:xfrm>
            <a:off x="10760785" y="24689717"/>
            <a:ext cx="2395290" cy="177757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6" name="Rectangle 105">
            <a:extLst>
              <a:ext uri="{FF2B5EF4-FFF2-40B4-BE49-F238E27FC236}">
                <a16:creationId xmlns:a16="http://schemas.microsoft.com/office/drawing/2014/main" id="{5EA39057-E61A-4A5A-A527-2D155BEC4429}"/>
              </a:ext>
            </a:extLst>
          </p:cNvPr>
          <p:cNvSpPr/>
          <p:nvPr/>
        </p:nvSpPr>
        <p:spPr>
          <a:xfrm>
            <a:off x="1470862" y="22290433"/>
            <a:ext cx="2323359" cy="1845365"/>
          </a:xfrm>
          <a:prstGeom prst="rect">
            <a:avLst/>
          </a:prstGeom>
          <a:blipFill dpi="0" rotWithShape="1">
            <a:blip r:embed="rId8">
              <a:extLst>
                <a:ext uri="{28A0092B-C50C-407E-A947-70E740481C1C}">
                  <a14:useLocalDpi xmlns:a14="http://schemas.microsoft.com/office/drawing/2010/main" val="0"/>
                </a:ext>
              </a:extLst>
            </a:blip>
            <a:srcRect/>
            <a:stretch>
              <a:fillRect r="-12292" b="-12293"/>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7" name="Rectangle 106">
            <a:extLst>
              <a:ext uri="{FF2B5EF4-FFF2-40B4-BE49-F238E27FC236}">
                <a16:creationId xmlns:a16="http://schemas.microsoft.com/office/drawing/2014/main" id="{AF9149A9-8E13-4BE7-8E7D-1E7FA83D9D79}"/>
              </a:ext>
            </a:extLst>
          </p:cNvPr>
          <p:cNvSpPr/>
          <p:nvPr/>
        </p:nvSpPr>
        <p:spPr>
          <a:xfrm>
            <a:off x="4586647" y="22268746"/>
            <a:ext cx="2389244" cy="1880699"/>
          </a:xfrm>
          <a:prstGeom prst="rect">
            <a:avLst/>
          </a:prstGeom>
          <a:blipFill dpi="0" rotWithShape="1">
            <a:blip r:embed="rId9">
              <a:extLst>
                <a:ext uri="{28A0092B-C50C-407E-A947-70E740481C1C}">
                  <a14:useLocalDpi xmlns:a14="http://schemas.microsoft.com/office/drawing/2010/main" val="0"/>
                </a:ext>
              </a:extLst>
            </a:blip>
            <a:srcRect/>
            <a:stretch>
              <a:fillRect r="-22182" b="-2218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8" name="Rectangle 107">
            <a:extLst>
              <a:ext uri="{FF2B5EF4-FFF2-40B4-BE49-F238E27FC236}">
                <a16:creationId xmlns:a16="http://schemas.microsoft.com/office/drawing/2014/main" id="{17471BEF-B638-4139-8D53-55001822CF14}"/>
              </a:ext>
            </a:extLst>
          </p:cNvPr>
          <p:cNvSpPr/>
          <p:nvPr/>
        </p:nvSpPr>
        <p:spPr>
          <a:xfrm>
            <a:off x="7675735" y="22277578"/>
            <a:ext cx="2406895" cy="1886036"/>
          </a:xfrm>
          <a:prstGeom prst="rect">
            <a:avLst/>
          </a:prstGeom>
          <a:blipFill dpi="0" rotWithShape="1">
            <a:blip r:embed="rId10">
              <a:extLst>
                <a:ext uri="{BEBA8EAE-BF5A-486C-A8C5-ECC9F3942E4B}">
                  <a14:imgProps xmlns:a14="http://schemas.microsoft.com/office/drawing/2010/main">
                    <a14:imgLayer r:embed="rId11">
                      <a14:imgEffect>
                        <a14:saturation sat="300000"/>
                      </a14:imgEffect>
                    </a14:imgLayer>
                  </a14:imgProps>
                </a:ext>
                <a:ext uri="{28A0092B-C50C-407E-A947-70E740481C1C}">
                  <a14:useLocalDpi xmlns:a14="http://schemas.microsoft.com/office/drawing/2010/main" val="0"/>
                </a:ext>
              </a:extLst>
            </a:blip>
            <a:srcRect/>
            <a:stretch>
              <a:fillRect r="-31121" b="-31120"/>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9" name="Rectangle 108">
            <a:extLst>
              <a:ext uri="{FF2B5EF4-FFF2-40B4-BE49-F238E27FC236}">
                <a16:creationId xmlns:a16="http://schemas.microsoft.com/office/drawing/2014/main" id="{867C5DC6-8076-404A-B9F7-3F37B40FED99}"/>
              </a:ext>
            </a:extLst>
          </p:cNvPr>
          <p:cNvSpPr/>
          <p:nvPr/>
        </p:nvSpPr>
        <p:spPr>
          <a:xfrm>
            <a:off x="7682546" y="24685968"/>
            <a:ext cx="2400085" cy="176156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10" name="Rectangle 109">
            <a:extLst>
              <a:ext uri="{FF2B5EF4-FFF2-40B4-BE49-F238E27FC236}">
                <a16:creationId xmlns:a16="http://schemas.microsoft.com/office/drawing/2014/main" id="{04B61EB1-3847-451F-A693-E18C69A90EF5}"/>
              </a:ext>
            </a:extLst>
          </p:cNvPr>
          <p:cNvSpPr/>
          <p:nvPr/>
        </p:nvSpPr>
        <p:spPr>
          <a:xfrm>
            <a:off x="10752720" y="22277578"/>
            <a:ext cx="2395290" cy="1873370"/>
          </a:xfrm>
          <a:prstGeom prst="rect">
            <a:avLst/>
          </a:prstGeom>
          <a:blipFill dpi="0" rotWithShape="1">
            <a:blip r:embed="rId12">
              <a:extLst>
                <a:ext uri="{28A0092B-C50C-407E-A947-70E740481C1C}">
                  <a14:useLocalDpi xmlns:a14="http://schemas.microsoft.com/office/drawing/2010/main" val="0"/>
                </a:ext>
              </a:extLst>
            </a:blip>
            <a:srcRect/>
            <a:stretch>
              <a:fillRect l="-1" t="-1" r="-45990" b="-4599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grpSp>
        <p:nvGrpSpPr>
          <p:cNvPr id="197" name="Group 196">
            <a:extLst>
              <a:ext uri="{FF2B5EF4-FFF2-40B4-BE49-F238E27FC236}">
                <a16:creationId xmlns:a16="http://schemas.microsoft.com/office/drawing/2014/main" id="{CDB4D269-C84D-4CE2-88B8-30E8FA224198}"/>
              </a:ext>
            </a:extLst>
          </p:cNvPr>
          <p:cNvGrpSpPr/>
          <p:nvPr/>
        </p:nvGrpSpPr>
        <p:grpSpPr>
          <a:xfrm>
            <a:off x="11197902" y="24767847"/>
            <a:ext cx="1585488" cy="1559002"/>
            <a:chOff x="7036008" y="26325032"/>
            <a:chExt cx="2257253" cy="2219545"/>
          </a:xfrm>
        </p:grpSpPr>
        <p:pic>
          <p:nvPicPr>
            <p:cNvPr id="105" name="Picture 104">
              <a:extLst>
                <a:ext uri="{FF2B5EF4-FFF2-40B4-BE49-F238E27FC236}">
                  <a16:creationId xmlns:a16="http://schemas.microsoft.com/office/drawing/2014/main" id="{77EE09AE-515C-4DB0-9870-6B7A33EAAD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01442" y="26506739"/>
              <a:ext cx="1888682" cy="1839837"/>
            </a:xfrm>
            <a:prstGeom prst="rect">
              <a:avLst/>
            </a:prstGeom>
          </p:spPr>
        </p:pic>
        <p:cxnSp>
          <p:nvCxnSpPr>
            <p:cNvPr id="111" name="Straight Connector 110">
              <a:extLst>
                <a:ext uri="{FF2B5EF4-FFF2-40B4-BE49-F238E27FC236}">
                  <a16:creationId xmlns:a16="http://schemas.microsoft.com/office/drawing/2014/main" id="{F958041D-9579-4BD7-B0F1-D5361AC0DC52}"/>
                </a:ext>
              </a:extLst>
            </p:cNvPr>
            <p:cNvCxnSpPr>
              <a:cxnSpLocks/>
            </p:cNvCxnSpPr>
            <p:nvPr/>
          </p:nvCxnSpPr>
          <p:spPr>
            <a:xfrm flipH="1">
              <a:off x="7205099" y="26358499"/>
              <a:ext cx="71252" cy="216681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430CB31-1C23-40D7-8251-F3018707D71E}"/>
                </a:ext>
              </a:extLst>
            </p:cNvPr>
            <p:cNvCxnSpPr>
              <a:cxnSpLocks/>
            </p:cNvCxnSpPr>
            <p:nvPr/>
          </p:nvCxnSpPr>
          <p:spPr>
            <a:xfrm flipH="1">
              <a:off x="7395678" y="26325032"/>
              <a:ext cx="116937"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899399-3A70-4AD3-A1DD-6B51FF087884}"/>
                </a:ext>
              </a:extLst>
            </p:cNvPr>
            <p:cNvCxnSpPr>
              <a:cxnSpLocks/>
            </p:cNvCxnSpPr>
            <p:nvPr/>
          </p:nvCxnSpPr>
          <p:spPr>
            <a:xfrm flipH="1">
              <a:off x="7612023" y="26325032"/>
              <a:ext cx="116936"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894A7CE-86BF-4379-9DD4-620970D91270}"/>
                </a:ext>
              </a:extLst>
            </p:cNvPr>
            <p:cNvCxnSpPr>
              <a:cxnSpLocks/>
            </p:cNvCxnSpPr>
            <p:nvPr/>
          </p:nvCxnSpPr>
          <p:spPr>
            <a:xfrm flipH="1">
              <a:off x="7828368" y="26358499"/>
              <a:ext cx="14203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3BDB14A-D640-4F44-B7AD-CAB6F9A86876}"/>
                </a:ext>
              </a:extLst>
            </p:cNvPr>
            <p:cNvCxnSpPr>
              <a:cxnSpLocks/>
            </p:cNvCxnSpPr>
            <p:nvPr/>
          </p:nvCxnSpPr>
          <p:spPr>
            <a:xfrm flipH="1">
              <a:off x="8052288" y="26354573"/>
              <a:ext cx="150307"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1047B88-E283-49EE-AD98-52FB1B876183}"/>
                </a:ext>
              </a:extLst>
            </p:cNvPr>
            <p:cNvCxnSpPr>
              <a:cxnSpLocks/>
            </p:cNvCxnSpPr>
            <p:nvPr/>
          </p:nvCxnSpPr>
          <p:spPr>
            <a:xfrm flipH="1">
              <a:off x="8291588" y="26354573"/>
              <a:ext cx="119076"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74F47BD-61BF-42D8-88C5-1EF7D305AA83}"/>
                </a:ext>
              </a:extLst>
            </p:cNvPr>
            <p:cNvCxnSpPr>
              <a:cxnSpLocks/>
            </p:cNvCxnSpPr>
            <p:nvPr/>
          </p:nvCxnSpPr>
          <p:spPr>
            <a:xfrm flipH="1">
              <a:off x="8492553" y="26354573"/>
              <a:ext cx="147813"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240D550-099F-4D2B-94F8-F4BD41A86391}"/>
                </a:ext>
              </a:extLst>
            </p:cNvPr>
            <p:cNvCxnSpPr>
              <a:cxnSpLocks/>
            </p:cNvCxnSpPr>
            <p:nvPr/>
          </p:nvCxnSpPr>
          <p:spPr>
            <a:xfrm flipH="1">
              <a:off x="8738078" y="26354573"/>
              <a:ext cx="90612"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51509F-3B2B-4A26-A468-681BD3F7E6DE}"/>
                </a:ext>
              </a:extLst>
            </p:cNvPr>
            <p:cNvCxnSpPr>
              <a:cxnSpLocks/>
            </p:cNvCxnSpPr>
            <p:nvPr/>
          </p:nvCxnSpPr>
          <p:spPr>
            <a:xfrm flipH="1">
              <a:off x="8972527" y="26354573"/>
              <a:ext cx="9061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9F8073-51A6-4E15-B79B-FE22BFB363AB}"/>
                </a:ext>
              </a:extLst>
            </p:cNvPr>
            <p:cNvCxnSpPr>
              <a:cxnSpLocks/>
            </p:cNvCxnSpPr>
            <p:nvPr/>
          </p:nvCxnSpPr>
          <p:spPr>
            <a:xfrm flipH="1" flipV="1">
              <a:off x="7036008" y="28270167"/>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0EAC7-1404-4231-8472-9DE32F0C5EB8}"/>
                </a:ext>
              </a:extLst>
            </p:cNvPr>
            <p:cNvCxnSpPr>
              <a:cxnSpLocks/>
            </p:cNvCxnSpPr>
            <p:nvPr/>
          </p:nvCxnSpPr>
          <p:spPr>
            <a:xfrm flipH="1" flipV="1">
              <a:off x="7063684" y="28065198"/>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967CAC0-1BAD-40F6-8B09-0125B21F6E55}"/>
                </a:ext>
              </a:extLst>
            </p:cNvPr>
            <p:cNvCxnSpPr>
              <a:cxnSpLocks/>
            </p:cNvCxnSpPr>
            <p:nvPr/>
          </p:nvCxnSpPr>
          <p:spPr>
            <a:xfrm flipH="1" flipV="1">
              <a:off x="7087432" y="27840969"/>
              <a:ext cx="2135600" cy="8808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3A64FE0-07BD-414D-891D-6196E5962DA1}"/>
                </a:ext>
              </a:extLst>
            </p:cNvPr>
            <p:cNvCxnSpPr>
              <a:cxnSpLocks/>
            </p:cNvCxnSpPr>
            <p:nvPr/>
          </p:nvCxnSpPr>
          <p:spPr>
            <a:xfrm flipH="1" flipV="1">
              <a:off x="7101779" y="27636000"/>
              <a:ext cx="2154044" cy="6882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FE6BC93-DAA9-4A4F-8F26-1AB48AD2462A}"/>
                </a:ext>
              </a:extLst>
            </p:cNvPr>
            <p:cNvCxnSpPr>
              <a:cxnSpLocks/>
            </p:cNvCxnSpPr>
            <p:nvPr/>
          </p:nvCxnSpPr>
          <p:spPr>
            <a:xfrm flipH="1" flipV="1">
              <a:off x="7120223" y="27419296"/>
              <a:ext cx="2135600" cy="4265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96AEB9D-84C1-420A-AD41-7BB7EBEB32A2}"/>
                </a:ext>
              </a:extLst>
            </p:cNvPr>
            <p:cNvCxnSpPr>
              <a:cxnSpLocks/>
            </p:cNvCxnSpPr>
            <p:nvPr/>
          </p:nvCxnSpPr>
          <p:spPr>
            <a:xfrm flipH="1" flipV="1">
              <a:off x="7126683" y="27175285"/>
              <a:ext cx="2144962"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0FD0B97-E0BE-48F8-8619-695DC80069D0}"/>
                </a:ext>
              </a:extLst>
            </p:cNvPr>
            <p:cNvCxnSpPr>
              <a:cxnSpLocks/>
            </p:cNvCxnSpPr>
            <p:nvPr/>
          </p:nvCxnSpPr>
          <p:spPr>
            <a:xfrm flipH="1" flipV="1">
              <a:off x="7136046" y="26940891"/>
              <a:ext cx="2135599"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1E4507-F16A-45A3-B0FD-721232F7ECAF}"/>
                </a:ext>
              </a:extLst>
            </p:cNvPr>
            <p:cNvCxnSpPr>
              <a:cxnSpLocks/>
            </p:cNvCxnSpPr>
            <p:nvPr/>
          </p:nvCxnSpPr>
          <p:spPr>
            <a:xfrm flipH="1" flipV="1">
              <a:off x="7157661" y="26716611"/>
              <a:ext cx="2135600" cy="5023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708322D-A3BF-4C1E-BC3D-7DA54C8212E1}"/>
                </a:ext>
              </a:extLst>
            </p:cNvPr>
            <p:cNvCxnSpPr>
              <a:cxnSpLocks/>
            </p:cNvCxnSpPr>
            <p:nvPr/>
          </p:nvCxnSpPr>
          <p:spPr>
            <a:xfrm flipH="1" flipV="1">
              <a:off x="7182171" y="26506740"/>
              <a:ext cx="2073652" cy="3582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29" name="Straight Arrow Connector 128">
            <a:extLst>
              <a:ext uri="{FF2B5EF4-FFF2-40B4-BE49-F238E27FC236}">
                <a16:creationId xmlns:a16="http://schemas.microsoft.com/office/drawing/2014/main" id="{17A66383-97FF-41E6-ADEE-BB23A5407EC4}"/>
              </a:ext>
            </a:extLst>
          </p:cNvPr>
          <p:cNvCxnSpPr>
            <a:cxnSpLocks/>
            <a:stCxn id="106" idx="3"/>
            <a:endCxn id="107" idx="1"/>
          </p:cNvCxnSpPr>
          <p:nvPr/>
        </p:nvCxnSpPr>
        <p:spPr>
          <a:xfrm flipV="1">
            <a:off x="3794221" y="23209096"/>
            <a:ext cx="792426" cy="40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49B269A-B5BB-4F36-B58B-970709143A92}"/>
              </a:ext>
            </a:extLst>
          </p:cNvPr>
          <p:cNvCxnSpPr>
            <a:cxnSpLocks/>
            <a:stCxn id="110" idx="2"/>
            <a:endCxn id="104" idx="0"/>
          </p:cNvCxnSpPr>
          <p:nvPr/>
        </p:nvCxnSpPr>
        <p:spPr>
          <a:xfrm>
            <a:off x="11950365" y="24150948"/>
            <a:ext cx="8065" cy="5387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882554F-F108-4DC5-8916-72D07CD8292A}"/>
              </a:ext>
            </a:extLst>
          </p:cNvPr>
          <p:cNvCxnSpPr>
            <a:cxnSpLocks/>
            <a:stCxn id="108" idx="3"/>
            <a:endCxn id="110" idx="1"/>
          </p:cNvCxnSpPr>
          <p:nvPr/>
        </p:nvCxnSpPr>
        <p:spPr>
          <a:xfrm flipV="1">
            <a:off x="10082630" y="23214263"/>
            <a:ext cx="670090" cy="633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B00587-5EFC-493B-91E0-C5B66C852FAF}"/>
              </a:ext>
            </a:extLst>
          </p:cNvPr>
          <p:cNvCxnSpPr>
            <a:cxnSpLocks/>
            <a:stCxn id="107" idx="3"/>
            <a:endCxn id="108" idx="1"/>
          </p:cNvCxnSpPr>
          <p:nvPr/>
        </p:nvCxnSpPr>
        <p:spPr>
          <a:xfrm>
            <a:off x="6975891" y="23209096"/>
            <a:ext cx="699844" cy="115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5D4B8F8-A102-422F-A771-E65E10FDA4FD}"/>
              </a:ext>
            </a:extLst>
          </p:cNvPr>
          <p:cNvCxnSpPr>
            <a:cxnSpLocks/>
            <a:stCxn id="104" idx="1"/>
            <a:endCxn id="109" idx="3"/>
          </p:cNvCxnSpPr>
          <p:nvPr/>
        </p:nvCxnSpPr>
        <p:spPr>
          <a:xfrm flipH="1" flipV="1">
            <a:off x="10082631" y="25566750"/>
            <a:ext cx="678154" cy="1175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FA9B3F0-AC35-4DFF-A74D-51E552188805}"/>
              </a:ext>
            </a:extLst>
          </p:cNvPr>
          <p:cNvSpPr txBox="1"/>
          <p:nvPr/>
        </p:nvSpPr>
        <p:spPr>
          <a:xfrm>
            <a:off x="1097011" y="22132429"/>
            <a:ext cx="389707" cy="553998"/>
          </a:xfrm>
          <a:prstGeom prst="rect">
            <a:avLst/>
          </a:prstGeom>
          <a:noFill/>
        </p:spPr>
        <p:txBody>
          <a:bodyPr wrap="square" rtlCol="0">
            <a:spAutoFit/>
          </a:bodyPr>
          <a:lstStyle/>
          <a:p>
            <a:r>
              <a:rPr lang="sr-Latn-RS" sz="3000" dirty="0"/>
              <a:t>1</a:t>
            </a:r>
            <a:endParaRPr lang="en-US" sz="3000" dirty="0"/>
          </a:p>
        </p:txBody>
      </p:sp>
      <p:sp>
        <p:nvSpPr>
          <p:cNvPr id="136" name="TextBox 135">
            <a:extLst>
              <a:ext uri="{FF2B5EF4-FFF2-40B4-BE49-F238E27FC236}">
                <a16:creationId xmlns:a16="http://schemas.microsoft.com/office/drawing/2014/main" id="{FE2B50C4-8EA6-4F70-B3B4-40A3CBFF5635}"/>
              </a:ext>
            </a:extLst>
          </p:cNvPr>
          <p:cNvSpPr txBox="1"/>
          <p:nvPr/>
        </p:nvSpPr>
        <p:spPr>
          <a:xfrm>
            <a:off x="7275379" y="24543377"/>
            <a:ext cx="968807" cy="553998"/>
          </a:xfrm>
          <a:prstGeom prst="rect">
            <a:avLst/>
          </a:prstGeom>
          <a:noFill/>
        </p:spPr>
        <p:txBody>
          <a:bodyPr wrap="square" rtlCol="0">
            <a:spAutoFit/>
          </a:bodyPr>
          <a:lstStyle/>
          <a:p>
            <a:r>
              <a:rPr lang="sr-Latn-RS" sz="3000" dirty="0"/>
              <a:t>6</a:t>
            </a:r>
            <a:endParaRPr lang="en-US" sz="3000" dirty="0"/>
          </a:p>
        </p:txBody>
      </p:sp>
      <p:sp>
        <p:nvSpPr>
          <p:cNvPr id="138" name="TextBox 137">
            <a:extLst>
              <a:ext uri="{FF2B5EF4-FFF2-40B4-BE49-F238E27FC236}">
                <a16:creationId xmlns:a16="http://schemas.microsoft.com/office/drawing/2014/main" id="{5773B289-A8AF-4BA7-8556-EF0F8911AD2D}"/>
              </a:ext>
            </a:extLst>
          </p:cNvPr>
          <p:cNvSpPr txBox="1"/>
          <p:nvPr/>
        </p:nvSpPr>
        <p:spPr>
          <a:xfrm>
            <a:off x="4195331" y="22132429"/>
            <a:ext cx="968807" cy="553998"/>
          </a:xfrm>
          <a:prstGeom prst="rect">
            <a:avLst/>
          </a:prstGeom>
          <a:noFill/>
        </p:spPr>
        <p:txBody>
          <a:bodyPr wrap="square" rtlCol="0">
            <a:spAutoFit/>
          </a:bodyPr>
          <a:lstStyle/>
          <a:p>
            <a:r>
              <a:rPr lang="sr-Latn-RS" sz="3000" dirty="0"/>
              <a:t>2</a:t>
            </a:r>
            <a:endParaRPr lang="en-US" sz="3000" dirty="0"/>
          </a:p>
        </p:txBody>
      </p:sp>
      <p:sp>
        <p:nvSpPr>
          <p:cNvPr id="139" name="TextBox 138">
            <a:extLst>
              <a:ext uri="{FF2B5EF4-FFF2-40B4-BE49-F238E27FC236}">
                <a16:creationId xmlns:a16="http://schemas.microsoft.com/office/drawing/2014/main" id="{E473E9DA-0F85-43CD-95F9-CBE52C610F00}"/>
              </a:ext>
            </a:extLst>
          </p:cNvPr>
          <p:cNvSpPr txBox="1"/>
          <p:nvPr/>
        </p:nvSpPr>
        <p:spPr>
          <a:xfrm>
            <a:off x="10383929" y="24579005"/>
            <a:ext cx="968807" cy="553998"/>
          </a:xfrm>
          <a:prstGeom prst="rect">
            <a:avLst/>
          </a:prstGeom>
          <a:noFill/>
        </p:spPr>
        <p:txBody>
          <a:bodyPr wrap="square" rtlCol="0">
            <a:spAutoFit/>
          </a:bodyPr>
          <a:lstStyle/>
          <a:p>
            <a:r>
              <a:rPr lang="sr-Latn-RS" sz="3000" dirty="0"/>
              <a:t>5</a:t>
            </a:r>
            <a:endParaRPr lang="en-US" sz="3000" dirty="0"/>
          </a:p>
        </p:txBody>
      </p:sp>
      <p:sp>
        <p:nvSpPr>
          <p:cNvPr id="140" name="TextBox 139">
            <a:extLst>
              <a:ext uri="{FF2B5EF4-FFF2-40B4-BE49-F238E27FC236}">
                <a16:creationId xmlns:a16="http://schemas.microsoft.com/office/drawing/2014/main" id="{4A053BA8-F483-44A4-9B1C-6FD129357382}"/>
              </a:ext>
            </a:extLst>
          </p:cNvPr>
          <p:cNvSpPr txBox="1"/>
          <p:nvPr/>
        </p:nvSpPr>
        <p:spPr>
          <a:xfrm>
            <a:off x="7253627" y="22151865"/>
            <a:ext cx="968807" cy="553998"/>
          </a:xfrm>
          <a:prstGeom prst="rect">
            <a:avLst/>
          </a:prstGeom>
          <a:noFill/>
        </p:spPr>
        <p:txBody>
          <a:bodyPr wrap="square" rtlCol="0">
            <a:spAutoFit/>
          </a:bodyPr>
          <a:lstStyle/>
          <a:p>
            <a:r>
              <a:rPr lang="sr-Latn-RS" sz="3000" dirty="0"/>
              <a:t>3</a:t>
            </a:r>
            <a:endParaRPr lang="en-US" sz="3000" dirty="0"/>
          </a:p>
        </p:txBody>
      </p:sp>
      <p:sp>
        <p:nvSpPr>
          <p:cNvPr id="141" name="TextBox 140">
            <a:extLst>
              <a:ext uri="{FF2B5EF4-FFF2-40B4-BE49-F238E27FC236}">
                <a16:creationId xmlns:a16="http://schemas.microsoft.com/office/drawing/2014/main" id="{8D8A6720-72FB-4D80-82B9-41B05FEEE775}"/>
              </a:ext>
            </a:extLst>
          </p:cNvPr>
          <p:cNvSpPr txBox="1"/>
          <p:nvPr/>
        </p:nvSpPr>
        <p:spPr>
          <a:xfrm>
            <a:off x="10383929" y="22142886"/>
            <a:ext cx="968807" cy="553998"/>
          </a:xfrm>
          <a:prstGeom prst="rect">
            <a:avLst/>
          </a:prstGeom>
          <a:noFill/>
        </p:spPr>
        <p:txBody>
          <a:bodyPr wrap="square" rtlCol="0">
            <a:spAutoFit/>
          </a:bodyPr>
          <a:lstStyle/>
          <a:p>
            <a:r>
              <a:rPr lang="sr-Latn-RS" sz="3000" dirty="0"/>
              <a:t>4</a:t>
            </a:r>
            <a:endParaRPr lang="en-US" sz="3000" dirty="0"/>
          </a:p>
        </p:txBody>
      </p:sp>
      <p:pic>
        <p:nvPicPr>
          <p:cNvPr id="142" name="Picture 141">
            <a:extLst>
              <a:ext uri="{FF2B5EF4-FFF2-40B4-BE49-F238E27FC236}">
                <a16:creationId xmlns:a16="http://schemas.microsoft.com/office/drawing/2014/main" id="{EB5016E2-3E85-411C-9EB0-9F21C9663D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21512" y="24836825"/>
            <a:ext cx="1426018" cy="1459181"/>
          </a:xfrm>
          <a:prstGeom prst="rect">
            <a:avLst/>
          </a:prstGeom>
        </p:spPr>
      </p:pic>
      <p:sp>
        <p:nvSpPr>
          <p:cNvPr id="198" name="Rectangle 197">
            <a:extLst>
              <a:ext uri="{FF2B5EF4-FFF2-40B4-BE49-F238E27FC236}">
                <a16:creationId xmlns:a16="http://schemas.microsoft.com/office/drawing/2014/main" id="{B205FCC3-2D93-4472-B3E3-89A14438C5A0}"/>
              </a:ext>
            </a:extLst>
          </p:cNvPr>
          <p:cNvSpPr/>
          <p:nvPr/>
        </p:nvSpPr>
        <p:spPr>
          <a:xfrm>
            <a:off x="1486719" y="24667299"/>
            <a:ext cx="5489846" cy="10398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2400" dirty="0">
                <a:solidFill>
                  <a:schemeClr val="tx1"/>
                </a:solidFill>
              </a:rPr>
              <a:t>Koordinate temena markera na slici </a:t>
            </a:r>
          </a:p>
          <a:p>
            <a:pPr algn="ctr"/>
            <a:r>
              <a:rPr lang="sr-Latn-RS" sz="2400" dirty="0">
                <a:solidFill>
                  <a:schemeClr val="tx1"/>
                </a:solidFill>
              </a:rPr>
              <a:t>Koordinate temena markera u stvarnosti</a:t>
            </a:r>
          </a:p>
        </p:txBody>
      </p:sp>
      <p:cxnSp>
        <p:nvCxnSpPr>
          <p:cNvPr id="199" name="Straight Arrow Connector 198">
            <a:extLst>
              <a:ext uri="{FF2B5EF4-FFF2-40B4-BE49-F238E27FC236}">
                <a16:creationId xmlns:a16="http://schemas.microsoft.com/office/drawing/2014/main" id="{A4444FD4-DAF0-4C32-9A53-7BDFD1227636}"/>
              </a:ext>
            </a:extLst>
          </p:cNvPr>
          <p:cNvCxnSpPr>
            <a:cxnSpLocks/>
            <a:endCxn id="198" idx="3"/>
          </p:cNvCxnSpPr>
          <p:nvPr/>
        </p:nvCxnSpPr>
        <p:spPr>
          <a:xfrm flipH="1" flipV="1">
            <a:off x="6976565" y="25187237"/>
            <a:ext cx="342338" cy="746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117A071-9A27-4B08-936B-38C7597FAE26}"/>
              </a:ext>
            </a:extLst>
          </p:cNvPr>
          <p:cNvCxnSpPr>
            <a:cxnSpLocks/>
          </p:cNvCxnSpPr>
          <p:nvPr/>
        </p:nvCxnSpPr>
        <p:spPr>
          <a:xfrm flipH="1">
            <a:off x="7307683" y="25187237"/>
            <a:ext cx="11220" cy="391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E4D4CB5-E2B7-4795-85D2-91A9271DED7A}"/>
              </a:ext>
            </a:extLst>
          </p:cNvPr>
          <p:cNvCxnSpPr>
            <a:cxnSpLocks/>
            <a:stCxn id="109" idx="1"/>
          </p:cNvCxnSpPr>
          <p:nvPr/>
        </p:nvCxnSpPr>
        <p:spPr>
          <a:xfrm flipH="1" flipV="1">
            <a:off x="7307683" y="25566415"/>
            <a:ext cx="374863" cy="3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453EF926-B143-43ED-9112-1B18C75433F7}"/>
              </a:ext>
            </a:extLst>
          </p:cNvPr>
          <p:cNvSpPr txBox="1"/>
          <p:nvPr/>
        </p:nvSpPr>
        <p:spPr>
          <a:xfrm>
            <a:off x="5547097" y="34108664"/>
            <a:ext cx="4861619" cy="738664"/>
          </a:xfrm>
          <a:prstGeom prst="rect">
            <a:avLst/>
          </a:prstGeom>
          <a:noFill/>
        </p:spPr>
        <p:txBody>
          <a:bodyPr wrap="square" rtlCol="0">
            <a:spAutoFit/>
          </a:bodyPr>
          <a:lstStyle/>
          <a:p>
            <a:pPr algn="ctr"/>
            <a:r>
              <a:rPr lang="sr-Latn-RS" sz="2400" dirty="0"/>
              <a:t>R,t – vektori translacije i rotacije</a:t>
            </a:r>
          </a:p>
          <a:p>
            <a:pPr algn="ctr"/>
            <a:endParaRPr lang="en-US" dirty="0"/>
          </a:p>
        </p:txBody>
      </p:sp>
      <p:grpSp>
        <p:nvGrpSpPr>
          <p:cNvPr id="137" name="Group 136">
            <a:extLst>
              <a:ext uri="{FF2B5EF4-FFF2-40B4-BE49-F238E27FC236}">
                <a16:creationId xmlns:a16="http://schemas.microsoft.com/office/drawing/2014/main" id="{9600BE79-4760-48B3-8739-80034AD9033A}"/>
              </a:ext>
            </a:extLst>
          </p:cNvPr>
          <p:cNvGrpSpPr/>
          <p:nvPr/>
        </p:nvGrpSpPr>
        <p:grpSpPr>
          <a:xfrm>
            <a:off x="3612415" y="31108662"/>
            <a:ext cx="8712383" cy="3517043"/>
            <a:chOff x="6672703" y="13834907"/>
            <a:chExt cx="6935508" cy="2649881"/>
          </a:xfrm>
        </p:grpSpPr>
        <p:pic>
          <p:nvPicPr>
            <p:cNvPr id="143" name="Picture 142">
              <a:extLst>
                <a:ext uri="{FF2B5EF4-FFF2-40B4-BE49-F238E27FC236}">
                  <a16:creationId xmlns:a16="http://schemas.microsoft.com/office/drawing/2014/main" id="{435D6A13-7180-4CF0-95B5-0AA942AF4023}"/>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9416363">
              <a:off x="6672703" y="15785798"/>
              <a:ext cx="631836" cy="631836"/>
            </a:xfrm>
            <a:prstGeom prst="rect">
              <a:avLst/>
            </a:prstGeom>
          </p:spPr>
        </p:pic>
        <p:cxnSp>
          <p:nvCxnSpPr>
            <p:cNvPr id="144" name="Straight Arrow Connector 143">
              <a:extLst>
                <a:ext uri="{FF2B5EF4-FFF2-40B4-BE49-F238E27FC236}">
                  <a16:creationId xmlns:a16="http://schemas.microsoft.com/office/drawing/2014/main" id="{E10F92AD-42F3-4CF7-90A9-FED0EFD8D0D5}"/>
                </a:ext>
              </a:extLst>
            </p:cNvPr>
            <p:cNvCxnSpPr>
              <a:cxnSpLocks/>
            </p:cNvCxnSpPr>
            <p:nvPr/>
          </p:nvCxnSpPr>
          <p:spPr>
            <a:xfrm flipV="1">
              <a:off x="7349672" y="15256603"/>
              <a:ext cx="0" cy="6286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C551060-27DC-4616-B23C-72F409D78837}"/>
                </a:ext>
              </a:extLst>
            </p:cNvPr>
            <p:cNvCxnSpPr>
              <a:cxnSpLocks/>
            </p:cNvCxnSpPr>
            <p:nvPr/>
          </p:nvCxnSpPr>
          <p:spPr>
            <a:xfrm>
              <a:off x="7349672" y="15885253"/>
              <a:ext cx="602585" cy="17400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90A0AEE-4297-4F9E-A71F-2757BFABD73C}"/>
                </a:ext>
              </a:extLst>
            </p:cNvPr>
            <p:cNvCxnSpPr>
              <a:cxnSpLocks/>
            </p:cNvCxnSpPr>
            <p:nvPr/>
          </p:nvCxnSpPr>
          <p:spPr>
            <a:xfrm flipV="1">
              <a:off x="7349672" y="15401004"/>
              <a:ext cx="602585" cy="4842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F02ECDFC-4210-4005-9277-4F3B5504F715}"/>
                </a:ext>
              </a:extLst>
            </p:cNvPr>
            <p:cNvSpPr/>
            <p:nvPr/>
          </p:nvSpPr>
          <p:spPr>
            <a:xfrm>
              <a:off x="8558757" y="14145795"/>
              <a:ext cx="1426355" cy="1748830"/>
            </a:xfrm>
            <a:custGeom>
              <a:avLst/>
              <a:gdLst>
                <a:gd name="connsiteX0" fmla="*/ 0 w 1555750"/>
                <a:gd name="connsiteY0" fmla="*/ 0 h 1752600"/>
                <a:gd name="connsiteX1" fmla="*/ 0 w 1555750"/>
                <a:gd name="connsiteY1" fmla="*/ 1466850 h 1752600"/>
                <a:gd name="connsiteX2" fmla="*/ 1555750 w 1555750"/>
                <a:gd name="connsiteY2" fmla="*/ 1752600 h 1752600"/>
                <a:gd name="connsiteX3" fmla="*/ 1555750 w 1555750"/>
                <a:gd name="connsiteY3" fmla="*/ 311150 h 1752600"/>
                <a:gd name="connsiteX4" fmla="*/ 0 w 155575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0" h="1752600">
                  <a:moveTo>
                    <a:pt x="0" y="0"/>
                  </a:moveTo>
                  <a:lnTo>
                    <a:pt x="0" y="1466850"/>
                  </a:lnTo>
                  <a:lnTo>
                    <a:pt x="1555750" y="1752600"/>
                  </a:lnTo>
                  <a:lnTo>
                    <a:pt x="1555750" y="311150"/>
                  </a:lnTo>
                  <a:lnTo>
                    <a:pt x="0" y="0"/>
                  </a:lnTo>
                  <a:close/>
                </a:path>
              </a:pathLst>
            </a:cu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637CE216-7A00-427F-88D8-E5EE2F37605D}"/>
                </a:ext>
              </a:extLst>
            </p:cNvPr>
            <p:cNvSpPr/>
            <p:nvPr/>
          </p:nvSpPr>
          <p:spPr>
            <a:xfrm>
              <a:off x="10440231" y="1383490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52544218-1064-45EC-82B9-72B9CC875A30}"/>
                </a:ext>
              </a:extLst>
            </p:cNvPr>
            <p:cNvSpPr/>
            <p:nvPr/>
          </p:nvSpPr>
          <p:spPr>
            <a:xfrm>
              <a:off x="11073136" y="13940224"/>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9FF5DDF-8D75-426C-9110-3FA55AE75C80}"/>
                </a:ext>
              </a:extLst>
            </p:cNvPr>
            <p:cNvSpPr/>
            <p:nvPr/>
          </p:nvSpPr>
          <p:spPr>
            <a:xfrm>
              <a:off x="11085238" y="14494938"/>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74A5AE71-C4E7-4CD9-BADA-C07D3A99A1A0}"/>
                </a:ext>
              </a:extLst>
            </p:cNvPr>
            <p:cNvCxnSpPr>
              <a:cxnSpLocks/>
            </p:cNvCxnSpPr>
            <p:nvPr/>
          </p:nvCxnSpPr>
          <p:spPr>
            <a:xfrm flipV="1">
              <a:off x="12476459" y="13912002"/>
              <a:ext cx="19209" cy="139641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0433E3-C768-45D9-B7B1-CCAA2FF485E8}"/>
                </a:ext>
              </a:extLst>
            </p:cNvPr>
            <p:cNvCxnSpPr>
              <a:cxnSpLocks/>
            </p:cNvCxnSpPr>
            <p:nvPr/>
          </p:nvCxnSpPr>
          <p:spPr>
            <a:xfrm>
              <a:off x="12482724" y="15282238"/>
              <a:ext cx="1125487" cy="721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3846C9D6-7056-4D4A-9429-66DADC17AC49}"/>
                </a:ext>
              </a:extLst>
            </p:cNvPr>
            <p:cNvCxnSpPr>
              <a:cxnSpLocks/>
            </p:cNvCxnSpPr>
            <p:nvPr/>
          </p:nvCxnSpPr>
          <p:spPr>
            <a:xfrm flipH="1">
              <a:off x="11691902" y="15289714"/>
              <a:ext cx="782089" cy="438643"/>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A33C6AF-504C-4D0F-8197-8A49847A8547}"/>
                </a:ext>
              </a:extLst>
            </p:cNvPr>
            <p:cNvSpPr/>
            <p:nvPr/>
          </p:nvSpPr>
          <p:spPr>
            <a:xfrm>
              <a:off x="9182906" y="15011983"/>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CA163FA-D360-4364-A3A4-24D563153A90}"/>
                </a:ext>
              </a:extLst>
            </p:cNvPr>
            <p:cNvSpPr/>
            <p:nvPr/>
          </p:nvSpPr>
          <p:spPr>
            <a:xfrm>
              <a:off x="9557698" y="1507725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AA3C9419-A9EE-4D93-BF4E-4690E2BDF6F2}"/>
                </a:ext>
              </a:extLst>
            </p:cNvPr>
            <p:cNvCxnSpPr>
              <a:cxnSpLocks/>
            </p:cNvCxnSpPr>
            <p:nvPr/>
          </p:nvCxnSpPr>
          <p:spPr>
            <a:xfrm flipV="1">
              <a:off x="7352141" y="14734103"/>
              <a:ext cx="1837223" cy="11605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77B572-11E1-461C-837D-0D315CC730CC}"/>
                </a:ext>
              </a:extLst>
            </p:cNvPr>
            <p:cNvCxnSpPr>
              <a:cxnSpLocks/>
            </p:cNvCxnSpPr>
            <p:nvPr/>
          </p:nvCxnSpPr>
          <p:spPr>
            <a:xfrm flipV="1">
              <a:off x="7355938" y="14795041"/>
              <a:ext cx="2170087" cy="106643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573D30E-D58A-4A5E-9CB3-64DB94B20BE0}"/>
                </a:ext>
              </a:extLst>
            </p:cNvPr>
            <p:cNvCxnSpPr>
              <a:cxnSpLocks/>
            </p:cNvCxnSpPr>
            <p:nvPr/>
          </p:nvCxnSpPr>
          <p:spPr>
            <a:xfrm flipV="1">
              <a:off x="10081132" y="14594137"/>
              <a:ext cx="287556" cy="1392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4EEA5069-E4D5-48CE-9849-FA3494306BEA}"/>
                </a:ext>
              </a:extLst>
            </p:cNvPr>
            <p:cNvSpPr/>
            <p:nvPr/>
          </p:nvSpPr>
          <p:spPr>
            <a:xfrm>
              <a:off x="10427948" y="1447834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32B98ADD-EE79-4949-A80F-AF3C47FF4F0C}"/>
                </a:ext>
              </a:extLst>
            </p:cNvPr>
            <p:cNvCxnSpPr>
              <a:cxnSpLocks/>
            </p:cNvCxnSpPr>
            <p:nvPr/>
          </p:nvCxnSpPr>
          <p:spPr>
            <a:xfrm flipV="1">
              <a:off x="7355938" y="15195665"/>
              <a:ext cx="2160711" cy="6790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314BE862-95C5-4401-91A1-C51FF0E95FF0}"/>
                </a:ext>
              </a:extLst>
            </p:cNvPr>
            <p:cNvSpPr/>
            <p:nvPr/>
          </p:nvSpPr>
          <p:spPr>
            <a:xfrm>
              <a:off x="9572940" y="14671321"/>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CE70C0B7-B391-4306-8F7D-3F2DF73FF459}"/>
                </a:ext>
              </a:extLst>
            </p:cNvPr>
            <p:cNvSpPr/>
            <p:nvPr/>
          </p:nvSpPr>
          <p:spPr>
            <a:xfrm>
              <a:off x="9202084" y="1459413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175A371-D674-4F17-A9B6-76E3079B780D}"/>
                </a:ext>
              </a:extLst>
            </p:cNvPr>
            <p:cNvCxnSpPr>
              <a:cxnSpLocks/>
            </p:cNvCxnSpPr>
            <p:nvPr/>
          </p:nvCxnSpPr>
          <p:spPr>
            <a:xfrm flipV="1">
              <a:off x="10026161" y="14062032"/>
              <a:ext cx="1008598" cy="5133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1A0FA47-D063-45F5-86D2-2A2F7550175B}"/>
                </a:ext>
              </a:extLst>
            </p:cNvPr>
            <p:cNvCxnSpPr>
              <a:cxnSpLocks/>
            </p:cNvCxnSpPr>
            <p:nvPr/>
          </p:nvCxnSpPr>
          <p:spPr>
            <a:xfrm flipV="1">
              <a:off x="7352141" y="15129427"/>
              <a:ext cx="1778039" cy="7558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B8E035B-ACE2-408D-8CF2-C7413B1FB1C5}"/>
                </a:ext>
              </a:extLst>
            </p:cNvPr>
            <p:cNvCxnSpPr>
              <a:cxnSpLocks/>
            </p:cNvCxnSpPr>
            <p:nvPr/>
          </p:nvCxnSpPr>
          <p:spPr>
            <a:xfrm flipV="1">
              <a:off x="9764560" y="13974873"/>
              <a:ext cx="637294" cy="3955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606725F-1F74-49E4-94B8-1998007C7EDC}"/>
                </a:ext>
              </a:extLst>
            </p:cNvPr>
            <p:cNvCxnSpPr>
              <a:cxnSpLocks/>
            </p:cNvCxnSpPr>
            <p:nvPr/>
          </p:nvCxnSpPr>
          <p:spPr>
            <a:xfrm flipV="1">
              <a:off x="10044372" y="14607915"/>
              <a:ext cx="1028764" cy="412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7" name="Freeform: Shape 166">
              <a:extLst>
                <a:ext uri="{FF2B5EF4-FFF2-40B4-BE49-F238E27FC236}">
                  <a16:creationId xmlns:a16="http://schemas.microsoft.com/office/drawing/2014/main" id="{014958E9-5702-4A36-9596-E9B21596FDBB}"/>
                </a:ext>
              </a:extLst>
            </p:cNvPr>
            <p:cNvSpPr/>
            <p:nvPr/>
          </p:nvSpPr>
          <p:spPr>
            <a:xfrm>
              <a:off x="7362092" y="15345508"/>
              <a:ext cx="5424160" cy="1139280"/>
            </a:xfrm>
            <a:custGeom>
              <a:avLst/>
              <a:gdLst>
                <a:gd name="connsiteX0" fmla="*/ 0 w 5424160"/>
                <a:gd name="connsiteY0" fmla="*/ 539261 h 1139280"/>
                <a:gd name="connsiteX1" fmla="*/ 550985 w 5424160"/>
                <a:gd name="connsiteY1" fmla="*/ 1066800 h 1139280"/>
                <a:gd name="connsiteX2" fmla="*/ 2280139 w 5424160"/>
                <a:gd name="connsiteY2" fmla="*/ 1125415 h 1139280"/>
                <a:gd name="connsiteX3" fmla="*/ 5146431 w 5424160"/>
                <a:gd name="connsiteY3" fmla="*/ 978877 h 1139280"/>
                <a:gd name="connsiteX4" fmla="*/ 5152293 w 5424160"/>
                <a:gd name="connsiteY4" fmla="*/ 0 h 1139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4160" h="1139280">
                  <a:moveTo>
                    <a:pt x="0" y="539261"/>
                  </a:moveTo>
                  <a:cubicBezTo>
                    <a:pt x="85481" y="754184"/>
                    <a:pt x="170962" y="969108"/>
                    <a:pt x="550985" y="1066800"/>
                  </a:cubicBezTo>
                  <a:cubicBezTo>
                    <a:pt x="931008" y="1164492"/>
                    <a:pt x="1514231" y="1140069"/>
                    <a:pt x="2280139" y="1125415"/>
                  </a:cubicBezTo>
                  <a:cubicBezTo>
                    <a:pt x="3046047" y="1110761"/>
                    <a:pt x="4667739" y="1166446"/>
                    <a:pt x="5146431" y="978877"/>
                  </a:cubicBezTo>
                  <a:cubicBezTo>
                    <a:pt x="5625123" y="791308"/>
                    <a:pt x="5388708" y="395654"/>
                    <a:pt x="5152293" y="0"/>
                  </a:cubicBezTo>
                </a:path>
              </a:pathLst>
            </a:custGeom>
            <a:noFill/>
            <a:ln w="28575">
              <a:solidFill>
                <a:schemeClr val="tx1"/>
              </a:solidFill>
              <a:prstDash val="dash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a:extLst>
              <a:ext uri="{FF2B5EF4-FFF2-40B4-BE49-F238E27FC236}">
                <a16:creationId xmlns:a16="http://schemas.microsoft.com/office/drawing/2014/main" id="{8398809F-8F45-4A16-A418-375BC03C1E1A}"/>
              </a:ext>
            </a:extLst>
          </p:cNvPr>
          <p:cNvSpPr txBox="1"/>
          <p:nvPr/>
        </p:nvSpPr>
        <p:spPr>
          <a:xfrm>
            <a:off x="15884894" y="8121740"/>
            <a:ext cx="8485823" cy="523220"/>
          </a:xfrm>
          <a:prstGeom prst="rect">
            <a:avLst/>
          </a:prstGeom>
          <a:noFill/>
        </p:spPr>
        <p:txBody>
          <a:bodyPr wrap="square" rtlCol="0">
            <a:spAutoFit/>
          </a:bodyPr>
          <a:lstStyle/>
          <a:p>
            <a:r>
              <a:rPr lang="sr-Latn-RS" sz="2800" b="1" dirty="0"/>
              <a:t>Eksperiment 1</a:t>
            </a:r>
            <a:endParaRPr lang="en-US" sz="2800" b="1" dirty="0"/>
          </a:p>
        </p:txBody>
      </p:sp>
      <p:sp>
        <p:nvSpPr>
          <p:cNvPr id="171" name="TextBox 170">
            <a:extLst>
              <a:ext uri="{FF2B5EF4-FFF2-40B4-BE49-F238E27FC236}">
                <a16:creationId xmlns:a16="http://schemas.microsoft.com/office/drawing/2014/main" id="{0C159257-A359-4B78-9396-36786FEEC02F}"/>
              </a:ext>
            </a:extLst>
          </p:cNvPr>
          <p:cNvSpPr txBox="1"/>
          <p:nvPr/>
        </p:nvSpPr>
        <p:spPr>
          <a:xfrm>
            <a:off x="2836281" y="32029731"/>
            <a:ext cx="2411370" cy="1107996"/>
          </a:xfrm>
          <a:prstGeom prst="rect">
            <a:avLst/>
          </a:prstGeom>
          <a:noFill/>
        </p:spPr>
        <p:txBody>
          <a:bodyPr wrap="square" rtlCol="0">
            <a:spAutoFit/>
          </a:bodyPr>
          <a:lstStyle/>
          <a:p>
            <a:pPr algn="ctr"/>
            <a:r>
              <a:rPr lang="sr-Latn-RS" sz="2400" dirty="0"/>
              <a:t>Koordinatni sistem kamere</a:t>
            </a:r>
          </a:p>
          <a:p>
            <a:pPr algn="ctr"/>
            <a:endParaRPr lang="en-US" dirty="0"/>
          </a:p>
        </p:txBody>
      </p:sp>
      <p:sp>
        <p:nvSpPr>
          <p:cNvPr id="172" name="TextBox 171">
            <a:extLst>
              <a:ext uri="{FF2B5EF4-FFF2-40B4-BE49-F238E27FC236}">
                <a16:creationId xmlns:a16="http://schemas.microsoft.com/office/drawing/2014/main" id="{B42B6DF8-10D5-4FF1-B45A-9991FED66788}"/>
              </a:ext>
            </a:extLst>
          </p:cNvPr>
          <p:cNvSpPr txBox="1"/>
          <p:nvPr/>
        </p:nvSpPr>
        <p:spPr>
          <a:xfrm>
            <a:off x="10860632" y="31325323"/>
            <a:ext cx="2686968" cy="1107996"/>
          </a:xfrm>
          <a:prstGeom prst="rect">
            <a:avLst/>
          </a:prstGeom>
          <a:noFill/>
        </p:spPr>
        <p:txBody>
          <a:bodyPr wrap="square" rtlCol="0">
            <a:spAutoFit/>
          </a:bodyPr>
          <a:lstStyle/>
          <a:p>
            <a:pPr algn="ctr"/>
            <a:r>
              <a:rPr lang="sr-Latn-RS" sz="2400" dirty="0"/>
              <a:t>Koordinatni sistem prostora</a:t>
            </a:r>
          </a:p>
          <a:p>
            <a:pPr algn="ctr"/>
            <a:endParaRPr lang="en-US" dirty="0"/>
          </a:p>
        </p:txBody>
      </p:sp>
      <p:sp>
        <p:nvSpPr>
          <p:cNvPr id="175" name="TextBox 174">
            <a:extLst>
              <a:ext uri="{FF2B5EF4-FFF2-40B4-BE49-F238E27FC236}">
                <a16:creationId xmlns:a16="http://schemas.microsoft.com/office/drawing/2014/main" id="{2DCB4C4C-83A8-4669-96E1-C34188BFD85D}"/>
              </a:ext>
            </a:extLst>
          </p:cNvPr>
          <p:cNvSpPr txBox="1"/>
          <p:nvPr/>
        </p:nvSpPr>
        <p:spPr>
          <a:xfrm>
            <a:off x="1279604" y="17105394"/>
            <a:ext cx="8296277" cy="707886"/>
          </a:xfrm>
          <a:prstGeom prst="rect">
            <a:avLst/>
          </a:prstGeom>
          <a:noFill/>
        </p:spPr>
        <p:txBody>
          <a:bodyPr wrap="square" rtlCol="0">
            <a:spAutoFit/>
          </a:bodyPr>
          <a:lstStyle/>
          <a:p>
            <a:r>
              <a:rPr lang="sr-Latn-RS" sz="4000" b="1" dirty="0"/>
              <a:t>Metod</a:t>
            </a:r>
            <a:endParaRPr lang="en-US" sz="4000" b="1" dirty="0"/>
          </a:p>
        </p:txBody>
      </p:sp>
      <p:sp>
        <p:nvSpPr>
          <p:cNvPr id="22" name="Rectangle 21">
            <a:extLst>
              <a:ext uri="{FF2B5EF4-FFF2-40B4-BE49-F238E27FC236}">
                <a16:creationId xmlns:a16="http://schemas.microsoft.com/office/drawing/2014/main" id="{E2BA9BBD-766A-47A6-82C1-A8062BDB2118}"/>
              </a:ext>
            </a:extLst>
          </p:cNvPr>
          <p:cNvSpPr/>
          <p:nvPr/>
        </p:nvSpPr>
        <p:spPr>
          <a:xfrm>
            <a:off x="538163" y="534968"/>
            <a:ext cx="24683119" cy="5467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20691F-46FF-4187-A8FB-D6DC3974A118}"/>
              </a:ext>
            </a:extLst>
          </p:cNvPr>
          <p:cNvSpPr/>
          <p:nvPr/>
        </p:nvSpPr>
        <p:spPr>
          <a:xfrm>
            <a:off x="1" y="5414479"/>
            <a:ext cx="24661812" cy="540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4872E5-33DD-405B-A3D9-7EEA082603D8}"/>
              </a:ext>
            </a:extLst>
          </p:cNvPr>
          <p:cNvSpPr/>
          <p:nvPr/>
        </p:nvSpPr>
        <p:spPr>
          <a:xfrm>
            <a:off x="0" y="6664854"/>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45811B-4E81-4BE5-A31C-5C0F83822B15}"/>
              </a:ext>
            </a:extLst>
          </p:cNvPr>
          <p:cNvSpPr/>
          <p:nvPr/>
        </p:nvSpPr>
        <p:spPr>
          <a:xfrm>
            <a:off x="538163" y="34934052"/>
            <a:ext cx="14401797"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0D5593-67C0-4184-9222-49EAF58DAC00}"/>
              </a:ext>
            </a:extLst>
          </p:cNvPr>
          <p:cNvSpPr txBox="1"/>
          <p:nvPr/>
        </p:nvSpPr>
        <p:spPr>
          <a:xfrm>
            <a:off x="1372543" y="29147313"/>
            <a:ext cx="12145284" cy="2400657"/>
          </a:xfrm>
          <a:prstGeom prst="rect">
            <a:avLst/>
          </a:prstGeom>
          <a:noFill/>
        </p:spPr>
        <p:txBody>
          <a:bodyPr wrap="square" rtlCol="0">
            <a:spAutoFit/>
          </a:bodyPr>
          <a:lstStyle/>
          <a:p>
            <a:pPr algn="just"/>
            <a:r>
              <a:rPr lang="sr-Latn-RS" sz="3000" dirty="0"/>
              <a:t>Izlaz algoritma za detekciju i očitavanje markera zajedno sa matricom kamere, dobijene kalibracijom, prosleđuju se PNP algoritmu (slika 5). Ovaj algoritam kao izlaz daje transformaciju koja povezuje koordinatni sistem kamere i koordinatni sistem prostora, iz koje se dobijaju potrebni pozicija i rotacija kamere.</a:t>
            </a:r>
            <a:endParaRPr lang="sr-Latn-RS" sz="3200" dirty="0"/>
          </a:p>
        </p:txBody>
      </p:sp>
      <p:sp>
        <p:nvSpPr>
          <p:cNvPr id="49" name="Rectangle 48">
            <a:extLst>
              <a:ext uri="{FF2B5EF4-FFF2-40B4-BE49-F238E27FC236}">
                <a16:creationId xmlns:a16="http://schemas.microsoft.com/office/drawing/2014/main" id="{3F766C39-6470-4E57-9C18-E36087772E6C}"/>
              </a:ext>
            </a:extLst>
          </p:cNvPr>
          <p:cNvSpPr/>
          <p:nvPr/>
        </p:nvSpPr>
        <p:spPr>
          <a:xfrm>
            <a:off x="15479713" y="6653200"/>
            <a:ext cx="9197695" cy="5565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C16CDDE-4646-45E9-9393-670757B6C7D8}"/>
              </a:ext>
            </a:extLst>
          </p:cNvPr>
          <p:cNvSpPr/>
          <p:nvPr/>
        </p:nvSpPr>
        <p:spPr>
          <a:xfrm>
            <a:off x="15502423" y="34934050"/>
            <a:ext cx="9697551" cy="5275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D63CBBB-CE54-440F-B6F4-F995F7F1C0F8}"/>
              </a:ext>
            </a:extLst>
          </p:cNvPr>
          <p:cNvSpPr/>
          <p:nvPr/>
        </p:nvSpPr>
        <p:spPr>
          <a:xfrm>
            <a:off x="538163" y="1077095"/>
            <a:ext cx="54133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EEE10C6-EAA0-4925-BB02-61241F0E4DD1}"/>
              </a:ext>
            </a:extLst>
          </p:cNvPr>
          <p:cNvSpPr/>
          <p:nvPr/>
        </p:nvSpPr>
        <p:spPr>
          <a:xfrm>
            <a:off x="14404702" y="7158583"/>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5B27ADD-A6EC-4623-92A9-7C9EDF38E524}"/>
              </a:ext>
            </a:extLst>
          </p:cNvPr>
          <p:cNvSpPr/>
          <p:nvPr/>
        </p:nvSpPr>
        <p:spPr>
          <a:xfrm>
            <a:off x="24142148" y="7180609"/>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F406BF1-5BC3-464A-9E40-034AAE54BB7C}"/>
              </a:ext>
            </a:extLst>
          </p:cNvPr>
          <p:cNvSpPr/>
          <p:nvPr/>
        </p:nvSpPr>
        <p:spPr>
          <a:xfrm>
            <a:off x="1550242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D1145F1-BCA8-476F-A833-9F652A2BECE9}"/>
              </a:ext>
            </a:extLst>
          </p:cNvPr>
          <p:cNvSpPr/>
          <p:nvPr/>
        </p:nvSpPr>
        <p:spPr>
          <a:xfrm>
            <a:off x="53816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0636EA02-2088-4EF5-9DC5-7D803566EC92}"/>
              </a:ext>
            </a:extLst>
          </p:cNvPr>
          <p:cNvSpPr/>
          <p:nvPr/>
        </p:nvSpPr>
        <p:spPr>
          <a:xfrm>
            <a:off x="561539" y="15321075"/>
            <a:ext cx="14343500"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2D3BF61-F691-49A0-A688-7107F08869E3}"/>
              </a:ext>
            </a:extLst>
          </p:cNvPr>
          <p:cNvSpPr/>
          <p:nvPr/>
        </p:nvSpPr>
        <p:spPr>
          <a:xfrm>
            <a:off x="561538" y="13387895"/>
            <a:ext cx="533093"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8645090-1ABA-4919-8119-0EE8A8BF4213}"/>
              </a:ext>
            </a:extLst>
          </p:cNvPr>
          <p:cNvSpPr/>
          <p:nvPr/>
        </p:nvSpPr>
        <p:spPr>
          <a:xfrm>
            <a:off x="-13177" y="16385060"/>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0AE6F4AC-5A02-44A2-8A65-2BC2CF1D98DA}"/>
              </a:ext>
            </a:extLst>
          </p:cNvPr>
          <p:cNvSpPr/>
          <p:nvPr/>
        </p:nvSpPr>
        <p:spPr>
          <a:xfrm>
            <a:off x="14369778" y="16912580"/>
            <a:ext cx="55700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E67ADEB1-C85A-48F8-8E58-EB492FB78571}"/>
              </a:ext>
            </a:extLst>
          </p:cNvPr>
          <p:cNvSpPr txBox="1"/>
          <p:nvPr/>
        </p:nvSpPr>
        <p:spPr>
          <a:xfrm>
            <a:off x="15973503" y="18170006"/>
            <a:ext cx="8485823" cy="523220"/>
          </a:xfrm>
          <a:prstGeom prst="rect">
            <a:avLst/>
          </a:prstGeom>
          <a:noFill/>
        </p:spPr>
        <p:txBody>
          <a:bodyPr wrap="square" rtlCol="0">
            <a:spAutoFit/>
          </a:bodyPr>
          <a:lstStyle/>
          <a:p>
            <a:r>
              <a:rPr lang="sr-Latn-RS" sz="2800" b="1" dirty="0"/>
              <a:t>Eksperiment 2</a:t>
            </a:r>
            <a:endParaRPr lang="en-US" sz="2800" b="1" dirty="0"/>
          </a:p>
        </p:txBody>
      </p:sp>
    </p:spTree>
    <p:extLst>
      <p:ext uri="{BB962C8B-B14F-4D97-AF65-F5344CB8AC3E}">
        <p14:creationId xmlns:p14="http://schemas.microsoft.com/office/powerpoint/2010/main" val="11847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7"/>
                                        </p:tgtEl>
                                        <p:attrNameLst>
                                          <p:attrName>style.visibility</p:attrName>
                                        </p:attrNameLst>
                                      </p:cBhvr>
                                      <p:to>
                                        <p:strVal val="visible"/>
                                      </p:to>
                                    </p:set>
                                    <p:anim calcmode="lin" valueType="num">
                                      <p:cBhvr additive="base">
                                        <p:cTn id="13" dur="500" fill="hold"/>
                                        <p:tgtEl>
                                          <p:spTgt spid="107"/>
                                        </p:tgtEl>
                                        <p:attrNameLst>
                                          <p:attrName>ppt_x</p:attrName>
                                        </p:attrNameLst>
                                      </p:cBhvr>
                                      <p:tavLst>
                                        <p:tav tm="0">
                                          <p:val>
                                            <p:strVal val="#ppt_x"/>
                                          </p:val>
                                        </p:tav>
                                        <p:tav tm="100000">
                                          <p:val>
                                            <p:strVal val="#ppt_x"/>
                                          </p:val>
                                        </p:tav>
                                      </p:tavLst>
                                    </p:anim>
                                    <p:anim calcmode="lin" valueType="num">
                                      <p:cBhvr additive="base">
                                        <p:cTn id="14"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ppt_x"/>
                                          </p:val>
                                        </p:tav>
                                        <p:tav tm="100000">
                                          <p:val>
                                            <p:strVal val="#ppt_x"/>
                                          </p:val>
                                        </p:tav>
                                      </p:tavLst>
                                    </p:anim>
                                    <p:anim calcmode="lin" valueType="num">
                                      <p:cBhvr additive="base">
                                        <p:cTn id="20"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1927</TotalTime>
  <Words>410</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Micic</dc:creator>
  <cp:lastModifiedBy>Micic</cp:lastModifiedBy>
  <cp:revision>86</cp:revision>
  <dcterms:created xsi:type="dcterms:W3CDTF">2017-11-17T01:19:29Z</dcterms:created>
  <dcterms:modified xsi:type="dcterms:W3CDTF">2017-11-24T00:12:40Z</dcterms:modified>
</cp:coreProperties>
</file>