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91" r:id="rId3"/>
    <p:sldId id="287" r:id="rId4"/>
    <p:sldId id="288" r:id="rId5"/>
    <p:sldId id="277" r:id="rId6"/>
    <p:sldId id="271" r:id="rId7"/>
    <p:sldId id="281" r:id="rId8"/>
    <p:sldId id="278" r:id="rId9"/>
    <p:sldId id="293" r:id="rId10"/>
    <p:sldId id="292" r:id="rId11"/>
    <p:sldId id="290" r:id="rId12"/>
    <p:sldId id="294" r:id="rId13"/>
    <p:sldId id="279" r:id="rId14"/>
    <p:sldId id="289" r:id="rId15"/>
    <p:sldId id="28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7A3"/>
    <a:srgbClr val="569CD6"/>
    <a:srgbClr val="1E1E1E"/>
    <a:srgbClr val="865FC5"/>
    <a:srgbClr val="262626"/>
    <a:srgbClr val="D7CAEC"/>
    <a:srgbClr val="483D4D"/>
    <a:srgbClr val="E8F2EE"/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5788" autoAdjust="0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CB258-25E1-490C-83E0-BFA3E0BFA51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8D45-DF73-4298-8048-B9602D35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Non-ML</a:t>
            </a:r>
            <a:r>
              <a:rPr lang="en-US" baseline="0" dirty="0" smtClean="0"/>
              <a:t> AI example: Knowledge based AI (ex: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Задача машинного обучения – тип предсказания</a:t>
            </a:r>
            <a:r>
              <a:rPr lang="en-US" dirty="0" smtClean="0"/>
              <a:t>/</a:t>
            </a:r>
            <a:r>
              <a:rPr lang="ru-RU" dirty="0" smtClean="0"/>
              <a:t>логического вывода, которые мы пытаемся получить с помощью инструментов </a:t>
            </a:r>
            <a:r>
              <a:rPr lang="en-US" dirty="0" smtClean="0"/>
              <a:t>ML</a:t>
            </a:r>
            <a:r>
              <a:rPr lang="ru-RU" dirty="0" smtClean="0"/>
              <a:t>. Разные</a:t>
            </a:r>
            <a:r>
              <a:rPr lang="ru-RU" baseline="0" dirty="0" smtClean="0"/>
              <a:t> задачи предполагают свой набор возможных алгоритмов обучения.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08D45-DF73-4298-8048-B9602D3536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7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A4E-3128-4702-80D0-0E6319120C7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90F5-F3F0-4499-9F52-5766A0CA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uilding a Price Prediction API using ML.NET and ASP.NET Core Web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20" y="1268890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7135" y="5421855"/>
            <a:ext cx="9703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Обучение, и интеграция </a:t>
            </a:r>
            <a:r>
              <a:rPr lang="en-US" sz="3200" dirty="0" smtClean="0"/>
              <a:t>Machine Learning </a:t>
            </a:r>
            <a:r>
              <a:rPr lang="ru-RU" sz="3200" dirty="0" smtClean="0"/>
              <a:t>в </a:t>
            </a:r>
            <a:r>
              <a:rPr lang="en-US" sz="3200" dirty="0" smtClean="0"/>
              <a:t>.NET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24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9" y="0"/>
            <a:ext cx="10515600" cy="1325563"/>
          </a:xfrm>
        </p:spPr>
        <p:txBody>
          <a:bodyPr/>
          <a:lstStyle/>
          <a:p>
            <a:r>
              <a:rPr lang="en-US" dirty="0" smtClean="0"/>
              <a:t>Conventional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Features – </a:t>
            </a:r>
            <a:r>
              <a:rPr lang="ru-RU" dirty="0" smtClean="0"/>
              <a:t>независимые переменные (</a:t>
            </a:r>
            <a:r>
              <a:rPr lang="en-US" dirty="0" smtClean="0"/>
              <a:t>X)</a:t>
            </a:r>
          </a:p>
          <a:p>
            <a:pPr lvl="1"/>
            <a:r>
              <a:rPr lang="en-US" dirty="0" smtClean="0"/>
              <a:t>Label – </a:t>
            </a:r>
            <a:r>
              <a:rPr lang="ru-RU" dirty="0" smtClean="0"/>
              <a:t>зависимая переменная (</a:t>
            </a:r>
            <a:r>
              <a:rPr lang="en-US" dirty="0" smtClean="0"/>
              <a:t>Y)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PredictedLabel</a:t>
            </a:r>
            <a:endParaRPr lang="ru-RU" dirty="0" smtClean="0"/>
          </a:p>
          <a:p>
            <a:pPr lvl="2"/>
            <a:r>
              <a:rPr lang="en-US" dirty="0" smtClean="0"/>
              <a:t>Multiclass Classification – Key </a:t>
            </a:r>
            <a:r>
              <a:rPr lang="ru-RU" dirty="0" smtClean="0"/>
              <a:t>категории, к которой скорее всего относится объект</a:t>
            </a:r>
          </a:p>
          <a:p>
            <a:pPr lvl="2"/>
            <a:r>
              <a:rPr lang="en-US" dirty="0" smtClean="0"/>
              <a:t>Regression – </a:t>
            </a:r>
            <a:r>
              <a:rPr lang="ru-RU" dirty="0" smtClean="0"/>
              <a:t>отсутствует</a:t>
            </a:r>
          </a:p>
          <a:p>
            <a:pPr lvl="2"/>
            <a:r>
              <a:rPr lang="en-US" dirty="0" smtClean="0"/>
              <a:t>Recommendation - </a:t>
            </a:r>
            <a:r>
              <a:rPr lang="ru-RU" dirty="0" smtClean="0"/>
              <a:t>отсутствует</a:t>
            </a:r>
            <a:endParaRPr lang="en-US" dirty="0" smtClean="0"/>
          </a:p>
          <a:p>
            <a:pPr lvl="1"/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Multiclass Classification –</a:t>
            </a:r>
            <a:r>
              <a:rPr lang="ru-RU" dirty="0" smtClean="0"/>
              <a:t> вектор </a:t>
            </a:r>
            <a:r>
              <a:rPr lang="en-US" dirty="0" smtClean="0"/>
              <a:t>float </a:t>
            </a:r>
            <a:r>
              <a:rPr lang="ru-RU" dirty="0" smtClean="0"/>
              <a:t>значений, показывающих вероятность отнесения объекта к каждой категории</a:t>
            </a:r>
          </a:p>
          <a:p>
            <a:pPr lvl="2"/>
            <a:r>
              <a:rPr lang="en-US" dirty="0" smtClean="0"/>
              <a:t>Regression – Predicted label</a:t>
            </a:r>
          </a:p>
          <a:p>
            <a:pPr lvl="2"/>
            <a:r>
              <a:rPr lang="en-US" dirty="0" smtClean="0"/>
              <a:t>Recommendation – score itema </a:t>
            </a:r>
            <a:r>
              <a:rPr lang="ru-RU" dirty="0" smtClean="0"/>
              <a:t>для указанного юзера.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46" y="285331"/>
            <a:ext cx="11552136" cy="1004778"/>
          </a:xfrm>
        </p:spPr>
        <p:txBody>
          <a:bodyPr>
            <a:normAutofit/>
          </a:bodyPr>
          <a:lstStyle/>
          <a:p>
            <a:r>
              <a:rPr lang="en-US" i="1" dirty="0" smtClean="0"/>
              <a:t>Convolutional Neural Network – </a:t>
            </a:r>
            <a:r>
              <a:rPr lang="ru-RU" dirty="0" smtClean="0"/>
              <a:t>специальная архитектура </a:t>
            </a:r>
            <a:r>
              <a:rPr lang="en-US" dirty="0" smtClean="0"/>
              <a:t>DNN</a:t>
            </a:r>
            <a:r>
              <a:rPr lang="ru-RU" dirty="0" smtClean="0"/>
              <a:t>, нацеленная на распознование образов</a:t>
            </a:r>
            <a:r>
              <a:rPr lang="en-US" dirty="0" smtClean="0"/>
              <a:t> (Vision)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1026" name="Picture 2" descr="FAR CRY 5 BOOMER THE DOG GAMEPLAY WALKTHROUGH (E3 2017) - YouTub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t="-440" r="19771" b="440"/>
          <a:stretch/>
        </p:blipFill>
        <p:spPr bwMode="auto">
          <a:xfrm>
            <a:off x="316346" y="1870609"/>
            <a:ext cx="2106659" cy="209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 Far Away Images, Stock Photos &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5" b="7717"/>
          <a:stretch/>
        </p:blipFill>
        <p:spPr bwMode="auto">
          <a:xfrm>
            <a:off x="2619315" y="1870608"/>
            <a:ext cx="2115883" cy="20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641" y="122427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size</a:t>
            </a:r>
            <a:r>
              <a:rPr lang="ru-RU" dirty="0" smtClean="0"/>
              <a:t> </a:t>
            </a:r>
            <a:r>
              <a:rPr lang="en-US" dirty="0" smtClean="0"/>
              <a:t>problem </a:t>
            </a:r>
            <a:r>
              <a:rPr lang="ru-RU" dirty="0" smtClean="0"/>
              <a:t>=</a:t>
            </a:r>
            <a:r>
              <a:rPr lang="en-US" dirty="0" smtClean="0"/>
              <a:t>&gt;</a:t>
            </a:r>
            <a:r>
              <a:rPr lang="ru-RU" dirty="0" smtClean="0"/>
              <a:t> увеличение ширины</a:t>
            </a:r>
            <a:r>
              <a:rPr lang="en-US" dirty="0" smtClean="0"/>
              <a:t>/</a:t>
            </a:r>
            <a:r>
              <a:rPr lang="ru-RU" dirty="0" smtClean="0"/>
              <a:t>глубины нейронной сети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15" y="4068535"/>
            <a:ext cx="2124603" cy="1973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99" y="4068536"/>
            <a:ext cx="2124602" cy="19734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0041" y="1290109"/>
            <a:ext cx="6065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Увеличение ширины слоев</a:t>
            </a:r>
            <a:r>
              <a:rPr lang="en-US" dirty="0" smtClean="0"/>
              <a:t>/</a:t>
            </a:r>
            <a:r>
              <a:rPr lang="ru-RU" dirty="0" smtClean="0"/>
              <a:t>глубины сети =</a:t>
            </a:r>
            <a:r>
              <a:rPr lang="en-US" dirty="0" smtClean="0"/>
              <a:t>&gt;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вычислительная нагрузка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проблема оптимизации (</a:t>
            </a:r>
            <a:r>
              <a:rPr lang="en-US" dirty="0" smtClean="0"/>
              <a:t>Vanishing Gradient)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Inception -</a:t>
            </a:r>
            <a:r>
              <a:rPr lang="ru-RU" dirty="0" smtClean="0"/>
              <a:t> уменьшение вычислительной нагрузки без увеличения ширины</a:t>
            </a:r>
            <a:r>
              <a:rPr lang="en-US" dirty="0" smtClean="0"/>
              <a:t>/</a:t>
            </a:r>
            <a:r>
              <a:rPr lang="ru-RU" dirty="0" smtClean="0"/>
              <a:t>глубины нейронной сети и бех значительного снижения точности.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ResNet –</a:t>
            </a:r>
            <a:r>
              <a:rPr lang="ru-RU" dirty="0" smtClean="0"/>
              <a:t> решение проблемы затухающего градиента.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ImageNet – </a:t>
            </a:r>
            <a:r>
              <a:rPr lang="ru-RU" dirty="0" smtClean="0"/>
              <a:t>проект по созданию массивной базы данных аннотированных (</a:t>
            </a:r>
            <a:r>
              <a:rPr lang="en-US" dirty="0" smtClean="0"/>
              <a:t>Labeled)</a:t>
            </a:r>
            <a:r>
              <a:rPr lang="ru-RU" dirty="0" smtClean="0"/>
              <a:t> изображений для тестирования методов распознования изображений. </a:t>
            </a:r>
          </a:p>
        </p:txBody>
      </p:sp>
    </p:spTree>
    <p:extLst>
      <p:ext uri="{BB962C8B-B14F-4D97-AF65-F5344CB8AC3E}">
        <p14:creationId xmlns:p14="http://schemas.microsoft.com/office/powerpoint/2010/main" val="7278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46" y="285331"/>
            <a:ext cx="11552136" cy="562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DNN Image Classification </a:t>
            </a:r>
            <a:r>
              <a:rPr lang="ru-RU" dirty="0" smtClean="0"/>
              <a:t>в </a:t>
            </a:r>
            <a:r>
              <a:rPr lang="en-US" dirty="0" smtClean="0"/>
              <a:t>ML.NET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305040" y="1146074"/>
            <a:ext cx="4164024" cy="5007076"/>
            <a:chOff x="7552690" y="431699"/>
            <a:chExt cx="4164024" cy="5007076"/>
          </a:xfrm>
        </p:grpSpPr>
        <p:cxnSp>
          <p:nvCxnSpPr>
            <p:cNvPr id="34" name="Straight Arrow Connector 33"/>
            <p:cNvCxnSpPr>
              <a:endCxn id="27" idx="1"/>
            </p:cNvCxnSpPr>
            <p:nvPr/>
          </p:nvCxnSpPr>
          <p:spPr>
            <a:xfrm>
              <a:off x="7552690" y="1683739"/>
              <a:ext cx="230214" cy="24288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7718520" y="1862238"/>
              <a:ext cx="439642" cy="439642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7"/>
              <a:endCxn id="30" idx="1"/>
            </p:cNvCxnSpPr>
            <p:nvPr/>
          </p:nvCxnSpPr>
          <p:spPr>
            <a:xfrm flipV="1">
              <a:off x="8093778" y="978803"/>
              <a:ext cx="203461" cy="947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297239" y="431699"/>
              <a:ext cx="3419475" cy="10942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Resize </a:t>
              </a:r>
              <a:r>
                <a:rPr lang="ru-RU" dirty="0" smtClean="0"/>
                <a:t>изображений в необходимое разрешение (</a:t>
              </a:r>
              <a:r>
                <a:rPr lang="en-US" dirty="0" smtClean="0"/>
                <a:t>299x299 </a:t>
              </a:r>
              <a:r>
                <a:rPr lang="ru-RU" dirty="0" smtClean="0"/>
                <a:t>в </a:t>
              </a:r>
              <a:r>
                <a:rPr lang="en-US" dirty="0" smtClean="0"/>
                <a:t>Resnet </a:t>
              </a:r>
              <a:r>
                <a:rPr lang="ru-RU" dirty="0" smtClean="0"/>
                <a:t>архитектуре)</a:t>
              </a:r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7950512" y="2105121"/>
              <a:ext cx="299102" cy="28487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959" t="1520" r="3489" b="1968"/>
            <a:stretch/>
          </p:blipFill>
          <p:spPr>
            <a:xfrm>
              <a:off x="8229600" y="1952625"/>
              <a:ext cx="2657475" cy="348615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10206895" y="4457700"/>
              <a:ext cx="699230" cy="77152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47711" y="847725"/>
            <a:ext cx="5915026" cy="5405220"/>
            <a:chOff x="294230" y="1109880"/>
            <a:chExt cx="5915026" cy="5405220"/>
          </a:xfrm>
        </p:grpSpPr>
        <p:sp>
          <p:nvSpPr>
            <p:cNvPr id="5" name="TextBox 4"/>
            <p:cNvSpPr txBox="1"/>
            <p:nvPr/>
          </p:nvSpPr>
          <p:spPr>
            <a:xfrm>
              <a:off x="294230" y="1109880"/>
              <a:ext cx="5915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Все </a:t>
              </a:r>
              <a:r>
                <a:rPr lang="en-US" dirty="0" smtClean="0"/>
                <a:t>training </a:t>
              </a:r>
              <a:r>
                <a:rPr lang="ru-RU" dirty="0" smtClean="0"/>
                <a:t>изображения прогоняются через </a:t>
              </a:r>
              <a:r>
                <a:rPr lang="en-US" dirty="0" smtClean="0"/>
                <a:t>Convolutional Layers</a:t>
              </a:r>
              <a:r>
                <a:rPr lang="ru-RU" dirty="0" smtClean="0"/>
                <a:t> уже</a:t>
              </a:r>
              <a:r>
                <a:rPr lang="en-US" dirty="0" smtClean="0"/>
                <a:t> </a:t>
              </a:r>
              <a:r>
                <a:rPr lang="ru-RU" dirty="0" smtClean="0"/>
                <a:t>обученной </a:t>
              </a:r>
              <a:r>
                <a:rPr lang="en-US" dirty="0" smtClean="0"/>
                <a:t>DNN </a:t>
              </a:r>
              <a:r>
                <a:rPr lang="ru-RU" dirty="0" smtClean="0"/>
                <a:t>модели </a:t>
              </a:r>
              <a:r>
                <a:rPr lang="en-US" dirty="0" smtClean="0"/>
                <a:t>(Feature Extraction)</a:t>
              </a:r>
            </a:p>
          </p:txBody>
        </p:sp>
        <p:cxnSp>
          <p:nvCxnSpPr>
            <p:cNvPr id="7" name="Straight Arrow Connector 6"/>
            <p:cNvCxnSpPr>
              <a:stCxn id="5" idx="2"/>
              <a:endCxn id="53" idx="0"/>
            </p:cNvCxnSpPr>
            <p:nvPr/>
          </p:nvCxnSpPr>
          <p:spPr>
            <a:xfrm flipH="1">
              <a:off x="1642541" y="1756211"/>
              <a:ext cx="1609202" cy="1029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50" idx="0"/>
            </p:cNvCxnSpPr>
            <p:nvPr/>
          </p:nvCxnSpPr>
          <p:spPr>
            <a:xfrm>
              <a:off x="3251743" y="1756211"/>
              <a:ext cx="1576910" cy="1029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448050" y="2785496"/>
              <a:ext cx="2761206" cy="3729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/>
                <a:t>Model Composition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Features </a:t>
              </a:r>
              <a:r>
                <a:rPr lang="ru-RU" dirty="0"/>
                <a:t>передаются в классический</a:t>
              </a:r>
              <a:r>
                <a:rPr lang="en-US" dirty="0"/>
                <a:t> Binary/Multiclass Classification</a:t>
              </a:r>
              <a:r>
                <a:rPr lang="ru-RU" dirty="0"/>
                <a:t> </a:t>
              </a:r>
              <a:r>
                <a:rPr lang="en-US" dirty="0"/>
                <a:t>ML </a:t>
              </a:r>
              <a:r>
                <a:rPr lang="ru-RU" dirty="0"/>
                <a:t>алгоритм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4231" y="2785496"/>
              <a:ext cx="2696620" cy="3729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/>
                <a:t>TensorFlow Native Transfer Learning</a:t>
              </a:r>
              <a:endParaRPr lang="ru-RU" dirty="0"/>
            </a:p>
            <a:p>
              <a:endParaRPr lang="ru-RU" dirty="0"/>
            </a:p>
            <a:p>
              <a:r>
                <a:rPr lang="ru-RU" dirty="0"/>
                <a:t>Происходит пере-обучение последнего слоя нейронной сети, отвечающего за распределение изображений по категориям</a:t>
              </a:r>
              <a:endParaRPr lang="en-US" dirty="0"/>
            </a:p>
            <a:p>
              <a:endParaRPr lang="en-US" dirty="0"/>
            </a:p>
            <a:p>
              <a:r>
                <a:rPr lang="ru-RU" dirty="0"/>
                <a:t>Зависимость от </a:t>
              </a:r>
              <a:r>
                <a:rPr lang="en-US" dirty="0"/>
                <a:t>Native TensorFlow </a:t>
              </a:r>
              <a:r>
                <a:rPr lang="ru-RU" dirty="0"/>
                <a:t>библиотек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3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093509"/>
            <a:ext cx="11444140" cy="5083454"/>
          </a:xfrm>
        </p:spPr>
        <p:txBody>
          <a:bodyPr/>
          <a:lstStyle/>
          <a:p>
            <a:r>
              <a:rPr lang="ru-RU" dirty="0" smtClean="0"/>
              <a:t>Библиотека для автоматизации построения </a:t>
            </a:r>
            <a:r>
              <a:rPr lang="en-US" dirty="0" smtClean="0"/>
              <a:t>ML</a:t>
            </a:r>
            <a:r>
              <a:rPr lang="ru-RU" dirty="0" smtClean="0"/>
              <a:t> моделей.</a:t>
            </a:r>
          </a:p>
          <a:p>
            <a:r>
              <a:rPr lang="ru-RU" dirty="0" smtClean="0"/>
              <a:t>Представлен в трех вариантах</a:t>
            </a:r>
          </a:p>
          <a:p>
            <a:pPr lvl="1"/>
            <a:r>
              <a:rPr lang="ru-RU" dirty="0" smtClean="0"/>
              <a:t>Как часть </a:t>
            </a:r>
            <a:r>
              <a:rPr lang="en-US" dirty="0" smtClean="0"/>
              <a:t>ML.NET API</a:t>
            </a:r>
          </a:p>
          <a:p>
            <a:pPr lvl="1"/>
            <a:r>
              <a:rPr lang="en-US" dirty="0" smtClean="0"/>
              <a:t>ML.NET ModelBuilder for Visual Studio (</a:t>
            </a:r>
            <a:r>
              <a:rPr lang="ru-RU" dirty="0" smtClean="0"/>
              <a:t>начиная с </a:t>
            </a:r>
            <a:r>
              <a:rPr lang="en-US" dirty="0" smtClean="0"/>
              <a:t>VS 2017)</a:t>
            </a:r>
          </a:p>
          <a:p>
            <a:pPr lvl="1"/>
            <a:r>
              <a:rPr lang="en-US" dirty="0" smtClean="0"/>
              <a:t>ML.NET Command Line Interface</a:t>
            </a:r>
            <a:endParaRPr lang="en-US" dirty="0"/>
          </a:p>
          <a:p>
            <a:r>
              <a:rPr lang="en-US" dirty="0" smtClean="0"/>
              <a:t>Model Builder </a:t>
            </a:r>
            <a:r>
              <a:rPr lang="ru-RU" dirty="0" smtClean="0"/>
              <a:t>и </a:t>
            </a:r>
            <a:r>
              <a:rPr lang="en-US" dirty="0" smtClean="0"/>
              <a:t>AutoML </a:t>
            </a:r>
            <a:r>
              <a:rPr lang="ru-RU" dirty="0" smtClean="0"/>
              <a:t>доступны только в </a:t>
            </a:r>
            <a:r>
              <a:rPr lang="en-US" dirty="0" smtClean="0"/>
              <a:t>Preview </a:t>
            </a:r>
            <a:r>
              <a:rPr lang="ru-RU" dirty="0" smtClean="0"/>
              <a:t>версии.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9621" y="0"/>
            <a:ext cx="11444140" cy="109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smtClean="0"/>
              <a:t>AutoML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9674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2441350"/>
            <a:ext cx="11629016" cy="1325563"/>
          </a:xfrm>
        </p:spPr>
        <p:txBody>
          <a:bodyPr/>
          <a:lstStyle/>
          <a:p>
            <a:pPr algn="ctr"/>
            <a:r>
              <a:rPr lang="en-US" dirty="0" smtClean="0"/>
              <a:t>AutoML </a:t>
            </a:r>
            <a:r>
              <a:rPr lang="ru-RU" dirty="0" smtClean="0"/>
              <a:t>на примере регрессии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88040" y="5694630"/>
            <a:ext cx="4517146" cy="797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Project: 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093509"/>
            <a:ext cx="11444140" cy="4854804"/>
          </a:xfrm>
        </p:spPr>
        <p:txBody>
          <a:bodyPr>
            <a:normAutofit/>
          </a:bodyPr>
          <a:lstStyle/>
          <a:p>
            <a:r>
              <a:rPr lang="en-US" dirty="0" smtClean="0"/>
              <a:t>Accord.NET</a:t>
            </a:r>
            <a:r>
              <a:rPr lang="ru-RU" dirty="0" smtClean="0"/>
              <a:t> - </a:t>
            </a:r>
            <a:r>
              <a:rPr lang="en-US" dirty="0" smtClean="0"/>
              <a:t>free (LGPL</a:t>
            </a:r>
            <a:r>
              <a:rPr lang="ru-RU" dirty="0" smtClean="0"/>
              <a:t>)*</a:t>
            </a:r>
            <a:r>
              <a:rPr lang="en-US" dirty="0" smtClean="0"/>
              <a:t>,cross-platform (.NET Standard)</a:t>
            </a:r>
            <a:r>
              <a:rPr lang="ru-RU" dirty="0" smtClean="0"/>
              <a:t> фрейморк для машинного обучения включающая в себя инструментарий для процессинга аудио</a:t>
            </a:r>
            <a:r>
              <a:rPr lang="en-US" dirty="0" smtClean="0"/>
              <a:t>/</a:t>
            </a:r>
            <a:r>
              <a:rPr lang="ru-RU" dirty="0" smtClean="0"/>
              <a:t>видео</a:t>
            </a:r>
            <a:r>
              <a:rPr lang="en-US" dirty="0" smtClean="0"/>
              <a:t>/</a:t>
            </a:r>
            <a:r>
              <a:rPr lang="ru-RU" dirty="0" smtClean="0"/>
              <a:t>изображений.</a:t>
            </a:r>
            <a:endParaRPr lang="en-US" dirty="0" smtClean="0"/>
          </a:p>
          <a:p>
            <a:r>
              <a:rPr lang="en-US" dirty="0" smtClean="0"/>
              <a:t>SciSharp Stack  - free (Apache 2.0), open-source, cross-platform </a:t>
            </a:r>
            <a:r>
              <a:rPr lang="en-US" dirty="0"/>
              <a:t> (.NET Standard)</a:t>
            </a:r>
            <a:r>
              <a:rPr lang="ru-RU" dirty="0" smtClean="0"/>
              <a:t> экосистема для </a:t>
            </a:r>
            <a:r>
              <a:rPr lang="en-US" dirty="0" smtClean="0"/>
              <a:t>Data Science, ML </a:t>
            </a:r>
            <a:r>
              <a:rPr lang="ru-RU" dirty="0" smtClean="0"/>
              <a:t>и </a:t>
            </a:r>
            <a:r>
              <a:rPr lang="en-US" dirty="0" smtClean="0"/>
              <a:t>AI. </a:t>
            </a:r>
            <a:r>
              <a:rPr lang="ru-RU" dirty="0" smtClean="0"/>
              <a:t>Включает в себя порт основных </a:t>
            </a:r>
            <a:r>
              <a:rPr lang="en-US" dirty="0" smtClean="0"/>
              <a:t>ML</a:t>
            </a:r>
            <a:r>
              <a:rPr lang="ru-RU" dirty="0" smtClean="0"/>
              <a:t> библиотек в </a:t>
            </a:r>
            <a:r>
              <a:rPr lang="en-US" dirty="0" smtClean="0"/>
              <a:t>Python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44831" y="5948313"/>
            <a:ext cx="10147169" cy="9096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 smtClean="0"/>
              <a:t>*некоторые компоненты являются сторонними и недоступны для коммерческого использования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621" y="0"/>
            <a:ext cx="11444140" cy="109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100" dirty="0" smtClean="0"/>
              <a:t>Альтернативы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3344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12000" dirty="0" smtClean="0">
                <a:latin typeface="Arial" panose="020B0604020202020204" pitchFamily="34" charset="0"/>
                <a:cs typeface="Arial" panose="020B0604020202020204" pitchFamily="34" charset="0"/>
              </a:rPr>
              <a:t>THNX</a:t>
            </a:r>
            <a:endParaRPr lang="en-US" sz="1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37872" y="2435155"/>
            <a:ext cx="1041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Что такое </a:t>
            </a:r>
            <a:r>
              <a:rPr lang="en-US" sz="4000" dirty="0" smtClean="0"/>
              <a:t>Machine Learning?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5093227" cy="5079555"/>
            <a:chOff x="129091" y="0"/>
            <a:chExt cx="6480626" cy="6463230"/>
          </a:xfrm>
        </p:grpSpPr>
        <p:sp>
          <p:nvSpPr>
            <p:cNvPr id="7" name="Oval 6"/>
            <p:cNvSpPr/>
            <p:nvPr/>
          </p:nvSpPr>
          <p:spPr>
            <a:xfrm>
              <a:off x="129091" y="0"/>
              <a:ext cx="6480626" cy="64632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8697" y="418933"/>
              <a:ext cx="4921411" cy="499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Artificial Intelligence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00675" y="860613"/>
            <a:ext cx="3746661" cy="3746660"/>
            <a:chOff x="1954650" y="1686146"/>
            <a:chExt cx="4222961" cy="3171298"/>
          </a:xfrm>
        </p:grpSpPr>
        <p:sp>
          <p:nvSpPr>
            <p:cNvPr id="12" name="Oval 11"/>
            <p:cNvSpPr/>
            <p:nvPr/>
          </p:nvSpPr>
          <p:spPr>
            <a:xfrm>
              <a:off x="1954650" y="1686146"/>
              <a:ext cx="4222961" cy="3171298"/>
            </a:xfrm>
            <a:prstGeom prst="ellipse">
              <a:avLst/>
            </a:prstGeom>
            <a:solidFill>
              <a:srgbClr val="569C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3732" y="1882926"/>
              <a:ext cx="2659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Machine </a:t>
              </a:r>
              <a:r>
                <a:rPr lang="en-US" sz="2000" dirty="0" smtClean="0"/>
                <a:t>Learning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64254" y="1460102"/>
            <a:ext cx="2983180" cy="2983181"/>
            <a:chOff x="2590420" y="2398955"/>
            <a:chExt cx="2809919" cy="2237591"/>
          </a:xfrm>
        </p:grpSpPr>
        <p:sp>
          <p:nvSpPr>
            <p:cNvPr id="13" name="Oval 12"/>
            <p:cNvSpPr/>
            <p:nvPr/>
          </p:nvSpPr>
          <p:spPr>
            <a:xfrm>
              <a:off x="2590420" y="2398955"/>
              <a:ext cx="2809919" cy="2237591"/>
            </a:xfrm>
            <a:prstGeom prst="ellipse">
              <a:avLst/>
            </a:prstGeom>
            <a:solidFill>
              <a:srgbClr val="ADD7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244" y="2519964"/>
              <a:ext cx="2160271" cy="48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Artificial Neural Networks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2463501" y="2275668"/>
            <a:ext cx="2054201" cy="20542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Networks, Deep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18494" y="1460102"/>
            <a:ext cx="6357948" cy="1014157"/>
          </a:xfrm>
          <a:prstGeom prst="roundRect">
            <a:avLst/>
          </a:prstGeom>
          <a:solidFill>
            <a:srgbClr val="569C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ru-RU" sz="1600" dirty="0" smtClean="0"/>
              <a:t>Алгоритмы способны изменяться в результате анализа большого количества данных, повышая свою эффективность (Обучение)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5510915" y="4256790"/>
            <a:ext cx="6365527" cy="8227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u-RU" sz="1600" dirty="0"/>
              <a:t>Класс нейронных сетей, характерезуемых большим количеством скрытых слоев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5518494" y="167415"/>
            <a:ext cx="6357948" cy="11678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ru-RU" sz="1600" dirty="0" smtClean="0">
                <a:solidFill>
                  <a:schemeClr val="bg1"/>
                </a:solidFill>
              </a:rPr>
              <a:t>Очень обширный термин включающий в себя методы посмотрения программ, имитирующих (частично или полностью) интеллект человека.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10916" y="2599145"/>
            <a:ext cx="6365526" cy="1575870"/>
            <a:chOff x="5510916" y="2662644"/>
            <a:chExt cx="6365526" cy="1575870"/>
          </a:xfrm>
        </p:grpSpPr>
        <p:sp>
          <p:nvSpPr>
            <p:cNvPr id="20" name="Rounded Rectangle 19"/>
            <p:cNvSpPr/>
            <p:nvPr/>
          </p:nvSpPr>
          <p:spPr>
            <a:xfrm>
              <a:off x="5510916" y="2662644"/>
              <a:ext cx="6365526" cy="1575870"/>
            </a:xfrm>
            <a:prstGeom prst="roundRect">
              <a:avLst/>
            </a:prstGeom>
            <a:solidFill>
              <a:srgbClr val="ADD7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8550" y="2765036"/>
              <a:ext cx="1368092" cy="137108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792474" y="2987696"/>
              <a:ext cx="36724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Математическая модель, построенная по принципу работы билогических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ru-RU" sz="1600" dirty="0">
                  <a:solidFill>
                    <a:schemeClr val="bg1"/>
                  </a:solidFill>
                </a:rPr>
                <a:t>нейронных сетей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ru-RU" sz="1600" dirty="0">
                  <a:solidFill>
                    <a:schemeClr val="bg1"/>
                  </a:solidFill>
                </a:rPr>
                <a:t>живых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ru-RU" sz="1600" dirty="0">
                  <a:solidFill>
                    <a:schemeClr val="bg1"/>
                  </a:solidFill>
                </a:rPr>
                <a:t>организмов.</a:t>
              </a:r>
              <a:endParaRPr lang="en-US" sz="1600" dirty="0">
                <a:solidFill>
                  <a:schemeClr val="bg1"/>
                </a:solidFill>
              </a:endParaRPr>
            </a:p>
            <a:p>
              <a:endParaRPr lang="en-US" sz="16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12705" y="5404606"/>
            <a:ext cx="11263737" cy="1340439"/>
          </a:xfrm>
          <a:prstGeom prst="roundRect">
            <a:avLst/>
          </a:prstGeom>
          <a:solidFill>
            <a:srgbClr val="1E1E1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Термины </a:t>
            </a:r>
            <a:r>
              <a:rPr lang="en-US" dirty="0" smtClean="0"/>
              <a:t>ML</a:t>
            </a:r>
            <a:r>
              <a:rPr lang="ru-RU" dirty="0" smtClean="0"/>
              <a:t> и </a:t>
            </a:r>
            <a:r>
              <a:rPr lang="en-US" dirty="0" smtClean="0"/>
              <a:t>NN/ANN</a:t>
            </a:r>
            <a:r>
              <a:rPr lang="ru-RU" dirty="0" smtClean="0"/>
              <a:t> зачастую используются немного в других значениях: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Под </a:t>
            </a:r>
            <a:r>
              <a:rPr lang="en-US" dirty="0" smtClean="0">
                <a:solidFill>
                  <a:schemeClr val="accent3"/>
                </a:solidFill>
              </a:rPr>
              <a:t>machine learning </a:t>
            </a:r>
            <a:r>
              <a:rPr lang="ru-RU" dirty="0" smtClean="0">
                <a:solidFill>
                  <a:schemeClr val="tx1"/>
                </a:solidFill>
              </a:rPr>
              <a:t>подразумеваются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только </a:t>
            </a:r>
            <a:r>
              <a:rPr lang="ru-RU" dirty="0" smtClean="0">
                <a:solidFill>
                  <a:schemeClr val="tx1"/>
                </a:solidFill>
              </a:rPr>
              <a:t>классические </a:t>
            </a:r>
            <a:r>
              <a:rPr lang="ru-RU" dirty="0">
                <a:solidFill>
                  <a:schemeClr val="tx1"/>
                </a:solidFill>
              </a:rPr>
              <a:t>алгоритмы </a:t>
            </a:r>
            <a:r>
              <a:rPr lang="ru-RU" dirty="0" smtClean="0">
                <a:solidFill>
                  <a:schemeClr val="tx1"/>
                </a:solidFill>
              </a:rPr>
              <a:t>машинного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обучения </a:t>
            </a:r>
            <a:r>
              <a:rPr lang="en-US" dirty="0" smtClean="0">
                <a:solidFill>
                  <a:schemeClr val="tx1"/>
                </a:solidFill>
              </a:rPr>
              <a:t>(Linear regression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Desicion Tree, </a:t>
            </a:r>
            <a:r>
              <a:rPr lang="en-US" dirty="0" smtClean="0">
                <a:solidFill>
                  <a:schemeClr val="tx1"/>
                </a:solidFill>
              </a:rPr>
              <a:t>K-Means</a:t>
            </a:r>
            <a:r>
              <a:rPr lang="en-US" dirty="0">
                <a:solidFill>
                  <a:schemeClr val="tx1"/>
                </a:solidFill>
              </a:rPr>
              <a:t>, etc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Под </a:t>
            </a:r>
            <a:r>
              <a:rPr lang="en-US" dirty="0" smtClean="0">
                <a:solidFill>
                  <a:srgbClr val="ADD7A3"/>
                </a:solidFill>
              </a:rPr>
              <a:t>ANN, NN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подразумеваются только 1-слойные нейронные сети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(не считая </a:t>
            </a:r>
            <a:r>
              <a:rPr lang="en-US" dirty="0" smtClean="0">
                <a:solidFill>
                  <a:schemeClr val="tx1"/>
                </a:solidFill>
              </a:rPr>
              <a:t>input/output layers)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061" y="5406506"/>
            <a:ext cx="5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 animBg="1"/>
      <p:bldP spid="5" grpId="0" animBg="1"/>
      <p:bldP spid="21" grpId="0" animBg="1"/>
      <p:bldP spid="34" grpId="0" animBg="1"/>
      <p:bldP spid="36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41607" y="1382783"/>
            <a:ext cx="1936377" cy="1936377"/>
          </a:xfrm>
          <a:prstGeom prst="ellipse">
            <a:avLst/>
          </a:prstGeom>
          <a:solidFill>
            <a:srgbClr val="569CD6"/>
          </a:solidFill>
          <a:ln w="254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Алгоритм машинного обучения (необученная модель)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332233" y="3340069"/>
            <a:ext cx="1945751" cy="1946377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Данные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algn="ctr"/>
            <a:endParaRPr lang="ru-RU" sz="1600" dirty="0"/>
          </a:p>
          <a:p>
            <a:pPr algn="ctr"/>
            <a:r>
              <a:rPr lang="en-US" sz="1600" dirty="0" smtClean="0"/>
              <a:t>(</a:t>
            </a:r>
            <a:r>
              <a:rPr lang="ru-RU" sz="1600" dirty="0" smtClean="0"/>
              <a:t>МНОГО ДАННЫХ)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968343" y="1105104"/>
            <a:ext cx="2931885" cy="672208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data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Features)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68343" y="4838155"/>
            <a:ext cx="2931886" cy="840317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 data (Predicted Label, Score)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23890" y="2308621"/>
            <a:ext cx="2020789" cy="20207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465427" y="3019931"/>
            <a:ext cx="598458" cy="598458"/>
            <a:chOff x="5785264" y="3039127"/>
            <a:chExt cx="598458" cy="598458"/>
          </a:xfrm>
        </p:grpSpPr>
        <p:sp>
          <p:nvSpPr>
            <p:cNvPr id="38" name="Oval 37"/>
            <p:cNvSpPr/>
            <p:nvPr/>
          </p:nvSpPr>
          <p:spPr>
            <a:xfrm>
              <a:off x="5785264" y="3039127"/>
              <a:ext cx="598458" cy="5984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Content Placeholder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30" y="3137323"/>
              <a:ext cx="401778" cy="40177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 flipH="1">
            <a:off x="9434285" y="1777312"/>
            <a:ext cx="1" cy="53130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0"/>
          </p:cNvCxnSpPr>
          <p:nvPr/>
        </p:nvCxnSpPr>
        <p:spPr>
          <a:xfrm>
            <a:off x="9434285" y="4329410"/>
            <a:ext cx="1" cy="50874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6"/>
            <a:endCxn id="38" idx="2"/>
          </p:cNvCxnSpPr>
          <p:nvPr/>
        </p:nvCxnSpPr>
        <p:spPr>
          <a:xfrm>
            <a:off x="4277984" y="2350972"/>
            <a:ext cx="1187443" cy="96818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6"/>
            <a:endCxn id="38" idx="2"/>
          </p:cNvCxnSpPr>
          <p:nvPr/>
        </p:nvCxnSpPr>
        <p:spPr>
          <a:xfrm flipV="1">
            <a:off x="4277984" y="3319160"/>
            <a:ext cx="1187443" cy="99409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8" idx="6"/>
            <a:endCxn id="7" idx="2"/>
          </p:cNvCxnSpPr>
          <p:nvPr/>
        </p:nvCxnSpPr>
        <p:spPr>
          <a:xfrm flipV="1">
            <a:off x="6063885" y="3319016"/>
            <a:ext cx="2360005" cy="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21641" y="494852"/>
            <a:ext cx="3396302" cy="5809129"/>
          </a:xfrm>
          <a:prstGeom prst="rect">
            <a:avLst/>
          </a:prstGeom>
          <a:noFill/>
          <a:ln w="603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885" y="494852"/>
            <a:ext cx="6024286" cy="5809130"/>
          </a:xfrm>
          <a:prstGeom prst="rect">
            <a:avLst/>
          </a:prstGeom>
          <a:noFill/>
          <a:ln w="539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Обучение (</a:t>
            </a:r>
            <a:r>
              <a:rPr lang="en-US" dirty="0" smtClean="0"/>
              <a:t>Training)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17" idx="1"/>
          </p:cNvCxnSpPr>
          <p:nvPr/>
        </p:nvCxnSpPr>
        <p:spPr>
          <a:xfrm>
            <a:off x="5917698" y="2234257"/>
            <a:ext cx="942059" cy="102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99419" y="1772592"/>
            <a:ext cx="183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Оценка качества модели </a:t>
            </a:r>
            <a:r>
              <a:rPr lang="en-US" sz="1200" dirty="0" smtClean="0"/>
              <a:t>(Evaluation)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6835976" y="3233722"/>
            <a:ext cx="162389" cy="1623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72" y="1772592"/>
            <a:ext cx="1033454" cy="88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331" y="3726009"/>
            <a:ext cx="1083526" cy="12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333948"/>
            <a:ext cx="10854179" cy="484301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Supervised</a:t>
            </a:r>
            <a:r>
              <a:rPr lang="en-US" dirty="0"/>
              <a:t>  - </a:t>
            </a:r>
            <a:r>
              <a:rPr lang="ru-RU" dirty="0"/>
              <a:t>обучение по примеру. Алгоритму предоставляются как входные данные так и </a:t>
            </a:r>
            <a:r>
              <a:rPr lang="ru-RU" dirty="0" smtClean="0"/>
              <a:t>ожидаемые выходные данные.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Unsupervised</a:t>
            </a:r>
            <a:r>
              <a:rPr lang="ru-RU" dirty="0"/>
              <a:t> – обучение без примера. Алгоритму предоставляются только входные </a:t>
            </a:r>
            <a:r>
              <a:rPr lang="ru-RU" dirty="0" smtClean="0"/>
              <a:t>данные в которых он самостоятельно должен найти паттерны.</a:t>
            </a:r>
            <a:endParaRPr lang="en-US" dirty="0" smtClean="0"/>
          </a:p>
          <a:p>
            <a:endParaRPr lang="en-US" dirty="0"/>
          </a:p>
          <a:p>
            <a:r>
              <a:rPr lang="en-US" sz="2000" dirty="0">
                <a:solidFill>
                  <a:srgbClr val="FFFF00"/>
                </a:solidFill>
              </a:rPr>
              <a:t>Reinforced</a:t>
            </a:r>
            <a:r>
              <a:rPr lang="ru-RU" sz="2000" dirty="0">
                <a:solidFill>
                  <a:srgbClr val="569CD6"/>
                </a:solidFill>
              </a:rPr>
              <a:t> </a:t>
            </a:r>
            <a:r>
              <a:rPr lang="ru-RU" sz="2000" dirty="0"/>
              <a:t>– </a:t>
            </a:r>
            <a:r>
              <a:rPr lang="en-US" sz="2000" dirty="0"/>
              <a:t>trial &amp; error </a:t>
            </a:r>
            <a:r>
              <a:rPr lang="ru-RU" sz="2000" dirty="0" smtClean="0"/>
              <a:t>обучение.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Алгоритму предоставляется набор действий которые он может совершить и </a:t>
            </a:r>
            <a:r>
              <a:rPr lang="en-US" sz="2000" dirty="0" smtClean="0"/>
              <a:t>Reward Function.</a:t>
            </a:r>
            <a:r>
              <a:rPr lang="ru-RU" sz="2000" dirty="0" smtClean="0"/>
              <a:t> Алгоритм методом взаимодействует с некой средой и методом проб и ошибок пытается максимизировать</a:t>
            </a:r>
            <a:r>
              <a:rPr lang="en-US" sz="2000" dirty="0" smtClean="0"/>
              <a:t> Reward.</a:t>
            </a:r>
            <a:endParaRPr lang="ru-RU" sz="20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9621" y="0"/>
            <a:ext cx="11444140" cy="109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Классификация методов обучения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8049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621" y="0"/>
            <a:ext cx="11444140" cy="109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100" dirty="0" smtClean="0"/>
              <a:t>Проблемы машинного обучения</a:t>
            </a:r>
            <a:endParaRPr lang="en-US" sz="4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54596"/>
              </p:ext>
            </p:extLst>
          </p:nvPr>
        </p:nvGraphicFramePr>
        <p:xfrm>
          <a:off x="499621" y="1355212"/>
          <a:ext cx="11107880" cy="4561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649">
                  <a:extLst>
                    <a:ext uri="{9D8B030D-6E8A-4147-A177-3AD203B41FA5}">
                      <a16:colId xmlns:a16="http://schemas.microsoft.com/office/drawing/2014/main" val="4087055083"/>
                    </a:ext>
                  </a:extLst>
                </a:gridCol>
                <a:gridCol w="3018316">
                  <a:extLst>
                    <a:ext uri="{9D8B030D-6E8A-4147-A177-3AD203B41FA5}">
                      <a16:colId xmlns:a16="http://schemas.microsoft.com/office/drawing/2014/main" val="2812734329"/>
                    </a:ext>
                  </a:extLst>
                </a:gridCol>
                <a:gridCol w="5507915">
                  <a:extLst>
                    <a:ext uri="{9D8B030D-6E8A-4147-A177-3AD203B41FA5}">
                      <a16:colId xmlns:a16="http://schemas.microsoft.com/office/drawing/2014/main" val="2737419372"/>
                    </a:ext>
                  </a:extLst>
                </a:gridCol>
              </a:tblGrid>
              <a:tr h="73360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5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обучения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5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5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90712"/>
                  </a:ext>
                </a:extLst>
              </a:tr>
              <a:tr h="6902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Регрессия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Предсказание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количественного значения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1102"/>
                  </a:ext>
                </a:extLst>
              </a:tr>
              <a:tr h="7217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Классификация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Выбор одной из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категорий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43390"/>
                  </a:ext>
                </a:extLst>
              </a:tr>
              <a:tr h="729938">
                <a:tc>
                  <a:txBody>
                    <a:bodyPr/>
                    <a:lstStyle/>
                    <a:p>
                      <a:r>
                        <a:rPr lang="ru-RU" smtClean="0">
                          <a:solidFill>
                            <a:schemeClr val="bg1"/>
                          </a:solidFill>
                        </a:rPr>
                        <a:t>Кластеризация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Группировка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похожих объектов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5718"/>
                  </a:ext>
                </a:extLst>
              </a:tr>
              <a:tr h="62970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Ранжирование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Определение ранка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позиции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объекта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47620"/>
                  </a:ext>
                </a:extLst>
              </a:tr>
              <a:tr h="68958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Ассоциации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Supervised/unsupervised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Определение ассоциативных зависимостях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в данных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7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33434"/>
                  </a:ext>
                </a:extLst>
              </a:tr>
              <a:tr h="366675">
                <a:tc gridSpan="3"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другие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DD7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DD7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0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4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936376"/>
            <a:ext cx="11444140" cy="23021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ML.NET – free, open-source, cross-platform</a:t>
            </a:r>
            <a:r>
              <a:rPr lang="ru-RU" dirty="0" smtClean="0"/>
              <a:t> фреймворк для машинного обучения.</a:t>
            </a:r>
            <a:endParaRPr lang="en-US" dirty="0" smtClean="0"/>
          </a:p>
          <a:p>
            <a:r>
              <a:rPr lang="ru-RU" dirty="0" smtClean="0"/>
              <a:t>Построен на базе </a:t>
            </a:r>
            <a:r>
              <a:rPr lang="en-US" dirty="0" smtClean="0"/>
              <a:t>.NET Core/.NET Standard</a:t>
            </a:r>
          </a:p>
          <a:p>
            <a:r>
              <a:rPr lang="ru-RU" dirty="0" smtClean="0"/>
              <a:t>Позволяет как обучать собственные, так и использовать сторонние уже обученные </a:t>
            </a:r>
            <a:r>
              <a:rPr lang="en-US" dirty="0" smtClean="0"/>
              <a:t>ML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Первый стабильный</a:t>
            </a:r>
            <a:r>
              <a:rPr lang="en-US" dirty="0" smtClean="0"/>
              <a:t> </a:t>
            </a:r>
            <a:r>
              <a:rPr lang="ru-RU" dirty="0" smtClean="0"/>
              <a:t>релиз был в Ноябре 2019 года. </a:t>
            </a:r>
          </a:p>
          <a:p>
            <a:r>
              <a:rPr lang="ru-RU" b="1" dirty="0" smtClean="0"/>
              <a:t>На данный момент не у всех включенных пакетов есть стабильная версия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Building a Price Prediction API using ML.NET and ASP.NET Core Web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04" y="366758"/>
            <a:ext cx="1200087" cy="12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17065" y="4557089"/>
            <a:ext cx="5178125" cy="1534186"/>
          </a:xfrm>
          <a:prstGeom prst="roundRect">
            <a:avLst>
              <a:gd name="adj" fmla="val 0"/>
            </a:avLst>
          </a:prstGeom>
          <a:solidFill>
            <a:srgbClr val="569C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ML.NET API</a:t>
            </a:r>
            <a:r>
              <a:rPr lang="ru-RU" dirty="0" smtClean="0"/>
              <a:t> (</a:t>
            </a:r>
            <a:r>
              <a:rPr lang="en-US" dirty="0"/>
              <a:t>C#/F</a:t>
            </a:r>
            <a:r>
              <a:rPr lang="en-US" dirty="0" smtClean="0"/>
              <a:t>#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89700" y="4557089"/>
            <a:ext cx="2183987" cy="1549101"/>
          </a:xfrm>
          <a:prstGeom prst="roundRect">
            <a:avLst>
              <a:gd name="adj" fmla="val 0"/>
            </a:avLst>
          </a:prstGeom>
          <a:solidFill>
            <a:srgbClr val="865F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Builder for Visual Studio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73844" y="4557089"/>
            <a:ext cx="2337995" cy="1549101"/>
          </a:xfrm>
          <a:prstGeom prst="roundRect">
            <a:avLst>
              <a:gd name="adj" fmla="val 0"/>
            </a:avLst>
          </a:prstGeom>
          <a:solidFill>
            <a:srgbClr val="ADD7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ML.NET CLI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093508"/>
            <a:ext cx="11444140" cy="525350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Единый подход к обучению, оценке и использованию </a:t>
            </a:r>
            <a:r>
              <a:rPr lang="ru-RU" b="1" dirty="0" smtClean="0">
                <a:solidFill>
                  <a:srgbClr val="FFFF00"/>
                </a:solidFill>
              </a:rPr>
              <a:t>моделей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Инструменты для работы с данными</a:t>
            </a:r>
          </a:p>
          <a:p>
            <a:pPr lvl="1"/>
            <a:r>
              <a:rPr lang="ru-RU" dirty="0" smtClean="0"/>
              <a:t>Загрузка данных</a:t>
            </a:r>
            <a:endParaRPr lang="en-US" dirty="0" smtClean="0"/>
          </a:p>
          <a:p>
            <a:pPr lvl="1"/>
            <a:r>
              <a:rPr lang="en-US" dirty="0" smtClean="0"/>
              <a:t>Feature extraction tools</a:t>
            </a:r>
          </a:p>
          <a:p>
            <a:r>
              <a:rPr lang="ru-RU" dirty="0" smtClean="0"/>
              <a:t>Поддержка классических алгоритмов 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Классификация (</a:t>
            </a:r>
            <a:r>
              <a:rPr lang="en-US" dirty="0" smtClean="0"/>
              <a:t>binary/multiclass),</a:t>
            </a:r>
            <a:endParaRPr lang="en-US" dirty="0"/>
          </a:p>
          <a:p>
            <a:pPr lvl="1"/>
            <a:r>
              <a:rPr lang="ru-RU" dirty="0"/>
              <a:t>Регрессия</a:t>
            </a:r>
            <a:r>
              <a:rPr lang="en-US" dirty="0"/>
              <a:t>,</a:t>
            </a:r>
            <a:endParaRPr lang="ru-RU" dirty="0"/>
          </a:p>
          <a:p>
            <a:pPr lvl="1"/>
            <a:r>
              <a:rPr lang="ru-RU" dirty="0"/>
              <a:t>Кластеризация,</a:t>
            </a:r>
          </a:p>
          <a:p>
            <a:pPr lvl="1"/>
            <a:r>
              <a:rPr lang="ru-RU" dirty="0"/>
              <a:t>Выявление аномалий,</a:t>
            </a:r>
            <a:endParaRPr lang="en-US" dirty="0"/>
          </a:p>
          <a:p>
            <a:pPr lvl="1"/>
            <a:r>
              <a:rPr lang="ru-RU" dirty="0"/>
              <a:t>Ранжирование,</a:t>
            </a:r>
          </a:p>
          <a:p>
            <a:pPr lvl="1"/>
            <a:r>
              <a:rPr lang="ru-RU" dirty="0" smtClean="0"/>
              <a:t>Рекоммендации</a:t>
            </a:r>
            <a:r>
              <a:rPr lang="en-US" dirty="0" smtClean="0"/>
              <a:t>,</a:t>
            </a:r>
            <a:endParaRPr lang="ru-RU" dirty="0"/>
          </a:p>
          <a:p>
            <a:pPr lvl="1"/>
            <a:r>
              <a:rPr lang="en-US" dirty="0"/>
              <a:t>Time-series </a:t>
            </a:r>
            <a:r>
              <a:rPr lang="ru-RU" dirty="0" smtClean="0"/>
              <a:t>прогнозирование</a:t>
            </a:r>
          </a:p>
          <a:p>
            <a:r>
              <a:rPr lang="ru-RU" dirty="0" smtClean="0"/>
              <a:t>Частичная поддержка </a:t>
            </a:r>
            <a:r>
              <a:rPr lang="en-US" dirty="0" smtClean="0"/>
              <a:t>Vision/DNN</a:t>
            </a:r>
          </a:p>
          <a:p>
            <a:pPr lvl="1"/>
            <a:r>
              <a:rPr lang="en-US" dirty="0" smtClean="0"/>
              <a:t>Transfer learning / Model composition</a:t>
            </a:r>
            <a:endParaRPr lang="ru-RU" dirty="0" smtClean="0"/>
          </a:p>
          <a:p>
            <a:r>
              <a:rPr lang="ru-RU" dirty="0" smtClean="0"/>
              <a:t>Инструменты для оценки качества моделей</a:t>
            </a:r>
            <a:endParaRPr lang="en-US" dirty="0" smtClean="0"/>
          </a:p>
          <a:p>
            <a:r>
              <a:rPr lang="ru-RU" dirty="0" smtClean="0"/>
              <a:t>Поддержка импорта</a:t>
            </a:r>
            <a:r>
              <a:rPr lang="en-US" dirty="0" smtClean="0"/>
              <a:t>/</a:t>
            </a:r>
            <a:r>
              <a:rPr lang="ru-RU" dirty="0" smtClean="0"/>
              <a:t>экспорта моделей в </a:t>
            </a:r>
            <a:r>
              <a:rPr lang="en-US" dirty="0" smtClean="0"/>
              <a:t>Open </a:t>
            </a:r>
            <a:r>
              <a:rPr lang="en-US" dirty="0"/>
              <a:t>Neural Network Exchange</a:t>
            </a:r>
            <a:r>
              <a:rPr lang="ru-RU" dirty="0"/>
              <a:t> (</a:t>
            </a:r>
            <a:r>
              <a:rPr lang="en-US" dirty="0"/>
              <a:t>OMNX</a:t>
            </a:r>
            <a:r>
              <a:rPr lang="en-US" dirty="0" smtClean="0"/>
              <a:t>) 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Инструменты для интеграции </a:t>
            </a:r>
            <a:r>
              <a:rPr lang="en-US" dirty="0" smtClean="0"/>
              <a:t>ML</a:t>
            </a:r>
            <a:r>
              <a:rPr lang="ru-RU" dirty="0" smtClean="0"/>
              <a:t> в </a:t>
            </a:r>
            <a:r>
              <a:rPr lang="en-US" dirty="0" smtClean="0"/>
              <a:t>.NET 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Расширения для </a:t>
            </a:r>
            <a:r>
              <a:rPr lang="en-US" dirty="0" smtClean="0"/>
              <a:t>.NET Core DI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9621" y="0"/>
            <a:ext cx="11444140" cy="109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/>
              <a:t>ML.NET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6958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03849" y="1367946"/>
            <a:ext cx="10990053" cy="4860730"/>
          </a:xfrm>
          <a:prstGeom prst="roundRect">
            <a:avLst/>
          </a:prstGeom>
          <a:solidFill>
            <a:srgbClr val="26262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49" y="16382"/>
            <a:ext cx="11197290" cy="14282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ML.NET </a:t>
            </a:r>
            <a:r>
              <a:rPr lang="ru-RU" b="1" dirty="0" smtClean="0"/>
              <a:t>обучение и интеграция в </a:t>
            </a:r>
            <a:r>
              <a:rPr lang="en-US" b="1" dirty="0" smtClean="0"/>
              <a:t>ASP.NET MVC </a:t>
            </a:r>
            <a:r>
              <a:rPr lang="ru-RU" b="1" dirty="0" smtClean="0"/>
              <a:t>приложение на примере: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8520" y="2754794"/>
            <a:ext cx="10222003" cy="2982613"/>
            <a:chOff x="888520" y="2741196"/>
            <a:chExt cx="10222003" cy="2982613"/>
          </a:xfrm>
        </p:grpSpPr>
        <p:pic>
          <p:nvPicPr>
            <p:cNvPr id="1026" name="Picture 2" descr="♥Cute Cats and Kittens Doing Funny Things 2018♥ #2 – Funny Cat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45" y="2741196"/>
              <a:ext cx="3606300" cy="202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35" y="2741196"/>
              <a:ext cx="3739788" cy="20257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499" y="3186273"/>
              <a:ext cx="1491774" cy="127358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8520" y="4800479"/>
              <a:ext cx="36786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5400" dirty="0" smtClean="0"/>
                <a:t>Кошки</a:t>
              </a:r>
              <a:endParaRPr lang="en-US" sz="5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0735" y="4800479"/>
              <a:ext cx="36786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5400" dirty="0" smtClean="0"/>
                <a:t>Собаки</a:t>
              </a:r>
              <a:endParaRPr lang="en-US" sz="5400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898586" y="1760233"/>
            <a:ext cx="10515600" cy="646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/>
              <a:t>Классификация изображений 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34545" y="6347577"/>
            <a:ext cx="22886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Project: CatsAndDogs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6820" y="118329"/>
            <a:ext cx="3818964" cy="6519139"/>
          </a:xfrm>
          <a:prstGeom prst="round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ADD7A3"/>
                </a:solidFill>
              </a:rPr>
              <a:t>IDataView</a:t>
            </a:r>
          </a:p>
          <a:p>
            <a:pPr algn="ctr"/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Input/Output query </a:t>
            </a:r>
            <a:r>
              <a:rPr lang="ru-RU" sz="1600" dirty="0" smtClean="0"/>
              <a:t>операций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Логика считывания данных из источника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IEnumerable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XML/JSON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DataViewSchema – </a:t>
            </a:r>
            <a:r>
              <a:rPr lang="ru-RU" sz="1600" dirty="0" smtClean="0"/>
              <a:t>информация о данных в </a:t>
            </a:r>
            <a:r>
              <a:rPr lang="en-US" sz="1600" dirty="0" smtClean="0"/>
              <a:t>DataView </a:t>
            </a:r>
            <a:r>
              <a:rPr lang="ru-RU" sz="1600" dirty="0" smtClean="0"/>
              <a:t>: имена колонок, тип данных, индекс</a:t>
            </a:r>
            <a:endParaRPr lang="en-US" sz="1600" dirty="0" smtClean="0"/>
          </a:p>
          <a:p>
            <a:pPr lvl="1"/>
            <a:endParaRPr lang="ru-RU" sz="1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sz="1400" dirty="0" smtClean="0"/>
          </a:p>
          <a:p>
            <a:pPr algn="ctr"/>
            <a:endParaRPr lang="ru-RU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8175811" y="107574"/>
            <a:ext cx="3894269" cy="6529893"/>
          </a:xfrm>
          <a:prstGeom prst="roundRect">
            <a:avLst/>
          </a:prstGeom>
          <a:noFill/>
          <a:ln w="44450">
            <a:solidFill>
              <a:srgbClr val="56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ADD7A3"/>
                </a:solidFill>
              </a:rPr>
              <a:t>IEstimator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«Необученный» трансформер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При предоставлении данных может произвести </a:t>
            </a:r>
            <a:r>
              <a:rPr lang="en-US" sz="1600" dirty="0" smtClean="0"/>
              <a:t>ITransformer (</a:t>
            </a:r>
            <a:r>
              <a:rPr lang="ru-RU" sz="1600" dirty="0" smtClean="0"/>
              <a:t>метод </a:t>
            </a:r>
            <a:r>
              <a:rPr lang="en-US" sz="1600" dirty="0" smtClean="0"/>
              <a:t>Fit())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Примеры: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Transformation</a:t>
            </a:r>
            <a:r>
              <a:rPr lang="ru-RU" sz="1600" dirty="0" smtClean="0"/>
              <a:t>,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Conversion,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Chaining;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Schema Propagation (SchemaShape </a:t>
            </a:r>
            <a:r>
              <a:rPr lang="ru-RU" sz="1600" dirty="0" smtClean="0"/>
              <a:t>вместо </a:t>
            </a:r>
            <a:r>
              <a:rPr lang="en-US" sz="1600" dirty="0" smtClean="0"/>
              <a:t>DataViewSchema)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SchemaShape </a:t>
            </a:r>
            <a:r>
              <a:rPr lang="en-US" sz="1600" dirty="0"/>
              <a:t>– </a:t>
            </a:r>
            <a:r>
              <a:rPr lang="ru-RU" sz="1600" dirty="0"/>
              <a:t>аналог</a:t>
            </a:r>
            <a:r>
              <a:rPr lang="en-US" sz="1600" dirty="0"/>
              <a:t> </a:t>
            </a:r>
            <a:r>
              <a:rPr lang="en-US" sz="1600" dirty="0" smtClean="0"/>
              <a:t>DataViewSchema</a:t>
            </a:r>
            <a:r>
              <a:rPr lang="ru-RU" sz="1600" dirty="0" smtClean="0"/>
              <a:t> для </a:t>
            </a:r>
            <a:r>
              <a:rPr lang="en-US" sz="1600" dirty="0" smtClean="0"/>
              <a:t>IEstimator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0936" y="118329"/>
            <a:ext cx="3829723" cy="6519138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ADD7A3"/>
                </a:solidFill>
              </a:rPr>
              <a:t>ITransformer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Умеет трасформировать данные (метод </a:t>
            </a:r>
            <a:r>
              <a:rPr lang="en-US" sz="1600" dirty="0" smtClean="0"/>
              <a:t>Transform()) </a:t>
            </a:r>
            <a:r>
              <a:rPr lang="ru-RU" sz="1600" dirty="0" smtClean="0"/>
              <a:t>с конкретной </a:t>
            </a:r>
            <a:r>
              <a:rPr lang="en-US" sz="1600" dirty="0" smtClean="0"/>
              <a:t>DataViewSchema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Примеры: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transforms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Обученная модель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Chaining – </a:t>
            </a:r>
            <a:r>
              <a:rPr lang="ru-RU" sz="1600" dirty="0" smtClean="0"/>
              <a:t>возможность объединить несколько </a:t>
            </a:r>
            <a:r>
              <a:rPr lang="en-US" sz="1600" dirty="0" smtClean="0"/>
              <a:t>ITransformer </a:t>
            </a:r>
            <a:r>
              <a:rPr lang="ru-RU" sz="1600" dirty="0" smtClean="0"/>
              <a:t>в одну цепочку – так же </a:t>
            </a:r>
            <a:r>
              <a:rPr lang="en-US" sz="1600" dirty="0" smtClean="0"/>
              <a:t>Itransformer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Schema Propagation</a:t>
            </a:r>
            <a:r>
              <a:rPr lang="ru-RU" sz="1600" dirty="0" smtClean="0"/>
              <a:t> - </a:t>
            </a:r>
            <a:r>
              <a:rPr lang="ru-RU" sz="1600" dirty="0"/>
              <a:t>возможность узнать какая будет </a:t>
            </a:r>
            <a:r>
              <a:rPr lang="en-US" sz="1600" dirty="0" smtClean="0"/>
              <a:t>output DataViewSchema </a:t>
            </a:r>
            <a:r>
              <a:rPr lang="ru-RU" sz="1600" dirty="0" smtClean="0"/>
              <a:t>при </a:t>
            </a:r>
            <a:r>
              <a:rPr lang="ru-RU" sz="1600" dirty="0"/>
              <a:t>известной </a:t>
            </a:r>
            <a:r>
              <a:rPr lang="en-US" sz="1600" dirty="0" smtClean="0"/>
              <a:t>input DataViewSchema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3745</TotalTime>
  <Words>949</Words>
  <Application>Microsoft Office PowerPoint</Application>
  <PresentationFormat>Widescreen</PresentationFormat>
  <Paragraphs>182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ML.NET обучение и интеграция в ASP.NET MVC приложение на примере:</vt:lpstr>
      <vt:lpstr>PowerPoint Presentation</vt:lpstr>
      <vt:lpstr>Conventional Column Names</vt:lpstr>
      <vt:lpstr>PowerPoint Presentation</vt:lpstr>
      <vt:lpstr>PowerPoint Presentation</vt:lpstr>
      <vt:lpstr>PowerPoint Presentation</vt:lpstr>
      <vt:lpstr>AutoML на примере регрессии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205</cp:revision>
  <dcterms:created xsi:type="dcterms:W3CDTF">2020-04-10T07:14:08Z</dcterms:created>
  <dcterms:modified xsi:type="dcterms:W3CDTF">2020-04-23T10:59:51Z</dcterms:modified>
</cp:coreProperties>
</file>