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80997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0"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26185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latin typeface="Arial" panose="020B0604020202020204" pitchFamily="34" charset="0"/>
                <a:cs typeface="Arial" panose="020B0604020202020204" pitchFamily="34" charset="0"/>
              </a:rPr>
              <a:t>Sprocket Central Pty Ltd</a:t>
            </a:r>
          </a:p>
        </p:txBody>
      </p:sp>
      <p:sp>
        <p:nvSpPr>
          <p:cNvPr id="111" name="Shape 56"/>
          <p:cNvSpPr/>
          <p:nvPr/>
        </p:nvSpPr>
        <p:spPr>
          <a:xfrm>
            <a:off x="537900" y="3315475"/>
            <a:ext cx="5550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rPr dirty="0">
                <a:latin typeface="Arial" panose="020B0604020202020204" pitchFamily="34" charset="0"/>
                <a:cs typeface="Arial" panose="020B0604020202020204" pitchFamily="34" charset="0"/>
              </a:rP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dirty="0">
                <a:latin typeface="Arial" panose="020B0604020202020204" pitchFamily="34" charset="0"/>
                <a:cs typeface="Arial" panose="020B0604020202020204" pitchFamily="34" charset="0"/>
              </a:rPr>
              <a:t>[Division Name] - [Engagement Manager], [Senior Consultant], [</a:t>
            </a:r>
            <a:r>
              <a:rPr lang="en-US" dirty="0">
                <a:latin typeface="Arial" panose="020B0604020202020204" pitchFamily="34" charset="0"/>
                <a:cs typeface="Arial" panose="020B0604020202020204" pitchFamily="34" charset="0"/>
              </a:rPr>
              <a:t>Aravind</a:t>
            </a:r>
            <a:r>
              <a:rPr dirty="0">
                <a:latin typeface="Arial" panose="020B0604020202020204" pitchFamily="34" charset="0"/>
                <a:cs typeface="Arial" panose="020B0604020202020204" pitchFamily="34" charset="0"/>
              </a:rPr>
              <a: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Agenda</a:t>
            </a:r>
          </a:p>
        </p:txBody>
      </p:sp>
      <p:sp>
        <p:nvSpPr>
          <p:cNvPr id="118" name="Shape 65"/>
          <p:cNvSpPr/>
          <p:nvPr/>
        </p:nvSpPr>
        <p:spPr>
          <a:xfrm>
            <a:off x="343874" y="1211200"/>
            <a:ext cx="5459402" cy="240171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sz="3200" dirty="0">
                <a:latin typeface="Arial" panose="020B0604020202020204" pitchFamily="34" charset="0"/>
                <a:cs typeface="Arial" panose="020B0604020202020204" pitchFamily="34" charset="0"/>
              </a:rP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sz="3200" dirty="0">
                <a:latin typeface="Arial" panose="020B0604020202020204" pitchFamily="34" charset="0"/>
                <a:cs typeface="Arial" panose="020B0604020202020204" pitchFamily="34" charset="0"/>
              </a:rP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sz="3200" dirty="0">
                <a:latin typeface="Arial" panose="020B0604020202020204" pitchFamily="34" charset="0"/>
                <a:cs typeface="Arial" panose="020B0604020202020204" pitchFamily="34" charset="0"/>
              </a:rP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sz="3200" dirty="0">
                <a:latin typeface="Arial" panose="020B0604020202020204" pitchFamily="34" charset="0"/>
                <a:cs typeface="Arial" panose="020B0604020202020204" pitchFamily="34" charset="0"/>
              </a:rP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38010"/>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Introduction</a:t>
            </a:r>
          </a:p>
        </p:txBody>
      </p:sp>
      <p:sp>
        <p:nvSpPr>
          <p:cNvPr id="123" name="Shape 72"/>
          <p:cNvSpPr/>
          <p:nvPr/>
        </p:nvSpPr>
        <p:spPr>
          <a:xfrm>
            <a:off x="150901" y="1031566"/>
            <a:ext cx="8565600" cy="324284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400" b="0" i="0" dirty="0">
                <a:solidFill>
                  <a:srgbClr val="333333"/>
                </a:solidFill>
                <a:effectLst/>
                <a:latin typeface="Arial" panose="020B0604020202020204" pitchFamily="34" charset="0"/>
                <a:cs typeface="Arial" panose="020B0604020202020204" pitchFamily="34" charset="0"/>
              </a:rPr>
              <a:t>Sprocket Central Pty Ltd is a long-standing KPMG client whom specializes in high-quality bikes and accessible cycling accessories to riders. Their marketing team is looking to boost business by analyzing their existing customer dataset to determine customer trends and </a:t>
            </a:r>
            <a:r>
              <a:rPr lang="en-US" sz="1400" b="0" i="0" dirty="0" err="1">
                <a:solidFill>
                  <a:srgbClr val="333333"/>
                </a:solidFill>
                <a:effectLst/>
                <a:latin typeface="Arial" panose="020B0604020202020204" pitchFamily="34" charset="0"/>
                <a:cs typeface="Arial" panose="020B0604020202020204" pitchFamily="34" charset="0"/>
              </a:rPr>
              <a:t>behaviour</a:t>
            </a:r>
            <a:r>
              <a:rPr lang="en-US" sz="1400" b="0" i="0" dirty="0">
                <a:solidFill>
                  <a:srgbClr val="333333"/>
                </a:solidFill>
                <a:effectLst/>
                <a:latin typeface="Arial" panose="020B0604020202020204" pitchFamily="34" charset="0"/>
                <a:cs typeface="Arial" panose="020B0604020202020204" pitchFamily="34" charset="0"/>
              </a:rPr>
              <a:t>. Using the existing 3 datasets (Customer demographic, customer address and transactions) as a labelled dataset, we can recommend which of the 1000 new customers should be targeted to drive the most value for the organization. </a:t>
            </a:r>
          </a:p>
          <a:p>
            <a:br>
              <a:rPr lang="en-US" sz="1400"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Detailed approach for Data Analysis </a:t>
            </a:r>
          </a:p>
          <a:p>
            <a:pPr marL="457200" indent="-457200">
              <a:buAutoNum type="arabicPeriod"/>
            </a:pPr>
            <a:r>
              <a:rPr lang="en-US" sz="1400" b="0" dirty="0">
                <a:solidFill>
                  <a:srgbClr val="333333"/>
                </a:solidFill>
                <a:latin typeface="Arial" panose="020B0604020202020204" pitchFamily="34" charset="0"/>
                <a:cs typeface="Arial" panose="020B0604020202020204" pitchFamily="34" charset="0"/>
              </a:rPr>
              <a:t>U</a:t>
            </a:r>
            <a:r>
              <a:rPr lang="en-US" sz="1400" b="0" i="0" dirty="0">
                <a:solidFill>
                  <a:srgbClr val="333333"/>
                </a:solidFill>
                <a:effectLst/>
                <a:latin typeface="Arial" panose="020B0604020202020204" pitchFamily="34" charset="0"/>
                <a:cs typeface="Arial" panose="020B0604020202020204" pitchFamily="34" charset="0"/>
              </a:rPr>
              <a:t>nderstanding the data distributions</a:t>
            </a:r>
          </a:p>
          <a:p>
            <a:pPr marL="457200" indent="-457200">
              <a:buAutoNum type="arabicPeriod"/>
            </a:pPr>
            <a:r>
              <a:rPr lang="en-US" sz="1400" b="0" dirty="0">
                <a:solidFill>
                  <a:srgbClr val="333333"/>
                </a:solidFill>
                <a:latin typeface="Arial" panose="020B0604020202020204" pitchFamily="34" charset="0"/>
                <a:cs typeface="Arial" panose="020B0604020202020204" pitchFamily="34" charset="0"/>
              </a:rPr>
              <a:t>Fe</a:t>
            </a:r>
            <a:r>
              <a:rPr lang="en-US" sz="1400" b="0" i="0" dirty="0">
                <a:solidFill>
                  <a:srgbClr val="333333"/>
                </a:solidFill>
                <a:effectLst/>
                <a:latin typeface="Arial" panose="020B0604020202020204" pitchFamily="34" charset="0"/>
                <a:cs typeface="Arial" panose="020B0604020202020204" pitchFamily="34" charset="0"/>
              </a:rPr>
              <a:t>ature engineering</a:t>
            </a:r>
          </a:p>
          <a:p>
            <a:pPr marL="457200" indent="-457200">
              <a:buAutoNum type="arabicPeriod"/>
            </a:pPr>
            <a:r>
              <a:rPr lang="en-US" sz="1400" b="0" dirty="0">
                <a:solidFill>
                  <a:srgbClr val="333333"/>
                </a:solidFill>
                <a:latin typeface="Arial" panose="020B0604020202020204" pitchFamily="34" charset="0"/>
                <a:cs typeface="Arial" panose="020B0604020202020204" pitchFamily="34" charset="0"/>
              </a:rPr>
              <a:t>D</a:t>
            </a:r>
            <a:r>
              <a:rPr lang="en-US" sz="1400" b="0" i="0" dirty="0">
                <a:solidFill>
                  <a:srgbClr val="333333"/>
                </a:solidFill>
                <a:effectLst/>
                <a:latin typeface="Arial" panose="020B0604020202020204" pitchFamily="34" charset="0"/>
                <a:cs typeface="Arial" panose="020B0604020202020204" pitchFamily="34" charset="0"/>
              </a:rPr>
              <a:t>ata transformations</a:t>
            </a:r>
          </a:p>
          <a:p>
            <a:pPr marL="457200" indent="-457200">
              <a:buAutoNum type="arabicPeriod"/>
            </a:pPr>
            <a:r>
              <a:rPr lang="en-US" sz="1400" b="0" dirty="0">
                <a:solidFill>
                  <a:srgbClr val="333333"/>
                </a:solidFill>
                <a:latin typeface="Arial" panose="020B0604020202020204" pitchFamily="34" charset="0"/>
                <a:cs typeface="Arial" panose="020B0604020202020204" pitchFamily="34" charset="0"/>
              </a:rPr>
              <a:t>M</a:t>
            </a:r>
            <a:r>
              <a:rPr lang="en-US" sz="1400" b="0" i="0" dirty="0">
                <a:solidFill>
                  <a:srgbClr val="333333"/>
                </a:solidFill>
                <a:effectLst/>
                <a:latin typeface="Arial" panose="020B0604020202020204" pitchFamily="34" charset="0"/>
                <a:cs typeface="Arial" panose="020B0604020202020204" pitchFamily="34" charset="0"/>
              </a:rPr>
              <a:t>odelling</a:t>
            </a:r>
            <a:endParaRPr lang="en-US" sz="1400" b="0" dirty="0">
              <a:solidFill>
                <a:srgbClr val="333333"/>
              </a:solidFill>
              <a:latin typeface="Arial" panose="020B0604020202020204" pitchFamily="34" charset="0"/>
              <a:cs typeface="Arial" panose="020B0604020202020204" pitchFamily="34" charset="0"/>
            </a:endParaRPr>
          </a:p>
          <a:p>
            <a:pPr marL="457200" indent="-457200">
              <a:buAutoNum type="arabicPeriod"/>
            </a:pPr>
            <a:r>
              <a:rPr lang="en-US" sz="1400" b="0" dirty="0">
                <a:solidFill>
                  <a:srgbClr val="333333"/>
                </a:solidFill>
                <a:latin typeface="Arial" panose="020B0604020202020204" pitchFamily="34" charset="0"/>
                <a:cs typeface="Arial" panose="020B0604020202020204" pitchFamily="34" charset="0"/>
              </a:rPr>
              <a:t>R</a:t>
            </a:r>
            <a:r>
              <a:rPr lang="en-US" sz="1400" b="0" i="0" dirty="0">
                <a:solidFill>
                  <a:srgbClr val="333333"/>
                </a:solidFill>
                <a:effectLst/>
                <a:latin typeface="Arial" panose="020B0604020202020204" pitchFamily="34" charset="0"/>
                <a:cs typeface="Arial" panose="020B0604020202020204" pitchFamily="34" charset="0"/>
              </a:rPr>
              <a:t>esults interpretation and reporting.</a:t>
            </a:r>
            <a:endParaRPr lang="en-US" sz="1400" b="0" dirty="0">
              <a:latin typeface="Arial" panose="020B0604020202020204" pitchFamily="34" charset="0"/>
              <a:cs typeface="Arial" panose="020B0604020202020204" pitchFamily="34" charset="0"/>
            </a:endParaRPr>
          </a:p>
        </p:txBody>
      </p:sp>
      <p:sp>
        <p:nvSpPr>
          <p:cNvPr id="124" name="Shape 73"/>
          <p:cNvSpPr/>
          <p:nvPr/>
        </p:nvSpPr>
        <p:spPr>
          <a:xfrm>
            <a:off x="205025" y="2164724"/>
            <a:ext cx="4134600" cy="4368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1015799"/>
            <a:ext cx="8565600" cy="363218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marL="285750" indent="-285750">
              <a:buFont typeface="Arial" panose="020B0604020202020204" pitchFamily="34" charset="0"/>
              <a:buChar char="•"/>
            </a:pPr>
            <a:r>
              <a:rPr lang="en-US" sz="1400" b="0" dirty="0">
                <a:latin typeface="Arial" panose="020B0604020202020204" pitchFamily="34" charset="0"/>
                <a:cs typeface="Arial" panose="020B0604020202020204" pitchFamily="34" charset="0"/>
              </a:rPr>
              <a:t>Understand the characteristics of given fields in the underlying data such as variable distributions, whether the dataset is skewed towards a certain demographic and the data validity of the fields. For example, a training dataset may be highly skewed towards the younger age bracket. If so, how will this impact your results when using it to predict over the remaining customer base.</a:t>
            </a:r>
          </a:p>
          <a:p>
            <a:pPr marL="285750" indent="-285750">
              <a:buFont typeface="Arial" panose="020B0604020202020204" pitchFamily="34" charset="0"/>
              <a:buChar char="•"/>
            </a:pPr>
            <a:r>
              <a:rPr lang="en-US" sz="1400" b="0" dirty="0">
                <a:latin typeface="Arial" panose="020B0604020202020204" pitchFamily="34" charset="0"/>
                <a:cs typeface="Arial" panose="020B0604020202020204" pitchFamily="34" charset="0"/>
              </a:rPr>
              <a:t>Identify limitations surrounding the data and gather external data which may be useful for modelling purposes. This may include bringing in ABS data at different geographic levels and creating additional features for the model. For example, the geographic remoteness of different postcodes may be used as an indicator of proximity to consider to whether a customer is in need of a bike to ride to work.</a:t>
            </a:r>
          </a:p>
          <a:p>
            <a:pPr marL="285750" indent="-285750">
              <a:buFont typeface="Arial" panose="020B0604020202020204" pitchFamily="34" charset="0"/>
              <a:buChar char="•"/>
            </a:pPr>
            <a:r>
              <a:rPr lang="en-US" sz="1400" b="0" dirty="0">
                <a:latin typeface="Arial" panose="020B0604020202020204" pitchFamily="34" charset="0"/>
                <a:cs typeface="Arial" panose="020B0604020202020204" pitchFamily="34" charset="0"/>
              </a:rPr>
              <a:t>Exploration of interactions between different variables through correlation analysis and look out for multicollinearity by creating interaction variables. An example of this correlation may occur between independent variables age and tenure – i.e. people of the older brackets will have a longer tenure.</a:t>
            </a:r>
          </a:p>
          <a:p>
            <a:pPr marL="285750" indent="-285750">
              <a:buFont typeface="Arial" panose="020B0604020202020204" pitchFamily="34" charset="0"/>
              <a:buChar char="•"/>
            </a:pPr>
            <a:r>
              <a:rPr lang="en-US" sz="1400" b="0" dirty="0">
                <a:latin typeface="Arial" panose="020B0604020202020204" pitchFamily="34" charset="0"/>
                <a:cs typeface="Arial" panose="020B0604020202020204" pitchFamily="34" charset="0"/>
              </a:rPr>
              <a:t>Furthermore, transformation of required data so that it is in an appropriate format for analysis. This may include steps such as ensuring that the data types are appropriate and rolling data up to an aggregated level. Or, joining in already aggregated ABS data at a geographic level to create additional variables..</a:t>
            </a:r>
            <a:endParaRPr sz="1400" b="0" dirty="0">
              <a:latin typeface="Arial" panose="020B0604020202020204" pitchFamily="34" charset="0"/>
              <a:cs typeface="Arial" panose="020B0604020202020204" pitchFamily="34" charset="0"/>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rPr dirty="0"/>
              <a:t>: </a:t>
            </a:r>
            <a:r>
              <a:rPr b="0" dirty="0"/>
              <a:t>The data and information in this document is reflective of a hypothetical situation and client. This document is to be used for KPMG Virtual Internship purposes only. </a:t>
            </a:r>
            <a:r>
              <a:rPr lang="en-US" dirty="0"/>
              <a:t>Note</a:t>
            </a:r>
            <a:endParaRPr b="0"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3" name="TextBox 2">
            <a:extLst>
              <a:ext uri="{FF2B5EF4-FFF2-40B4-BE49-F238E27FC236}">
                <a16:creationId xmlns:a16="http://schemas.microsoft.com/office/drawing/2014/main" id="{34FC39C7-ED4A-63AE-EC0B-00F6214CA690}"/>
              </a:ext>
            </a:extLst>
          </p:cNvPr>
          <p:cNvSpPr txBox="1"/>
          <p:nvPr/>
        </p:nvSpPr>
        <p:spPr>
          <a:xfrm>
            <a:off x="205025" y="1083299"/>
            <a:ext cx="8733950" cy="30469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Determine a hypothesis related to the business question that can be answered with the data. Perform statistical testing to determine if the hypothesis is valid or not.</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Create calculated fields based on existing data, for example, convert the D.O.B into an age bracket. Other fields that may be engineered include ‘High Margin Product’ which may be an indicator of whether the product purchased by the customer is in a high margin category in the past three months based on the fields ‘</a:t>
            </a:r>
            <a:r>
              <a:rPr lang="en-US" sz="1600" dirty="0" err="1">
                <a:latin typeface="Arial" panose="020B0604020202020204" pitchFamily="34" charset="0"/>
                <a:cs typeface="Arial" panose="020B0604020202020204" pitchFamily="34" charset="0"/>
              </a:rPr>
              <a:t>list_price</a:t>
            </a:r>
            <a:r>
              <a:rPr lang="en-US" sz="1600" dirty="0">
                <a:latin typeface="Arial" panose="020B0604020202020204" pitchFamily="34" charset="0"/>
                <a:cs typeface="Arial" panose="020B0604020202020204" pitchFamily="34" charset="0"/>
              </a:rPr>
              <a:t>’ and ‘standard cost’.</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Other examples include, calculating the distance from office to home address to as a factor in determining whether customers may purchase a bicycle for transportation purposes.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Additionally, this may include thoughts around determining what the predicted variable actually is. </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Test the performance of the model using factors relevant for the given model chosen (i.e. residual deviance, AIC, ROC curves, R Squared).</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3" name="TextBox 2">
            <a:extLst>
              <a:ext uri="{FF2B5EF4-FFF2-40B4-BE49-F238E27FC236}">
                <a16:creationId xmlns:a16="http://schemas.microsoft.com/office/drawing/2014/main" id="{95E47112-6FE3-1287-5EE6-150588A53A5F}"/>
              </a:ext>
            </a:extLst>
          </p:cNvPr>
          <p:cNvSpPr txBox="1"/>
          <p:nvPr/>
        </p:nvSpPr>
        <p:spPr>
          <a:xfrm>
            <a:off x="205024" y="1083299"/>
            <a:ext cx="6961319" cy="19389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u="sng" dirty="0">
                <a:latin typeface="Arial" panose="020B0604020202020204" pitchFamily="34" charset="0"/>
                <a:cs typeface="Arial" panose="020B0604020202020204" pitchFamily="34" charset="0"/>
              </a:rPr>
              <a:t>Visualization and presentation of findings</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This may involve interpreting the significant variables and co-efficient from a business perspective.</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These should tell a compelling story around the business issue and support your case with quantitative and qualitative observations.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9201" y="11300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r>
              <a:rPr lang="en-US" dirty="0"/>
              <a:t>A</a:t>
            </a:r>
            <a:endParaRPr dirty="0"/>
          </a:p>
        </p:txBody>
      </p:sp>
      <p:sp>
        <p:nvSpPr>
          <p:cNvPr id="158" name="Shape 107"/>
          <p:cNvSpPr/>
          <p:nvPr/>
        </p:nvSpPr>
        <p:spPr>
          <a:xfrm>
            <a:off x="537899" y="1895175"/>
            <a:ext cx="3953102" cy="72324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US" dirty="0"/>
              <a:t>Thank You</a:t>
            </a:r>
            <a:endParaRPr dirty="0"/>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Rectangle 1">
            <a:extLst>
              <a:ext uri="{FF2B5EF4-FFF2-40B4-BE49-F238E27FC236}">
                <a16:creationId xmlns:a16="http://schemas.microsoft.com/office/drawing/2014/main" id="{DD8B465B-B063-B674-A635-9442161A5ED1}"/>
              </a:ext>
            </a:extLst>
          </p:cNvPr>
          <p:cNvSpPr/>
          <p:nvPr/>
        </p:nvSpPr>
        <p:spPr>
          <a:xfrm>
            <a:off x="701749" y="3191939"/>
            <a:ext cx="1346791" cy="307775"/>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tx1"/>
                </a:solidFill>
                <a:effectLst/>
                <a:uFillTx/>
                <a:latin typeface="Arial" panose="020B0604020202020204" pitchFamily="34" charset="0"/>
                <a:cs typeface="Arial" panose="020B0604020202020204" pitchFamily="34" charset="0"/>
                <a:sym typeface="Arial"/>
              </a:rPr>
              <a:t>Any Questions?</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823</Words>
  <Application>Microsoft Office PowerPoint</Application>
  <PresentationFormat>On-screen Show (16:9)</PresentationFormat>
  <Paragraphs>41</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Open Sans</vt:lpstr>
      <vt:lpstr>Open Sans Extrabold</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Aravind A</dc:creator>
  <cp:lastModifiedBy>Aravind A</cp:lastModifiedBy>
  <cp:revision>1</cp:revision>
  <dcterms:modified xsi:type="dcterms:W3CDTF">2023-03-21T14:50:17Z</dcterms:modified>
</cp:coreProperties>
</file>